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2.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3.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theme/theme4.xml" ContentType="application/vnd.openxmlformats-officedocument.theme+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theme/theme5.xml" ContentType="application/vnd.openxmlformats-officedocument.theme+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92" r:id="rId5"/>
    <p:sldMasterId id="2147483735" r:id="rId6"/>
    <p:sldMasterId id="2147483778" r:id="rId7"/>
    <p:sldMasterId id="2147483822" r:id="rId8"/>
    <p:sldMasterId id="2147483869" r:id="rId9"/>
  </p:sldMasterIdLst>
  <p:notesMasterIdLst>
    <p:notesMasterId r:id="rId33"/>
  </p:notesMasterIdLst>
  <p:handoutMasterIdLst>
    <p:handoutMasterId r:id="rId34"/>
  </p:handoutMasterIdLst>
  <p:sldIdLst>
    <p:sldId id="307" r:id="rId10"/>
    <p:sldId id="2145707943" r:id="rId11"/>
    <p:sldId id="2145707974" r:id="rId12"/>
    <p:sldId id="2145707972" r:id="rId13"/>
    <p:sldId id="2145707973" r:id="rId14"/>
    <p:sldId id="2145707938" r:id="rId15"/>
    <p:sldId id="2145707962" r:id="rId16"/>
    <p:sldId id="2145707931" r:id="rId17"/>
    <p:sldId id="2145707963" r:id="rId18"/>
    <p:sldId id="2145707942" r:id="rId19"/>
    <p:sldId id="2145707940" r:id="rId20"/>
    <p:sldId id="2145707939" r:id="rId21"/>
    <p:sldId id="2145707941" r:id="rId22"/>
    <p:sldId id="2145707969" r:id="rId23"/>
    <p:sldId id="2145707976" r:id="rId24"/>
    <p:sldId id="2145707975" r:id="rId25"/>
    <p:sldId id="2145707965" r:id="rId26"/>
    <p:sldId id="2145707970" r:id="rId27"/>
    <p:sldId id="2145707971" r:id="rId28"/>
    <p:sldId id="2145707936" r:id="rId29"/>
    <p:sldId id="2145707959" r:id="rId30"/>
    <p:sldId id="2145707960" r:id="rId31"/>
    <p:sldId id="2145707968" r:id="rId32"/>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19A"/>
    <a:srgbClr val="000000"/>
    <a:srgbClr val="DCE8FC"/>
    <a:srgbClr val="CC6600"/>
    <a:srgbClr val="0ABFF0"/>
    <a:srgbClr val="BFBFBF"/>
    <a:srgbClr val="E9F1FD"/>
    <a:srgbClr val="CF6771"/>
    <a:srgbClr val="319F8F"/>
    <a:srgbClr val="E5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5596" autoAdjust="0"/>
  </p:normalViewPr>
  <p:slideViewPr>
    <p:cSldViewPr snapToGrid="0">
      <p:cViewPr>
        <p:scale>
          <a:sx n="60" d="100"/>
          <a:sy n="60" d="100"/>
        </p:scale>
        <p:origin x="-2352" y="-12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 /><Relationship Id="rId13" Type="http://schemas.openxmlformats.org/officeDocument/2006/relationships/slide" Target="slides/slide4.xml" /><Relationship Id="rId18" Type="http://schemas.openxmlformats.org/officeDocument/2006/relationships/slide" Target="slides/slide9.xml" /><Relationship Id="rId26" Type="http://schemas.openxmlformats.org/officeDocument/2006/relationships/slide" Target="slides/slide17.xml" /><Relationship Id="rId3" Type="http://schemas.openxmlformats.org/officeDocument/2006/relationships/customXml" Target="../customXml/item3.xml" /><Relationship Id="rId21" Type="http://schemas.openxmlformats.org/officeDocument/2006/relationships/slide" Target="slides/slide12.xml" /><Relationship Id="rId34" Type="http://schemas.openxmlformats.org/officeDocument/2006/relationships/handoutMaster" Target="handoutMasters/handoutMaster1.xml" /><Relationship Id="rId7" Type="http://schemas.openxmlformats.org/officeDocument/2006/relationships/slideMaster" Target="slideMasters/slideMaster4.xml" /><Relationship Id="rId12" Type="http://schemas.openxmlformats.org/officeDocument/2006/relationships/slide" Target="slides/slide3.xml" /><Relationship Id="rId17" Type="http://schemas.openxmlformats.org/officeDocument/2006/relationships/slide" Target="slides/slide8.xml" /><Relationship Id="rId25" Type="http://schemas.openxmlformats.org/officeDocument/2006/relationships/slide" Target="slides/slide16.xml" /><Relationship Id="rId33" Type="http://schemas.openxmlformats.org/officeDocument/2006/relationships/notesMaster" Target="notesMasters/notesMaster1.xml" /><Relationship Id="rId38"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7.xml" /><Relationship Id="rId20" Type="http://schemas.openxmlformats.org/officeDocument/2006/relationships/slide" Target="slides/slide11.xml" /><Relationship Id="rId29" Type="http://schemas.openxmlformats.org/officeDocument/2006/relationships/slide" Target="slides/slide20.xml" /><Relationship Id="rId1" Type="http://schemas.openxmlformats.org/officeDocument/2006/relationships/customXml" Target="../customXml/item1.xml" /><Relationship Id="rId6" Type="http://schemas.openxmlformats.org/officeDocument/2006/relationships/slideMaster" Target="slideMasters/slideMaster3.xml" /><Relationship Id="rId11" Type="http://schemas.openxmlformats.org/officeDocument/2006/relationships/slide" Target="slides/slide2.xml" /><Relationship Id="rId24" Type="http://schemas.openxmlformats.org/officeDocument/2006/relationships/slide" Target="slides/slide15.xml" /><Relationship Id="rId32" Type="http://schemas.openxmlformats.org/officeDocument/2006/relationships/slide" Target="slides/slide23.xml" /><Relationship Id="rId37" Type="http://schemas.openxmlformats.org/officeDocument/2006/relationships/theme" Target="theme/theme1.xml" /><Relationship Id="rId5" Type="http://schemas.openxmlformats.org/officeDocument/2006/relationships/slideMaster" Target="slideMasters/slideMaster2.xml" /><Relationship Id="rId15" Type="http://schemas.openxmlformats.org/officeDocument/2006/relationships/slide" Target="slides/slide6.xml" /><Relationship Id="rId23" Type="http://schemas.openxmlformats.org/officeDocument/2006/relationships/slide" Target="slides/slide14.xml" /><Relationship Id="rId28" Type="http://schemas.openxmlformats.org/officeDocument/2006/relationships/slide" Target="slides/slide19.xml" /><Relationship Id="rId36" Type="http://schemas.openxmlformats.org/officeDocument/2006/relationships/viewProps" Target="viewProps.xml" /><Relationship Id="rId10" Type="http://schemas.openxmlformats.org/officeDocument/2006/relationships/slide" Target="slides/slide1.xml" /><Relationship Id="rId19" Type="http://schemas.openxmlformats.org/officeDocument/2006/relationships/slide" Target="slides/slide10.xml" /><Relationship Id="rId31" Type="http://schemas.openxmlformats.org/officeDocument/2006/relationships/slide" Target="slides/slide22.xml" /><Relationship Id="rId4" Type="http://schemas.openxmlformats.org/officeDocument/2006/relationships/slideMaster" Target="slideMasters/slideMaster1.xml" /><Relationship Id="rId9" Type="http://schemas.openxmlformats.org/officeDocument/2006/relationships/slideMaster" Target="slideMasters/slideMaster6.xml" /><Relationship Id="rId14" Type="http://schemas.openxmlformats.org/officeDocument/2006/relationships/slide" Target="slides/slide5.xml" /><Relationship Id="rId22" Type="http://schemas.openxmlformats.org/officeDocument/2006/relationships/slide" Target="slides/slide13.xml" /><Relationship Id="rId27" Type="http://schemas.openxmlformats.org/officeDocument/2006/relationships/slide" Target="slides/slide18.xml" /><Relationship Id="rId30" Type="http://schemas.openxmlformats.org/officeDocument/2006/relationships/slide" Target="slides/slide21.xml" /><Relationship Id="rId35" Type="http://schemas.openxmlformats.org/officeDocument/2006/relationships/presProps" Target="presProps.xml" /></Relationships>
</file>

<file path=ppt/charts/_rels/chart1.xml.rels><?xml version="1.0" encoding="UTF-8" standalone="yes"?>
<Relationships xmlns="http://schemas.openxmlformats.org/package/2006/relationships"><Relationship Id="rId1" Type="http://schemas.openxmlformats.org/officeDocument/2006/relationships/oleObject" Target="file:///C:\Users\BENZAQUI-00131\AppData\Local\Microsoft\Windows\INetCache\Content.Outlook\1XWMM4WU\20230131_Revenus%20cliniques_techniques_V0.xlsx"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811702752426358E-2"/>
          <c:y val="0.12805049675539024"/>
          <c:w val="0.66517959380210034"/>
          <c:h val="0.80364233611902802"/>
        </c:manualLayout>
      </c:layout>
      <c:lineChart>
        <c:grouping val="standard"/>
        <c:varyColors val="0"/>
        <c:ser>
          <c:idx val="0"/>
          <c:order val="0"/>
          <c:tx>
            <c:strRef>
              <c:f>'Pour graphe'!$B$129</c:f>
              <c:strCache>
                <c:ptCount val="1"/>
                <c:pt idx="0">
                  <c:v>Généralistes et MEP</c:v>
                </c:pt>
              </c:strCache>
            </c:strRef>
          </c:tx>
          <c:spPr>
            <a:ln cmpd="sng">
              <a:prstDash val="solid"/>
            </a:ln>
          </c:spPr>
          <c:marker>
            <c:symbol val="square"/>
            <c:size val="5"/>
          </c:marker>
          <c:cat>
            <c:numRef>
              <c:f>'Pour graphe'!$K$27:$Q$27</c:f>
              <c:numCache>
                <c:formatCode>_-* #,##0\ _E_U_R_-;\-* #,##0\ _E_U_R_-;_-* "-"??\ _E_U_R_-;_-@_-</c:formatCode>
                <c:ptCount val="7"/>
                <c:pt idx="0">
                  <c:v>2016</c:v>
                </c:pt>
                <c:pt idx="1">
                  <c:v>2017</c:v>
                </c:pt>
                <c:pt idx="2">
                  <c:v>2018</c:v>
                </c:pt>
                <c:pt idx="3">
                  <c:v>2019</c:v>
                </c:pt>
                <c:pt idx="4">
                  <c:v>2020</c:v>
                </c:pt>
                <c:pt idx="5">
                  <c:v>2021</c:v>
                </c:pt>
                <c:pt idx="6" formatCode="General">
                  <c:v>2022</c:v>
                </c:pt>
              </c:numCache>
            </c:numRef>
          </c:cat>
          <c:val>
            <c:numRef>
              <c:f>'Pour graphe'!$K$129:$Q$129</c:f>
              <c:numCache>
                <c:formatCode>_-* #,##0\ _€_-;\-* #,##0\ _€_-;_-* "-"??\ _€_-;_-@_-</c:formatCode>
                <c:ptCount val="7"/>
                <c:pt idx="0">
                  <c:v>100</c:v>
                </c:pt>
                <c:pt idx="1">
                  <c:v>103.23144629659924</c:v>
                </c:pt>
                <c:pt idx="2">
                  <c:v>104.21182865069912</c:v>
                </c:pt>
                <c:pt idx="3">
                  <c:v>107.5787571857789</c:v>
                </c:pt>
                <c:pt idx="4">
                  <c:v>103.78183673112751</c:v>
                </c:pt>
                <c:pt idx="5">
                  <c:v>113.78245388462496</c:v>
                </c:pt>
                <c:pt idx="6">
                  <c:v>112.5308468918941</c:v>
                </c:pt>
              </c:numCache>
            </c:numRef>
          </c:val>
          <c:smooth val="0"/>
          <c:extLst>
            <c:ext xmlns:c16="http://schemas.microsoft.com/office/drawing/2014/chart" uri="{C3380CC4-5D6E-409C-BE32-E72D297353CC}">
              <c16:uniqueId val="{00000000-0BFC-F144-B58F-3678FD45DBDA}"/>
            </c:ext>
          </c:extLst>
        </c:ser>
        <c:ser>
          <c:idx val="1"/>
          <c:order val="1"/>
          <c:tx>
            <c:strRef>
              <c:f>'Pour graphe'!$B$130</c:f>
              <c:strCache>
                <c:ptCount val="1"/>
                <c:pt idx="0">
                  <c:v>Total Spécialistes</c:v>
                </c:pt>
              </c:strCache>
            </c:strRef>
          </c:tx>
          <c:spPr>
            <a:ln>
              <a:solidFill>
                <a:srgbClr val="FF0000"/>
              </a:solidFill>
            </a:ln>
          </c:spPr>
          <c:marker>
            <c:symbol val="square"/>
            <c:size val="5"/>
            <c:spPr>
              <a:solidFill>
                <a:srgbClr val="FF0000"/>
              </a:solidFill>
            </c:spPr>
          </c:marker>
          <c:dPt>
            <c:idx val="11"/>
            <c:bubble3D val="0"/>
            <c:spPr>
              <a:ln>
                <a:solidFill>
                  <a:schemeClr val="bg1"/>
                </a:solidFill>
              </a:ln>
            </c:spPr>
          </c:dPt>
          <c:cat>
            <c:numRef>
              <c:f>'Pour graphe'!$K$27:$Q$27</c:f>
              <c:numCache>
                <c:formatCode>_-* #,##0\ _E_U_R_-;\-* #,##0\ _E_U_R_-;_-* "-"??\ _E_U_R_-;_-@_-</c:formatCode>
                <c:ptCount val="7"/>
                <c:pt idx="0">
                  <c:v>2016</c:v>
                </c:pt>
                <c:pt idx="1">
                  <c:v>2017</c:v>
                </c:pt>
                <c:pt idx="2">
                  <c:v>2018</c:v>
                </c:pt>
                <c:pt idx="3">
                  <c:v>2019</c:v>
                </c:pt>
                <c:pt idx="4">
                  <c:v>2020</c:v>
                </c:pt>
                <c:pt idx="5">
                  <c:v>2021</c:v>
                </c:pt>
                <c:pt idx="6" formatCode="General">
                  <c:v>2022</c:v>
                </c:pt>
              </c:numCache>
            </c:numRef>
          </c:cat>
          <c:val>
            <c:numRef>
              <c:f>'Pour graphe'!$K$130:$Q$130</c:f>
              <c:numCache>
                <c:formatCode>_-* #,##0\ _€_-;\-* #,##0\ _€_-;_-* "-"??\ _€_-;_-@_-</c:formatCode>
                <c:ptCount val="7"/>
                <c:pt idx="0">
                  <c:v>100</c:v>
                </c:pt>
                <c:pt idx="1">
                  <c:v>103.0675126160133</c:v>
                </c:pt>
                <c:pt idx="2">
                  <c:v>108.18912368526412</c:v>
                </c:pt>
                <c:pt idx="3">
                  <c:v>111.15504186900893</c:v>
                </c:pt>
                <c:pt idx="4">
                  <c:v>106.10701146901501</c:v>
                </c:pt>
                <c:pt idx="5">
                  <c:v>118.62422724796463</c:v>
                </c:pt>
                <c:pt idx="6">
                  <c:v>122.30157829265151</c:v>
                </c:pt>
              </c:numCache>
            </c:numRef>
          </c:val>
          <c:smooth val="0"/>
          <c:extLst>
            <c:ext xmlns:c16="http://schemas.microsoft.com/office/drawing/2014/chart" uri="{C3380CC4-5D6E-409C-BE32-E72D297353CC}">
              <c16:uniqueId val="{00000001-0BFC-F144-B58F-3678FD45DBDA}"/>
            </c:ext>
          </c:extLst>
        </c:ser>
        <c:ser>
          <c:idx val="3"/>
          <c:order val="2"/>
          <c:tx>
            <c:strRef>
              <c:f>'Pour graphe'!$B$133</c:f>
              <c:strCache>
                <c:ptCount val="1"/>
                <c:pt idx="0">
                  <c:v>Inflation</c:v>
                </c:pt>
              </c:strCache>
            </c:strRef>
          </c:tx>
          <c:cat>
            <c:numRef>
              <c:f>'Pour graphe'!$K$27:$Q$27</c:f>
              <c:numCache>
                <c:formatCode>_-* #,##0\ _E_U_R_-;\-* #,##0\ _E_U_R_-;_-* "-"??\ _E_U_R_-;_-@_-</c:formatCode>
                <c:ptCount val="7"/>
                <c:pt idx="0">
                  <c:v>2016</c:v>
                </c:pt>
                <c:pt idx="1">
                  <c:v>2017</c:v>
                </c:pt>
                <c:pt idx="2">
                  <c:v>2018</c:v>
                </c:pt>
                <c:pt idx="3">
                  <c:v>2019</c:v>
                </c:pt>
                <c:pt idx="4">
                  <c:v>2020</c:v>
                </c:pt>
                <c:pt idx="5">
                  <c:v>2021</c:v>
                </c:pt>
                <c:pt idx="6" formatCode="General">
                  <c:v>2022</c:v>
                </c:pt>
              </c:numCache>
            </c:numRef>
          </c:cat>
          <c:val>
            <c:numRef>
              <c:f>'Pour graphe'!$K$133:$Q$133</c:f>
              <c:numCache>
                <c:formatCode>_-* #,##0\ _€_-;\-* #,##0\ _€_-;_-* "-"??\ _€_-;_-@_-</c:formatCode>
                <c:ptCount val="7"/>
                <c:pt idx="0">
                  <c:v>100</c:v>
                </c:pt>
                <c:pt idx="1">
                  <c:v>101</c:v>
                </c:pt>
                <c:pt idx="2">
                  <c:v>102.616</c:v>
                </c:pt>
                <c:pt idx="3">
                  <c:v>103.53954399999999</c:v>
                </c:pt>
                <c:pt idx="4">
                  <c:v>103.74662308799999</c:v>
                </c:pt>
                <c:pt idx="5">
                  <c:v>105.40656905740799</c:v>
                </c:pt>
                <c:pt idx="6">
                  <c:v>111.09852378650803</c:v>
                </c:pt>
              </c:numCache>
            </c:numRef>
          </c:val>
          <c:smooth val="0"/>
          <c:extLst>
            <c:ext xmlns:c16="http://schemas.microsoft.com/office/drawing/2014/chart" uri="{C3380CC4-5D6E-409C-BE32-E72D297353CC}">
              <c16:uniqueId val="{00000002-0BFC-F144-B58F-3678FD45DBDA}"/>
            </c:ext>
          </c:extLst>
        </c:ser>
        <c:dLbls>
          <c:showLegendKey val="0"/>
          <c:showVal val="0"/>
          <c:showCatName val="0"/>
          <c:showSerName val="0"/>
          <c:showPercent val="0"/>
          <c:showBubbleSize val="0"/>
        </c:dLbls>
        <c:marker val="1"/>
        <c:smooth val="0"/>
        <c:axId val="183953280"/>
        <c:axId val="183954816"/>
      </c:lineChart>
      <c:catAx>
        <c:axId val="183953280"/>
        <c:scaling>
          <c:orientation val="minMax"/>
        </c:scaling>
        <c:delete val="0"/>
        <c:axPos val="b"/>
        <c:numFmt formatCode="General" sourceLinked="0"/>
        <c:majorTickMark val="none"/>
        <c:minorTickMark val="none"/>
        <c:tickLblPos val="nextTo"/>
        <c:crossAx val="183954816"/>
        <c:crosses val="autoZero"/>
        <c:auto val="1"/>
        <c:lblAlgn val="ctr"/>
        <c:lblOffset val="100"/>
        <c:noMultiLvlLbl val="0"/>
      </c:catAx>
      <c:valAx>
        <c:axId val="183954816"/>
        <c:scaling>
          <c:orientation val="minMax"/>
          <c:max val="125"/>
          <c:min val="100"/>
        </c:scaling>
        <c:delete val="0"/>
        <c:axPos val="l"/>
        <c:majorGridlines/>
        <c:numFmt formatCode="#,##0" sourceLinked="0"/>
        <c:majorTickMark val="none"/>
        <c:minorTickMark val="none"/>
        <c:tickLblPos val="nextTo"/>
        <c:crossAx val="183953280"/>
        <c:crosses val="autoZero"/>
        <c:crossBetween val="between"/>
      </c:valAx>
    </c:plotArea>
    <c:legend>
      <c:legendPos val="r"/>
      <c:layout>
        <c:manualLayout>
          <c:xMode val="edge"/>
          <c:yMode val="edge"/>
          <c:x val="0.71807360077662485"/>
          <c:y val="0.12291027650790469"/>
          <c:w val="0.27686943161797245"/>
          <c:h val="0.27591318560188527"/>
        </c:manualLayout>
      </c:layout>
      <c:overlay val="0"/>
      <c:txPr>
        <a:bodyPr/>
        <a:lstStyle/>
        <a:p>
          <a:pPr>
            <a:defRPr sz="1200"/>
          </a:pPr>
          <a:endParaRPr lang="fr-FR"/>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DE86EDC-F123-4B35-94B2-9972F4BEC145}" type="datetimeFigureOut">
              <a:rPr lang="fr-FR" smtClean="0"/>
              <a:t>03/02/2023</a:t>
            </a:fld>
            <a:endParaRPr lang="fr-FR"/>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923319D-5B2A-462E-A61F-58208A4DE743}" type="slidenum">
              <a:rPr lang="fr-FR" smtClean="0"/>
              <a:t>‹N°›</a:t>
            </a:fld>
            <a:endParaRPr lang="fr-FR"/>
          </a:p>
        </p:txBody>
      </p:sp>
    </p:spTree>
    <p:extLst>
      <p:ext uri="{BB962C8B-B14F-4D97-AF65-F5344CB8AC3E}">
        <p14:creationId xmlns:p14="http://schemas.microsoft.com/office/powerpoint/2010/main" val="1688172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FF9C45E-298B-4C30-AACD-79314616AB0E}" type="datetimeFigureOut">
              <a:rPr lang="fr-FR" smtClean="0"/>
              <a:t>03/02/2023</a:t>
            </a:fld>
            <a:endParaRPr lang="fr-FR" dirty="0"/>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6F6EC08-1BDD-4FF6-A9E2-E24DCC3DD2C1}" type="slidenum">
              <a:rPr lang="fr-FR" smtClean="0"/>
              <a:t>‹N°›</a:t>
            </a:fld>
            <a:endParaRPr lang="fr-FR" dirty="0"/>
          </a:p>
        </p:txBody>
      </p:sp>
    </p:spTree>
    <p:extLst>
      <p:ext uri="{BB962C8B-B14F-4D97-AF65-F5344CB8AC3E}">
        <p14:creationId xmlns:p14="http://schemas.microsoft.com/office/powerpoint/2010/main" val="374225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3</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77013" cy="3700463"/>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76675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77013" cy="3700463"/>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766757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77013" cy="3700463"/>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766757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77013" cy="3700463"/>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19</a:t>
            </a:fld>
            <a:endParaRPr lang="fr-FR">
              <a:solidFill>
                <a:prstClr val="black"/>
              </a:solidFill>
            </a:endParaRPr>
          </a:p>
        </p:txBody>
      </p:sp>
    </p:spTree>
    <p:extLst>
      <p:ext uri="{BB962C8B-B14F-4D97-AF65-F5344CB8AC3E}">
        <p14:creationId xmlns:p14="http://schemas.microsoft.com/office/powerpoint/2010/main" val="766757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21</a:t>
            </a:fld>
            <a:endParaRPr lang="fr-FR"/>
          </a:p>
        </p:txBody>
      </p:sp>
    </p:spTree>
    <p:extLst>
      <p:ext uri="{BB962C8B-B14F-4D97-AF65-F5344CB8AC3E}">
        <p14:creationId xmlns:p14="http://schemas.microsoft.com/office/powerpoint/2010/main" val="702929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22</a:t>
            </a:fld>
            <a:endParaRPr lang="fr-FR"/>
          </a:p>
        </p:txBody>
      </p:sp>
    </p:spTree>
    <p:extLst>
      <p:ext uri="{BB962C8B-B14F-4D97-AF65-F5344CB8AC3E}">
        <p14:creationId xmlns:p14="http://schemas.microsoft.com/office/powerpoint/2010/main" val="1171394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23</a:t>
            </a:fld>
            <a:endParaRPr lang="fr-FR"/>
          </a:p>
        </p:txBody>
      </p:sp>
    </p:spTree>
    <p:extLst>
      <p:ext uri="{BB962C8B-B14F-4D97-AF65-F5344CB8AC3E}">
        <p14:creationId xmlns:p14="http://schemas.microsoft.com/office/powerpoint/2010/main" val="117139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4</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5</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360729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8</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10</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12</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13</a:t>
            </a:fld>
            <a:endParaRPr lang="fr-FR"/>
          </a:p>
        </p:txBody>
      </p:sp>
    </p:spTree>
    <p:extLst>
      <p:ext uri="{BB962C8B-B14F-4D97-AF65-F5344CB8AC3E}">
        <p14:creationId xmlns:p14="http://schemas.microsoft.com/office/powerpoint/2010/main" val="360729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3607295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4.xml" /></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4.xml" /></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4.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4.xml" /></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4.xml" /></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4.xml" /></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5.xml" /></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5.xml" /></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5.xml" /></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5.xml" /></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5.xml" /></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5.xml" /></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3.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Master" Target="../slideMasters/slideMaster5.xml" /></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6.xml" /></Relationships>
</file>

<file path=ppt/slideLayouts/_rels/slideLayout2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6.xml" /></Relationships>
</file>

<file path=ppt/slideLayouts/_rels/slideLayout21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6.xml" /></Relationships>
</file>

<file path=ppt/slideLayouts/_rels/slideLayout21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6.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6.xml" /></Relationships>
</file>

<file path=ppt/slideLayouts/_rels/slideLayout22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6.xml" /></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2.xml" /></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2.xml" /></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2.xml" /></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2.xml" /></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3.xml" /></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3.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3.xml" /></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03/02/2023</a:t>
            </a:fld>
            <a:endParaRPr lang="fr-FR" dirty="0"/>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423660266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81619608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7145483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86860535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5514205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19602374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37275759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51992165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203096504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288018785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27567290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68794404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2401345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79249149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36600905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67186119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64087496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00447190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237768835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8855056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23661813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97608448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946346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670593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40133156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353033511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6904187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93326228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20905774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69470794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25886257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3951800205"/>
      </p:ext>
    </p:extLst>
  </p:cSld>
  <p:clrMapOvr>
    <a:masterClrMapping/>
  </p:clrMapOvr>
  <p:extLst>
    <p:ext uri="{DCECCB84-F9BA-43D5-87BE-67443E8EF086}">
      <p15:sldGuideLst xmlns:p15="http://schemas.microsoft.com/office/powerpoint/2012/main"/>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183415978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51633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1113384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3352172282"/>
      </p:ext>
    </p:extLst>
  </p:cSld>
  <p:clrMapOvr>
    <a:masterClrMapping/>
  </p:clrMapOvr>
  <p:extLst>
    <p:ext uri="{DCECCB84-F9BA-43D5-87BE-67443E8EF086}">
      <p15:sldGuideLst xmlns:p15="http://schemas.microsoft.com/office/powerpoint/2012/main"/>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72700962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18243387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91357385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81237525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53881286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86649011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18482143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1530492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84008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7006029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30712911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3206635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60478986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16432676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34089541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83522614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63782253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23244337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345311703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78400670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41288056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71447568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289279348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66668472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08298651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92901761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87968497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159812039"/>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194473264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26001737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098212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5127912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78700383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61900683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89615253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372512638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44907024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35180884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82714070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56707681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96826317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328E0-814A-40B0-B249-24E270AC2188}"/>
              </a:ext>
            </a:extLst>
          </p:cNvPr>
          <p:cNvSpPr>
            <a:spLocks noGrp="1"/>
          </p:cNvSpPr>
          <p:nvPr>
            <p:ph type="dt" sz="half" idx="10"/>
          </p:nvPr>
        </p:nvSpPr>
        <p:spPr/>
        <p:txBody>
          <a:body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3" name="Slide Number Placeholder 2">
            <a:extLst>
              <a:ext uri="{FF2B5EF4-FFF2-40B4-BE49-F238E27FC236}">
                <a16:creationId xmlns:a16="http://schemas.microsoft.com/office/drawing/2014/main" id="{E10352DC-0DB0-441F-A4E9-75B2D3F87B80}"/>
              </a:ext>
            </a:extLst>
          </p:cNvPr>
          <p:cNvSpPr>
            <a:spLocks noGrp="1"/>
          </p:cNvSpPr>
          <p:nvPr>
            <p:ph type="sldNum" sz="quarter" idx="11"/>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Tree>
    <p:extLst>
      <p:ext uri="{BB962C8B-B14F-4D97-AF65-F5344CB8AC3E}">
        <p14:creationId xmlns:p14="http://schemas.microsoft.com/office/powerpoint/2010/main" val="1493853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2627358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1949133568"/>
      </p:ext>
    </p:extLst>
  </p:cSld>
  <p:clrMapOvr>
    <a:masterClrMapping/>
  </p:clrMapOvr>
  <p:extLst>
    <p:ext uri="{DCECCB84-F9BA-43D5-87BE-67443E8EF086}">
      <p15:sldGuideLst xmlns:p15="http://schemas.microsoft.com/office/powerpoint/2012/main"/>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297085288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119015286"/>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698604980"/>
      </p:ext>
    </p:extLst>
  </p:cSld>
  <p:clrMapOvr>
    <a:masterClrMapping/>
  </p:clrMapOvr>
  <p:extLst>
    <p:ext uri="{DCECCB84-F9BA-43D5-87BE-67443E8EF086}">
      <p15:sldGuideLst xmlns:p15="http://schemas.microsoft.com/office/powerpoint/2012/main"/>
    </p:ext>
  </p:extLst>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3760830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6030067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296651592"/>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704338156"/>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932911170"/>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735873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224996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419009810"/>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37776539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14936507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11958198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34805857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58933738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5484251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507986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9733481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337174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998773686"/>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307216083"/>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415107072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421735211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142915191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77956620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32080940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92394349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679417589"/>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236511481"/>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51791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03/02/2023</a:t>
            </a:fld>
            <a:endParaRPr lang="fr-FR" dirty="0"/>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2926376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535635802"/>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100756730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28706719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41244498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84671470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37468566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150853577"/>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2325209427"/>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47358785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964179129"/>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265293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76939593"/>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896114316"/>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187338457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328E0-814A-40B0-B249-24E270AC2188}"/>
              </a:ext>
            </a:extLst>
          </p:cNvPr>
          <p:cNvSpPr>
            <a:spLocks noGrp="1"/>
          </p:cNvSpPr>
          <p:nvPr>
            <p:ph type="dt" sz="half" idx="10"/>
          </p:nvPr>
        </p:nvSpPr>
        <p:spPr/>
        <p:txBody>
          <a:body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3" name="Slide Number Placeholder 2">
            <a:extLst>
              <a:ext uri="{FF2B5EF4-FFF2-40B4-BE49-F238E27FC236}">
                <a16:creationId xmlns:a16="http://schemas.microsoft.com/office/drawing/2014/main" id="{E10352DC-0DB0-441F-A4E9-75B2D3F87B80}"/>
              </a:ext>
            </a:extLst>
          </p:cNvPr>
          <p:cNvSpPr>
            <a:spLocks noGrp="1"/>
          </p:cNvSpPr>
          <p:nvPr>
            <p:ph type="sldNum" sz="quarter" idx="11"/>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Tree>
    <p:extLst>
      <p:ext uri="{BB962C8B-B14F-4D97-AF65-F5344CB8AC3E}">
        <p14:creationId xmlns:p14="http://schemas.microsoft.com/office/powerpoint/2010/main" val="4216508711"/>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showMasterSp="0">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C419A">
                    <a:alpha val="0"/>
                  </a:srgbClr>
                </a:solidFill>
              </a:rPr>
              <a:pPr/>
              <a:t>03/02/2023</a:t>
            </a:fld>
            <a:endParaRPr lang="fr-FR" dirty="0">
              <a:solidFill>
                <a:srgbClr val="0C419A">
                  <a:alpha val="0"/>
                </a:srgbClr>
              </a:solidFill>
            </a:endParaRPr>
          </a:p>
        </p:txBody>
      </p:sp>
      <p:sp>
        <p:nvSpPr>
          <p:cNvPr id="5" name="Espace réservé du pied de page 4"/>
          <p:cNvSpPr>
            <a:spLocks noGrp="1"/>
          </p:cNvSpPr>
          <p:nvPr>
            <p:ph type="ftr" sz="quarter" idx="11"/>
          </p:nvPr>
        </p:nvSpPr>
        <p:spPr bwMode="gray">
          <a:xfrm>
            <a:off x="960000" y="5829266"/>
            <a:ext cx="4320000" cy="597263"/>
          </a:xfrm>
          <a:prstGeom prst="rect">
            <a:avLst/>
          </a:prstGeom>
        </p:spPr>
        <p:txBody>
          <a:bodyPr anchor="ctr" anchorCtr="0"/>
          <a:lstStyle>
            <a:lvl1pPr algn="l">
              <a:defRPr sz="1533"/>
            </a:lvl1pPr>
          </a:lstStyle>
          <a:p>
            <a:r>
              <a:rPr lang="fr-FR" dirty="0">
                <a:solidFill>
                  <a:srgbClr val="0C419A"/>
                </a:solidFill>
              </a:rPr>
              <a:t>Direction générale </a:t>
            </a:r>
          </a:p>
          <a:p>
            <a:r>
              <a:rPr lang="fr-FR" dirty="0">
                <a:solidFill>
                  <a:srgbClr val="0C419A"/>
                </a:solidFill>
              </a:rPr>
              <a:t>de l’offre de soins</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C419A">
                    <a:alpha val="0"/>
                  </a:srgbClr>
                </a:solidFill>
              </a:rPr>
              <a:pPr/>
              <a:t>‹N°›</a:t>
            </a:fld>
            <a:endParaRPr lang="fr-FR" dirty="0">
              <a:solidFill>
                <a:srgbClr val="0C419A">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a:t>Titre</a:t>
            </a:r>
          </a:p>
        </p:txBody>
      </p:sp>
      <p:pic>
        <p:nvPicPr>
          <p:cNvPr id="8" name="Image 7">
            <a:extLst>
              <a:ext uri="{FF2B5EF4-FFF2-40B4-BE49-F238E27FC236}">
                <a16:creationId xmlns:a16="http://schemas.microsoft.com/office/drawing/2014/main" id="{433B51AF-3A50-3342-8D79-F2F92F5991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84000" y="68627"/>
            <a:ext cx="1262533" cy="797007"/>
          </a:xfrm>
          <a:prstGeom prst="rect">
            <a:avLst/>
          </a:prstGeom>
        </p:spPr>
      </p:pic>
    </p:spTree>
    <p:extLst>
      <p:ext uri="{BB962C8B-B14F-4D97-AF65-F5344CB8AC3E}">
        <p14:creationId xmlns:p14="http://schemas.microsoft.com/office/powerpoint/2010/main" val="1766682335"/>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FD59C6A2-48AC-4E2E-A0D9-AF0453BB4145}" type="datetime1">
              <a:rPr lang="fr-FR" smtClean="0">
                <a:solidFill>
                  <a:srgbClr val="0C419A"/>
                </a:solidFill>
              </a:rPr>
              <a:pPr/>
              <a:t>03/02/2023</a:t>
            </a:fld>
            <a:endParaRPr lang="fr-BE">
              <a:solidFill>
                <a:srgbClr val="0C419A"/>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0C419A"/>
                </a:solidFill>
              </a:rPr>
              <a:pPr/>
              <a:t>‹N°›</a:t>
            </a:fld>
            <a:endParaRPr lang="fr-BE">
              <a:solidFill>
                <a:srgbClr val="0C419A"/>
              </a:solidFill>
            </a:endParaRPr>
          </a:p>
        </p:txBody>
      </p:sp>
    </p:spTree>
    <p:extLst>
      <p:ext uri="{BB962C8B-B14F-4D97-AF65-F5344CB8AC3E}">
        <p14:creationId xmlns:p14="http://schemas.microsoft.com/office/powerpoint/2010/main" val="531942007"/>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AFF5B6B-4DA0-4ED2-B755-1FD7CD300691}" type="datetimeFigureOut">
              <a:rPr lang="fr-FR" smtClean="0">
                <a:solidFill>
                  <a:srgbClr val="0C419A"/>
                </a:solidFill>
              </a:rPr>
              <a:pPr/>
              <a:t>03/02/2023</a:t>
            </a:fld>
            <a:endParaRPr lang="fr-FR">
              <a:solidFill>
                <a:srgbClr val="0C419A"/>
              </a:solidFill>
            </a:endParaRPr>
          </a:p>
        </p:txBody>
      </p:sp>
      <p:sp>
        <p:nvSpPr>
          <p:cNvPr id="8" name="Espace réservé du pied de page 7"/>
          <p:cNvSpPr>
            <a:spLocks noGrp="1"/>
          </p:cNvSpPr>
          <p:nvPr>
            <p:ph type="ftr" sz="quarter" idx="11"/>
          </p:nvPr>
        </p:nvSpPr>
        <p:spPr>
          <a:xfrm>
            <a:off x="4165600" y="6356351"/>
            <a:ext cx="3860800" cy="365125"/>
          </a:xfrm>
          <a:prstGeom prst="rect">
            <a:avLst/>
          </a:prstGeom>
        </p:spPr>
        <p:txBody>
          <a:bodyPr/>
          <a:lstStyle/>
          <a:p>
            <a:endParaRPr lang="fr-FR">
              <a:solidFill>
                <a:srgbClr val="0C419A"/>
              </a:solidFill>
            </a:endParaRPr>
          </a:p>
        </p:txBody>
      </p:sp>
      <p:sp>
        <p:nvSpPr>
          <p:cNvPr id="9" name="Espace réservé du numéro de diapositive 8"/>
          <p:cNvSpPr>
            <a:spLocks noGrp="1"/>
          </p:cNvSpPr>
          <p:nvPr>
            <p:ph type="sldNum" sz="quarter" idx="12"/>
          </p:nvPr>
        </p:nvSpPr>
        <p:spPr/>
        <p:txBody>
          <a:bodyPr/>
          <a:lstStyle/>
          <a:p>
            <a:fld id="{E39C4615-D688-4955-B62A-69F9350BCC2F}" type="slidenum">
              <a:rPr lang="fr-FR" smtClean="0">
                <a:solidFill>
                  <a:srgbClr val="0C419A"/>
                </a:solidFill>
              </a:rPr>
              <a:pPr/>
              <a:t>‹N°›</a:t>
            </a:fld>
            <a:endParaRPr lang="fr-FR">
              <a:solidFill>
                <a:srgbClr val="0C419A"/>
              </a:solidFill>
            </a:endParaRPr>
          </a:p>
        </p:txBody>
      </p:sp>
    </p:spTree>
    <p:extLst>
      <p:ext uri="{BB962C8B-B14F-4D97-AF65-F5344CB8AC3E}">
        <p14:creationId xmlns:p14="http://schemas.microsoft.com/office/powerpoint/2010/main" val="3685926286"/>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837537286"/>
      </p:ext>
    </p:extLst>
  </p:cSld>
  <p:clrMapOvr>
    <a:masterClrMapping/>
  </p:clrMapOvr>
  <p:extLst>
    <p:ext uri="{DCECCB84-F9BA-43D5-87BE-67443E8EF086}">
      <p15:sldGuideLst xmlns:p15="http://schemas.microsoft.com/office/powerpoint/2012/main"/>
    </p:ext>
  </p:extLst>
</p:sldLayout>
</file>

<file path=ppt/slideLayouts/slideLayout217.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609060483"/>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32189850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843664554"/>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417816436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20.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249134286"/>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45483014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19494179"/>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31612013"/>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745990863"/>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882944534"/>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95541589"/>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3588466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7100433"/>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08753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73886908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20817526"/>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500395462"/>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29314768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80466422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980644297"/>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49436933"/>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73257413"/>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26054980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328036901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252482625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116538209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95226412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10712855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649404386"/>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349015323"/>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308174850"/>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165370654"/>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2884694840"/>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699129260"/>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5219653"/>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104054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33923382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632894607"/>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829660542"/>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863099387"/>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583086967"/>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998317443"/>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34807125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342786964"/>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1887140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50923083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504289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419055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58421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03/02/2023</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567953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1424023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1588996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4035610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201762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689416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11848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0852628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15948589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935201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404154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03/02/2023</a:t>
            </a:fld>
            <a:endParaRPr lang="fr-FR" dirty="0"/>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421474830"/>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1952124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41137776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30072107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078970077"/>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28183002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15504879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82860186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7288910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6402850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29780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03/02/2023</a:t>
            </a:fld>
            <a:endParaRPr lang="fr-FR" dirty="0"/>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0682918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2164892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876434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132368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0110849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1057888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1621945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13978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1468307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6271688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87670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03/02/2023</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1938960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3936370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1391947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741571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1734229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42392918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211046100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18710105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281609603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65025060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04951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6596192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8575681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2853810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35363111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9144024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2753365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9166598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3293467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896017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05660255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198067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514600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2161375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63805126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6561895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84860516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38282880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975014001"/>
      </p:ext>
    </p:extLst>
  </p:cSld>
  <p:clrMapOvr>
    <a:masterClrMapping/>
  </p:clrMapOvr>
  <p:extLst>
    <p:ext uri="{DCECCB84-F9BA-43D5-87BE-67443E8EF086}">
      <p15:sldGuideLst xmlns:p15="http://schemas.microsoft.com/office/powerpoint/2012/main"/>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331279638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8749216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03/02/2023</a:t>
            </a:fld>
            <a:endParaRPr lang="fr-FR" dirty="0">
              <a:solidFill>
                <a:srgbClr val="0C419A"/>
              </a:solidFill>
            </a:endParaRP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3922523178"/>
      </p:ext>
    </p:extLst>
  </p:cSld>
  <p:clrMapOvr>
    <a:masterClrMapping/>
  </p:clrMapOvr>
  <p:extLst>
    <p:ext uri="{DCECCB84-F9BA-43D5-87BE-67443E8EF086}">
      <p15:sldGuideLst xmlns:p15="http://schemas.microsoft.com/office/powerpoint/2012/main"/>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03/02/2023</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25406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5439697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03/02/2023</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316373396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9194821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74544372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2467532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7012279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7861238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4846771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23796695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27881992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136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26" Type="http://schemas.openxmlformats.org/officeDocument/2006/relationships/slideLayout" Target="../slideLayouts/slideLayout26.xml" /><Relationship Id="rId39" Type="http://schemas.openxmlformats.org/officeDocument/2006/relationships/slideLayout" Target="../slideLayouts/slideLayout39.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34" Type="http://schemas.openxmlformats.org/officeDocument/2006/relationships/slideLayout" Target="../slideLayouts/slideLayout34.xml" /><Relationship Id="rId42" Type="http://schemas.openxmlformats.org/officeDocument/2006/relationships/slideLayout" Target="../slideLayouts/slideLayout42.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slideLayout" Target="../slideLayouts/slideLayout25.xml" /><Relationship Id="rId33" Type="http://schemas.openxmlformats.org/officeDocument/2006/relationships/slideLayout" Target="../slideLayouts/slideLayout33.xml" /><Relationship Id="rId38" Type="http://schemas.openxmlformats.org/officeDocument/2006/relationships/slideLayout" Target="../slideLayouts/slideLayout38.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29" Type="http://schemas.openxmlformats.org/officeDocument/2006/relationships/slideLayout" Target="../slideLayouts/slideLayout29.xml" /><Relationship Id="rId41" Type="http://schemas.openxmlformats.org/officeDocument/2006/relationships/slideLayout" Target="../slideLayouts/slideLayout4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32" Type="http://schemas.openxmlformats.org/officeDocument/2006/relationships/slideLayout" Target="../slideLayouts/slideLayout32.xml" /><Relationship Id="rId37" Type="http://schemas.openxmlformats.org/officeDocument/2006/relationships/slideLayout" Target="../slideLayouts/slideLayout37.xml" /><Relationship Id="rId40" Type="http://schemas.openxmlformats.org/officeDocument/2006/relationships/slideLayout" Target="../slideLayouts/slideLayout40.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28" Type="http://schemas.openxmlformats.org/officeDocument/2006/relationships/slideLayout" Target="../slideLayouts/slideLayout28.xml" /><Relationship Id="rId36" Type="http://schemas.openxmlformats.org/officeDocument/2006/relationships/slideLayout" Target="../slideLayouts/slideLayout36.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31" Type="http://schemas.openxmlformats.org/officeDocument/2006/relationships/slideLayout" Target="../slideLayouts/slideLayout31.xml" /><Relationship Id="rId44"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 Id="rId27" Type="http://schemas.openxmlformats.org/officeDocument/2006/relationships/slideLayout" Target="../slideLayouts/slideLayout27.xml" /><Relationship Id="rId30" Type="http://schemas.openxmlformats.org/officeDocument/2006/relationships/slideLayout" Target="../slideLayouts/slideLayout30.xml" /><Relationship Id="rId35" Type="http://schemas.openxmlformats.org/officeDocument/2006/relationships/slideLayout" Target="../slideLayouts/slideLayout35.xml" /><Relationship Id="rId43" Type="http://schemas.openxmlformats.org/officeDocument/2006/relationships/theme" Target="../theme/theme1.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 /><Relationship Id="rId13" Type="http://schemas.openxmlformats.org/officeDocument/2006/relationships/slideLayout" Target="../slideLayouts/slideLayout55.xml" /><Relationship Id="rId18" Type="http://schemas.openxmlformats.org/officeDocument/2006/relationships/slideLayout" Target="../slideLayouts/slideLayout60.xml" /><Relationship Id="rId26" Type="http://schemas.openxmlformats.org/officeDocument/2006/relationships/slideLayout" Target="../slideLayouts/slideLayout68.xml" /><Relationship Id="rId39" Type="http://schemas.openxmlformats.org/officeDocument/2006/relationships/slideLayout" Target="../slideLayouts/slideLayout81.xml" /><Relationship Id="rId3" Type="http://schemas.openxmlformats.org/officeDocument/2006/relationships/slideLayout" Target="../slideLayouts/slideLayout45.xml" /><Relationship Id="rId21" Type="http://schemas.openxmlformats.org/officeDocument/2006/relationships/slideLayout" Target="../slideLayouts/slideLayout63.xml" /><Relationship Id="rId34" Type="http://schemas.openxmlformats.org/officeDocument/2006/relationships/slideLayout" Target="../slideLayouts/slideLayout76.xml" /><Relationship Id="rId42" Type="http://schemas.openxmlformats.org/officeDocument/2006/relationships/slideLayout" Target="../slideLayouts/slideLayout84.xml" /><Relationship Id="rId7" Type="http://schemas.openxmlformats.org/officeDocument/2006/relationships/slideLayout" Target="../slideLayouts/slideLayout49.xml" /><Relationship Id="rId12" Type="http://schemas.openxmlformats.org/officeDocument/2006/relationships/slideLayout" Target="../slideLayouts/slideLayout54.xml" /><Relationship Id="rId17" Type="http://schemas.openxmlformats.org/officeDocument/2006/relationships/slideLayout" Target="../slideLayouts/slideLayout59.xml" /><Relationship Id="rId25" Type="http://schemas.openxmlformats.org/officeDocument/2006/relationships/slideLayout" Target="../slideLayouts/slideLayout67.xml" /><Relationship Id="rId33" Type="http://schemas.openxmlformats.org/officeDocument/2006/relationships/slideLayout" Target="../slideLayouts/slideLayout75.xml" /><Relationship Id="rId38" Type="http://schemas.openxmlformats.org/officeDocument/2006/relationships/slideLayout" Target="../slideLayouts/slideLayout80.xml" /><Relationship Id="rId2" Type="http://schemas.openxmlformats.org/officeDocument/2006/relationships/slideLayout" Target="../slideLayouts/slideLayout44.xml" /><Relationship Id="rId16" Type="http://schemas.openxmlformats.org/officeDocument/2006/relationships/slideLayout" Target="../slideLayouts/slideLayout58.xml" /><Relationship Id="rId20" Type="http://schemas.openxmlformats.org/officeDocument/2006/relationships/slideLayout" Target="../slideLayouts/slideLayout62.xml" /><Relationship Id="rId29" Type="http://schemas.openxmlformats.org/officeDocument/2006/relationships/slideLayout" Target="../slideLayouts/slideLayout71.xml" /><Relationship Id="rId41" Type="http://schemas.openxmlformats.org/officeDocument/2006/relationships/slideLayout" Target="../slideLayouts/slideLayout83.xml" /><Relationship Id="rId1" Type="http://schemas.openxmlformats.org/officeDocument/2006/relationships/slideLayout" Target="../slideLayouts/slideLayout43.xml" /><Relationship Id="rId6" Type="http://schemas.openxmlformats.org/officeDocument/2006/relationships/slideLayout" Target="../slideLayouts/slideLayout48.xml" /><Relationship Id="rId11" Type="http://schemas.openxmlformats.org/officeDocument/2006/relationships/slideLayout" Target="../slideLayouts/slideLayout53.xml" /><Relationship Id="rId24" Type="http://schemas.openxmlformats.org/officeDocument/2006/relationships/slideLayout" Target="../slideLayouts/slideLayout66.xml" /><Relationship Id="rId32" Type="http://schemas.openxmlformats.org/officeDocument/2006/relationships/slideLayout" Target="../slideLayouts/slideLayout74.xml" /><Relationship Id="rId37" Type="http://schemas.openxmlformats.org/officeDocument/2006/relationships/slideLayout" Target="../slideLayouts/slideLayout79.xml" /><Relationship Id="rId40" Type="http://schemas.openxmlformats.org/officeDocument/2006/relationships/slideLayout" Target="../slideLayouts/slideLayout82.xml" /><Relationship Id="rId5" Type="http://schemas.openxmlformats.org/officeDocument/2006/relationships/slideLayout" Target="../slideLayouts/slideLayout47.xml" /><Relationship Id="rId15" Type="http://schemas.openxmlformats.org/officeDocument/2006/relationships/slideLayout" Target="../slideLayouts/slideLayout57.xml" /><Relationship Id="rId23" Type="http://schemas.openxmlformats.org/officeDocument/2006/relationships/slideLayout" Target="../slideLayouts/slideLayout65.xml" /><Relationship Id="rId28" Type="http://schemas.openxmlformats.org/officeDocument/2006/relationships/slideLayout" Target="../slideLayouts/slideLayout70.xml" /><Relationship Id="rId36" Type="http://schemas.openxmlformats.org/officeDocument/2006/relationships/slideLayout" Target="../slideLayouts/slideLayout78.xml" /><Relationship Id="rId10" Type="http://schemas.openxmlformats.org/officeDocument/2006/relationships/slideLayout" Target="../slideLayouts/slideLayout52.xml" /><Relationship Id="rId19" Type="http://schemas.openxmlformats.org/officeDocument/2006/relationships/slideLayout" Target="../slideLayouts/slideLayout61.xml" /><Relationship Id="rId31" Type="http://schemas.openxmlformats.org/officeDocument/2006/relationships/slideLayout" Target="../slideLayouts/slideLayout73.xml" /><Relationship Id="rId44" Type="http://schemas.openxmlformats.org/officeDocument/2006/relationships/image" Target="../media/image1.png" /><Relationship Id="rId4" Type="http://schemas.openxmlformats.org/officeDocument/2006/relationships/slideLayout" Target="../slideLayouts/slideLayout46.xml" /><Relationship Id="rId9" Type="http://schemas.openxmlformats.org/officeDocument/2006/relationships/slideLayout" Target="../slideLayouts/slideLayout51.xml" /><Relationship Id="rId14" Type="http://schemas.openxmlformats.org/officeDocument/2006/relationships/slideLayout" Target="../slideLayouts/slideLayout56.xml" /><Relationship Id="rId22" Type="http://schemas.openxmlformats.org/officeDocument/2006/relationships/slideLayout" Target="../slideLayouts/slideLayout64.xml" /><Relationship Id="rId27" Type="http://schemas.openxmlformats.org/officeDocument/2006/relationships/slideLayout" Target="../slideLayouts/slideLayout69.xml" /><Relationship Id="rId30" Type="http://schemas.openxmlformats.org/officeDocument/2006/relationships/slideLayout" Target="../slideLayouts/slideLayout72.xml" /><Relationship Id="rId35" Type="http://schemas.openxmlformats.org/officeDocument/2006/relationships/slideLayout" Target="../slideLayouts/slideLayout77.xml" /><Relationship Id="rId43" Type="http://schemas.openxmlformats.org/officeDocument/2006/relationships/theme" Target="../theme/theme2.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2.xml" /><Relationship Id="rId13" Type="http://schemas.openxmlformats.org/officeDocument/2006/relationships/slideLayout" Target="../slideLayouts/slideLayout97.xml" /><Relationship Id="rId18" Type="http://schemas.openxmlformats.org/officeDocument/2006/relationships/slideLayout" Target="../slideLayouts/slideLayout102.xml" /><Relationship Id="rId26" Type="http://schemas.openxmlformats.org/officeDocument/2006/relationships/slideLayout" Target="../slideLayouts/slideLayout110.xml" /><Relationship Id="rId39" Type="http://schemas.openxmlformats.org/officeDocument/2006/relationships/slideLayout" Target="../slideLayouts/slideLayout123.xml" /><Relationship Id="rId3" Type="http://schemas.openxmlformats.org/officeDocument/2006/relationships/slideLayout" Target="../slideLayouts/slideLayout87.xml" /><Relationship Id="rId21" Type="http://schemas.openxmlformats.org/officeDocument/2006/relationships/slideLayout" Target="../slideLayouts/slideLayout105.xml" /><Relationship Id="rId34" Type="http://schemas.openxmlformats.org/officeDocument/2006/relationships/slideLayout" Target="../slideLayouts/slideLayout118.xml" /><Relationship Id="rId42" Type="http://schemas.openxmlformats.org/officeDocument/2006/relationships/slideLayout" Target="../slideLayouts/slideLayout126.xml" /><Relationship Id="rId7" Type="http://schemas.openxmlformats.org/officeDocument/2006/relationships/slideLayout" Target="../slideLayouts/slideLayout91.xml" /><Relationship Id="rId12" Type="http://schemas.openxmlformats.org/officeDocument/2006/relationships/slideLayout" Target="../slideLayouts/slideLayout96.xml" /><Relationship Id="rId17" Type="http://schemas.openxmlformats.org/officeDocument/2006/relationships/slideLayout" Target="../slideLayouts/slideLayout101.xml" /><Relationship Id="rId25" Type="http://schemas.openxmlformats.org/officeDocument/2006/relationships/slideLayout" Target="../slideLayouts/slideLayout109.xml" /><Relationship Id="rId33" Type="http://schemas.openxmlformats.org/officeDocument/2006/relationships/slideLayout" Target="../slideLayouts/slideLayout117.xml" /><Relationship Id="rId38" Type="http://schemas.openxmlformats.org/officeDocument/2006/relationships/slideLayout" Target="../slideLayouts/slideLayout122.xml" /><Relationship Id="rId2" Type="http://schemas.openxmlformats.org/officeDocument/2006/relationships/slideLayout" Target="../slideLayouts/slideLayout86.xml" /><Relationship Id="rId16" Type="http://schemas.openxmlformats.org/officeDocument/2006/relationships/slideLayout" Target="../slideLayouts/slideLayout100.xml" /><Relationship Id="rId20" Type="http://schemas.openxmlformats.org/officeDocument/2006/relationships/slideLayout" Target="../slideLayouts/slideLayout104.xml" /><Relationship Id="rId29" Type="http://schemas.openxmlformats.org/officeDocument/2006/relationships/slideLayout" Target="../slideLayouts/slideLayout113.xml" /><Relationship Id="rId41" Type="http://schemas.openxmlformats.org/officeDocument/2006/relationships/slideLayout" Target="../slideLayouts/slideLayout125.xml" /><Relationship Id="rId1" Type="http://schemas.openxmlformats.org/officeDocument/2006/relationships/slideLayout" Target="../slideLayouts/slideLayout85.xml" /><Relationship Id="rId6" Type="http://schemas.openxmlformats.org/officeDocument/2006/relationships/slideLayout" Target="../slideLayouts/slideLayout90.xml" /><Relationship Id="rId11" Type="http://schemas.openxmlformats.org/officeDocument/2006/relationships/slideLayout" Target="../slideLayouts/slideLayout95.xml" /><Relationship Id="rId24" Type="http://schemas.openxmlformats.org/officeDocument/2006/relationships/slideLayout" Target="../slideLayouts/slideLayout108.xml" /><Relationship Id="rId32" Type="http://schemas.openxmlformats.org/officeDocument/2006/relationships/slideLayout" Target="../slideLayouts/slideLayout116.xml" /><Relationship Id="rId37" Type="http://schemas.openxmlformats.org/officeDocument/2006/relationships/slideLayout" Target="../slideLayouts/slideLayout121.xml" /><Relationship Id="rId40" Type="http://schemas.openxmlformats.org/officeDocument/2006/relationships/slideLayout" Target="../slideLayouts/slideLayout124.xml" /><Relationship Id="rId5" Type="http://schemas.openxmlformats.org/officeDocument/2006/relationships/slideLayout" Target="../slideLayouts/slideLayout89.xml" /><Relationship Id="rId15" Type="http://schemas.openxmlformats.org/officeDocument/2006/relationships/slideLayout" Target="../slideLayouts/slideLayout99.xml" /><Relationship Id="rId23" Type="http://schemas.openxmlformats.org/officeDocument/2006/relationships/slideLayout" Target="../slideLayouts/slideLayout107.xml" /><Relationship Id="rId28" Type="http://schemas.openxmlformats.org/officeDocument/2006/relationships/slideLayout" Target="../slideLayouts/slideLayout112.xml" /><Relationship Id="rId36" Type="http://schemas.openxmlformats.org/officeDocument/2006/relationships/slideLayout" Target="../slideLayouts/slideLayout120.xml" /><Relationship Id="rId10" Type="http://schemas.openxmlformats.org/officeDocument/2006/relationships/slideLayout" Target="../slideLayouts/slideLayout94.xml" /><Relationship Id="rId19" Type="http://schemas.openxmlformats.org/officeDocument/2006/relationships/slideLayout" Target="../slideLayouts/slideLayout103.xml" /><Relationship Id="rId31" Type="http://schemas.openxmlformats.org/officeDocument/2006/relationships/slideLayout" Target="../slideLayouts/slideLayout115.xml" /><Relationship Id="rId44" Type="http://schemas.openxmlformats.org/officeDocument/2006/relationships/image" Target="../media/image1.png" /><Relationship Id="rId4" Type="http://schemas.openxmlformats.org/officeDocument/2006/relationships/slideLayout" Target="../slideLayouts/slideLayout88.xml" /><Relationship Id="rId9" Type="http://schemas.openxmlformats.org/officeDocument/2006/relationships/slideLayout" Target="../slideLayouts/slideLayout93.xml" /><Relationship Id="rId14" Type="http://schemas.openxmlformats.org/officeDocument/2006/relationships/slideLayout" Target="../slideLayouts/slideLayout98.xml" /><Relationship Id="rId22" Type="http://schemas.openxmlformats.org/officeDocument/2006/relationships/slideLayout" Target="../slideLayouts/slideLayout106.xml" /><Relationship Id="rId27" Type="http://schemas.openxmlformats.org/officeDocument/2006/relationships/slideLayout" Target="../slideLayouts/slideLayout111.xml" /><Relationship Id="rId30" Type="http://schemas.openxmlformats.org/officeDocument/2006/relationships/slideLayout" Target="../slideLayouts/slideLayout114.xml" /><Relationship Id="rId35" Type="http://schemas.openxmlformats.org/officeDocument/2006/relationships/slideLayout" Target="../slideLayouts/slideLayout119.xml" /><Relationship Id="rId43" Type="http://schemas.openxmlformats.org/officeDocument/2006/relationships/theme" Target="../theme/theme3.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4.xml" /><Relationship Id="rId13" Type="http://schemas.openxmlformats.org/officeDocument/2006/relationships/slideLayout" Target="../slideLayouts/slideLayout139.xml" /><Relationship Id="rId18" Type="http://schemas.openxmlformats.org/officeDocument/2006/relationships/slideLayout" Target="../slideLayouts/slideLayout144.xml" /><Relationship Id="rId26" Type="http://schemas.openxmlformats.org/officeDocument/2006/relationships/slideLayout" Target="../slideLayouts/slideLayout152.xml" /><Relationship Id="rId39" Type="http://schemas.openxmlformats.org/officeDocument/2006/relationships/slideLayout" Target="../slideLayouts/slideLayout165.xml" /><Relationship Id="rId3" Type="http://schemas.openxmlformats.org/officeDocument/2006/relationships/slideLayout" Target="../slideLayouts/slideLayout129.xml" /><Relationship Id="rId21" Type="http://schemas.openxmlformats.org/officeDocument/2006/relationships/slideLayout" Target="../slideLayouts/slideLayout147.xml" /><Relationship Id="rId34" Type="http://schemas.openxmlformats.org/officeDocument/2006/relationships/slideLayout" Target="../slideLayouts/slideLayout160.xml" /><Relationship Id="rId42" Type="http://schemas.openxmlformats.org/officeDocument/2006/relationships/slideLayout" Target="../slideLayouts/slideLayout168.xml" /><Relationship Id="rId7" Type="http://schemas.openxmlformats.org/officeDocument/2006/relationships/slideLayout" Target="../slideLayouts/slideLayout133.xml" /><Relationship Id="rId12" Type="http://schemas.openxmlformats.org/officeDocument/2006/relationships/slideLayout" Target="../slideLayouts/slideLayout138.xml" /><Relationship Id="rId17" Type="http://schemas.openxmlformats.org/officeDocument/2006/relationships/slideLayout" Target="../slideLayouts/slideLayout143.xml" /><Relationship Id="rId25" Type="http://schemas.openxmlformats.org/officeDocument/2006/relationships/slideLayout" Target="../slideLayouts/slideLayout151.xml" /><Relationship Id="rId33" Type="http://schemas.openxmlformats.org/officeDocument/2006/relationships/slideLayout" Target="../slideLayouts/slideLayout159.xml" /><Relationship Id="rId38" Type="http://schemas.openxmlformats.org/officeDocument/2006/relationships/slideLayout" Target="../slideLayouts/slideLayout164.xml" /><Relationship Id="rId2" Type="http://schemas.openxmlformats.org/officeDocument/2006/relationships/slideLayout" Target="../slideLayouts/slideLayout128.xml" /><Relationship Id="rId16" Type="http://schemas.openxmlformats.org/officeDocument/2006/relationships/slideLayout" Target="../slideLayouts/slideLayout142.xml" /><Relationship Id="rId20" Type="http://schemas.openxmlformats.org/officeDocument/2006/relationships/slideLayout" Target="../slideLayouts/slideLayout146.xml" /><Relationship Id="rId29" Type="http://schemas.openxmlformats.org/officeDocument/2006/relationships/slideLayout" Target="../slideLayouts/slideLayout155.xml" /><Relationship Id="rId41" Type="http://schemas.openxmlformats.org/officeDocument/2006/relationships/slideLayout" Target="../slideLayouts/slideLayout167.xml" /><Relationship Id="rId1" Type="http://schemas.openxmlformats.org/officeDocument/2006/relationships/slideLayout" Target="../slideLayouts/slideLayout127.xml" /><Relationship Id="rId6" Type="http://schemas.openxmlformats.org/officeDocument/2006/relationships/slideLayout" Target="../slideLayouts/slideLayout132.xml" /><Relationship Id="rId11" Type="http://schemas.openxmlformats.org/officeDocument/2006/relationships/slideLayout" Target="../slideLayouts/slideLayout137.xml" /><Relationship Id="rId24" Type="http://schemas.openxmlformats.org/officeDocument/2006/relationships/slideLayout" Target="../slideLayouts/slideLayout150.xml" /><Relationship Id="rId32" Type="http://schemas.openxmlformats.org/officeDocument/2006/relationships/slideLayout" Target="../slideLayouts/slideLayout158.xml" /><Relationship Id="rId37" Type="http://schemas.openxmlformats.org/officeDocument/2006/relationships/slideLayout" Target="../slideLayouts/slideLayout163.xml" /><Relationship Id="rId40" Type="http://schemas.openxmlformats.org/officeDocument/2006/relationships/slideLayout" Target="../slideLayouts/slideLayout166.xml" /><Relationship Id="rId45" Type="http://schemas.openxmlformats.org/officeDocument/2006/relationships/image" Target="../media/image1.png" /><Relationship Id="rId5" Type="http://schemas.openxmlformats.org/officeDocument/2006/relationships/slideLayout" Target="../slideLayouts/slideLayout131.xml" /><Relationship Id="rId15" Type="http://schemas.openxmlformats.org/officeDocument/2006/relationships/slideLayout" Target="../slideLayouts/slideLayout141.xml" /><Relationship Id="rId23" Type="http://schemas.openxmlformats.org/officeDocument/2006/relationships/slideLayout" Target="../slideLayouts/slideLayout149.xml" /><Relationship Id="rId28" Type="http://schemas.openxmlformats.org/officeDocument/2006/relationships/slideLayout" Target="../slideLayouts/slideLayout154.xml" /><Relationship Id="rId36" Type="http://schemas.openxmlformats.org/officeDocument/2006/relationships/slideLayout" Target="../slideLayouts/slideLayout162.xml" /><Relationship Id="rId10" Type="http://schemas.openxmlformats.org/officeDocument/2006/relationships/slideLayout" Target="../slideLayouts/slideLayout136.xml" /><Relationship Id="rId19" Type="http://schemas.openxmlformats.org/officeDocument/2006/relationships/slideLayout" Target="../slideLayouts/slideLayout145.xml" /><Relationship Id="rId31" Type="http://schemas.openxmlformats.org/officeDocument/2006/relationships/slideLayout" Target="../slideLayouts/slideLayout157.xml" /><Relationship Id="rId44" Type="http://schemas.openxmlformats.org/officeDocument/2006/relationships/theme" Target="../theme/theme4.xml" /><Relationship Id="rId4" Type="http://schemas.openxmlformats.org/officeDocument/2006/relationships/slideLayout" Target="../slideLayouts/slideLayout130.xml" /><Relationship Id="rId9" Type="http://schemas.openxmlformats.org/officeDocument/2006/relationships/slideLayout" Target="../slideLayouts/slideLayout135.xml" /><Relationship Id="rId14" Type="http://schemas.openxmlformats.org/officeDocument/2006/relationships/slideLayout" Target="../slideLayouts/slideLayout140.xml" /><Relationship Id="rId22" Type="http://schemas.openxmlformats.org/officeDocument/2006/relationships/slideLayout" Target="../slideLayouts/slideLayout148.xml" /><Relationship Id="rId27" Type="http://schemas.openxmlformats.org/officeDocument/2006/relationships/slideLayout" Target="../slideLayouts/slideLayout153.xml" /><Relationship Id="rId30" Type="http://schemas.openxmlformats.org/officeDocument/2006/relationships/slideLayout" Target="../slideLayouts/slideLayout156.xml" /><Relationship Id="rId35" Type="http://schemas.openxmlformats.org/officeDocument/2006/relationships/slideLayout" Target="../slideLayouts/slideLayout161.xml" /><Relationship Id="rId43" Type="http://schemas.openxmlformats.org/officeDocument/2006/relationships/slideLayout" Target="../slideLayouts/slideLayout169.xml" /></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77.xml" /><Relationship Id="rId13" Type="http://schemas.openxmlformats.org/officeDocument/2006/relationships/slideLayout" Target="../slideLayouts/slideLayout182.xml" /><Relationship Id="rId18" Type="http://schemas.openxmlformats.org/officeDocument/2006/relationships/slideLayout" Target="../slideLayouts/slideLayout187.xml" /><Relationship Id="rId26" Type="http://schemas.openxmlformats.org/officeDocument/2006/relationships/slideLayout" Target="../slideLayouts/slideLayout195.xml" /><Relationship Id="rId39" Type="http://schemas.openxmlformats.org/officeDocument/2006/relationships/slideLayout" Target="../slideLayouts/slideLayout208.xml" /><Relationship Id="rId3" Type="http://schemas.openxmlformats.org/officeDocument/2006/relationships/slideLayout" Target="../slideLayouts/slideLayout172.xml" /><Relationship Id="rId21" Type="http://schemas.openxmlformats.org/officeDocument/2006/relationships/slideLayout" Target="../slideLayouts/slideLayout190.xml" /><Relationship Id="rId34" Type="http://schemas.openxmlformats.org/officeDocument/2006/relationships/slideLayout" Target="../slideLayouts/slideLayout203.xml" /><Relationship Id="rId42" Type="http://schemas.openxmlformats.org/officeDocument/2006/relationships/slideLayout" Target="../slideLayouts/slideLayout211.xml" /><Relationship Id="rId47" Type="http://schemas.openxmlformats.org/officeDocument/2006/relationships/theme" Target="../theme/theme5.xml" /><Relationship Id="rId7" Type="http://schemas.openxmlformats.org/officeDocument/2006/relationships/slideLayout" Target="../slideLayouts/slideLayout176.xml" /><Relationship Id="rId12" Type="http://schemas.openxmlformats.org/officeDocument/2006/relationships/slideLayout" Target="../slideLayouts/slideLayout181.xml" /><Relationship Id="rId17" Type="http://schemas.openxmlformats.org/officeDocument/2006/relationships/slideLayout" Target="../slideLayouts/slideLayout186.xml" /><Relationship Id="rId25" Type="http://schemas.openxmlformats.org/officeDocument/2006/relationships/slideLayout" Target="../slideLayouts/slideLayout194.xml" /><Relationship Id="rId33" Type="http://schemas.openxmlformats.org/officeDocument/2006/relationships/slideLayout" Target="../slideLayouts/slideLayout202.xml" /><Relationship Id="rId38" Type="http://schemas.openxmlformats.org/officeDocument/2006/relationships/slideLayout" Target="../slideLayouts/slideLayout207.xml" /><Relationship Id="rId46" Type="http://schemas.openxmlformats.org/officeDocument/2006/relationships/slideLayout" Target="../slideLayouts/slideLayout215.xml" /><Relationship Id="rId2" Type="http://schemas.openxmlformats.org/officeDocument/2006/relationships/slideLayout" Target="../slideLayouts/slideLayout171.xml" /><Relationship Id="rId16" Type="http://schemas.openxmlformats.org/officeDocument/2006/relationships/slideLayout" Target="../slideLayouts/slideLayout185.xml" /><Relationship Id="rId20" Type="http://schemas.openxmlformats.org/officeDocument/2006/relationships/slideLayout" Target="../slideLayouts/slideLayout189.xml" /><Relationship Id="rId29" Type="http://schemas.openxmlformats.org/officeDocument/2006/relationships/slideLayout" Target="../slideLayouts/slideLayout198.xml" /><Relationship Id="rId41" Type="http://schemas.openxmlformats.org/officeDocument/2006/relationships/slideLayout" Target="../slideLayouts/slideLayout210.xml" /><Relationship Id="rId1" Type="http://schemas.openxmlformats.org/officeDocument/2006/relationships/slideLayout" Target="../slideLayouts/slideLayout170.xml" /><Relationship Id="rId6" Type="http://schemas.openxmlformats.org/officeDocument/2006/relationships/slideLayout" Target="../slideLayouts/slideLayout175.xml" /><Relationship Id="rId11" Type="http://schemas.openxmlformats.org/officeDocument/2006/relationships/slideLayout" Target="../slideLayouts/slideLayout180.xml" /><Relationship Id="rId24" Type="http://schemas.openxmlformats.org/officeDocument/2006/relationships/slideLayout" Target="../slideLayouts/slideLayout193.xml" /><Relationship Id="rId32" Type="http://schemas.openxmlformats.org/officeDocument/2006/relationships/slideLayout" Target="../slideLayouts/slideLayout201.xml" /><Relationship Id="rId37" Type="http://schemas.openxmlformats.org/officeDocument/2006/relationships/slideLayout" Target="../slideLayouts/slideLayout206.xml" /><Relationship Id="rId40" Type="http://schemas.openxmlformats.org/officeDocument/2006/relationships/slideLayout" Target="../slideLayouts/slideLayout209.xml" /><Relationship Id="rId45" Type="http://schemas.openxmlformats.org/officeDocument/2006/relationships/slideLayout" Target="../slideLayouts/slideLayout214.xml" /><Relationship Id="rId5" Type="http://schemas.openxmlformats.org/officeDocument/2006/relationships/slideLayout" Target="../slideLayouts/slideLayout174.xml" /><Relationship Id="rId15" Type="http://schemas.openxmlformats.org/officeDocument/2006/relationships/slideLayout" Target="../slideLayouts/slideLayout184.xml" /><Relationship Id="rId23" Type="http://schemas.openxmlformats.org/officeDocument/2006/relationships/slideLayout" Target="../slideLayouts/slideLayout192.xml" /><Relationship Id="rId28" Type="http://schemas.openxmlformats.org/officeDocument/2006/relationships/slideLayout" Target="../slideLayouts/slideLayout197.xml" /><Relationship Id="rId36" Type="http://schemas.openxmlformats.org/officeDocument/2006/relationships/slideLayout" Target="../slideLayouts/slideLayout205.xml" /><Relationship Id="rId10" Type="http://schemas.openxmlformats.org/officeDocument/2006/relationships/slideLayout" Target="../slideLayouts/slideLayout179.xml" /><Relationship Id="rId19" Type="http://schemas.openxmlformats.org/officeDocument/2006/relationships/slideLayout" Target="../slideLayouts/slideLayout188.xml" /><Relationship Id="rId31" Type="http://schemas.openxmlformats.org/officeDocument/2006/relationships/slideLayout" Target="../slideLayouts/slideLayout200.xml" /><Relationship Id="rId44" Type="http://schemas.openxmlformats.org/officeDocument/2006/relationships/slideLayout" Target="../slideLayouts/slideLayout213.xml" /><Relationship Id="rId4" Type="http://schemas.openxmlformats.org/officeDocument/2006/relationships/slideLayout" Target="../slideLayouts/slideLayout173.xml" /><Relationship Id="rId9" Type="http://schemas.openxmlformats.org/officeDocument/2006/relationships/slideLayout" Target="../slideLayouts/slideLayout178.xml" /><Relationship Id="rId14" Type="http://schemas.openxmlformats.org/officeDocument/2006/relationships/slideLayout" Target="../slideLayouts/slideLayout183.xml" /><Relationship Id="rId22" Type="http://schemas.openxmlformats.org/officeDocument/2006/relationships/slideLayout" Target="../slideLayouts/slideLayout191.xml" /><Relationship Id="rId27" Type="http://schemas.openxmlformats.org/officeDocument/2006/relationships/slideLayout" Target="../slideLayouts/slideLayout196.xml" /><Relationship Id="rId30" Type="http://schemas.openxmlformats.org/officeDocument/2006/relationships/slideLayout" Target="../slideLayouts/slideLayout199.xml" /><Relationship Id="rId35" Type="http://schemas.openxmlformats.org/officeDocument/2006/relationships/slideLayout" Target="../slideLayouts/slideLayout204.xml" /><Relationship Id="rId43" Type="http://schemas.openxmlformats.org/officeDocument/2006/relationships/slideLayout" Target="../slideLayouts/slideLayout212.xml" /><Relationship Id="rId48" Type="http://schemas.openxmlformats.org/officeDocument/2006/relationships/image" Target="../media/image1.png" /></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23.xml" /><Relationship Id="rId13" Type="http://schemas.openxmlformats.org/officeDocument/2006/relationships/slideLayout" Target="../slideLayouts/slideLayout228.xml" /><Relationship Id="rId18" Type="http://schemas.openxmlformats.org/officeDocument/2006/relationships/slideLayout" Target="../slideLayouts/slideLayout233.xml" /><Relationship Id="rId26" Type="http://schemas.openxmlformats.org/officeDocument/2006/relationships/slideLayout" Target="../slideLayouts/slideLayout241.xml" /><Relationship Id="rId39" Type="http://schemas.openxmlformats.org/officeDocument/2006/relationships/slideLayout" Target="../slideLayouts/slideLayout254.xml" /><Relationship Id="rId3" Type="http://schemas.openxmlformats.org/officeDocument/2006/relationships/slideLayout" Target="../slideLayouts/slideLayout218.xml" /><Relationship Id="rId21" Type="http://schemas.openxmlformats.org/officeDocument/2006/relationships/slideLayout" Target="../slideLayouts/slideLayout236.xml" /><Relationship Id="rId34" Type="http://schemas.openxmlformats.org/officeDocument/2006/relationships/slideLayout" Target="../slideLayouts/slideLayout249.xml" /><Relationship Id="rId42" Type="http://schemas.openxmlformats.org/officeDocument/2006/relationships/slideLayout" Target="../slideLayouts/slideLayout257.xml" /><Relationship Id="rId7" Type="http://schemas.openxmlformats.org/officeDocument/2006/relationships/slideLayout" Target="../slideLayouts/slideLayout222.xml" /><Relationship Id="rId12" Type="http://schemas.openxmlformats.org/officeDocument/2006/relationships/slideLayout" Target="../slideLayouts/slideLayout227.xml" /><Relationship Id="rId17" Type="http://schemas.openxmlformats.org/officeDocument/2006/relationships/slideLayout" Target="../slideLayouts/slideLayout232.xml" /><Relationship Id="rId25" Type="http://schemas.openxmlformats.org/officeDocument/2006/relationships/slideLayout" Target="../slideLayouts/slideLayout240.xml" /><Relationship Id="rId33" Type="http://schemas.openxmlformats.org/officeDocument/2006/relationships/slideLayout" Target="../slideLayouts/slideLayout248.xml" /><Relationship Id="rId38" Type="http://schemas.openxmlformats.org/officeDocument/2006/relationships/slideLayout" Target="../slideLayouts/slideLayout253.xml" /><Relationship Id="rId2" Type="http://schemas.openxmlformats.org/officeDocument/2006/relationships/slideLayout" Target="../slideLayouts/slideLayout217.xml" /><Relationship Id="rId16" Type="http://schemas.openxmlformats.org/officeDocument/2006/relationships/slideLayout" Target="../slideLayouts/slideLayout231.xml" /><Relationship Id="rId20" Type="http://schemas.openxmlformats.org/officeDocument/2006/relationships/slideLayout" Target="../slideLayouts/slideLayout235.xml" /><Relationship Id="rId29" Type="http://schemas.openxmlformats.org/officeDocument/2006/relationships/slideLayout" Target="../slideLayouts/slideLayout244.xml" /><Relationship Id="rId41" Type="http://schemas.openxmlformats.org/officeDocument/2006/relationships/slideLayout" Target="../slideLayouts/slideLayout256.xml" /><Relationship Id="rId1" Type="http://schemas.openxmlformats.org/officeDocument/2006/relationships/slideLayout" Target="../slideLayouts/slideLayout216.xml" /><Relationship Id="rId6" Type="http://schemas.openxmlformats.org/officeDocument/2006/relationships/slideLayout" Target="../slideLayouts/slideLayout221.xml" /><Relationship Id="rId11" Type="http://schemas.openxmlformats.org/officeDocument/2006/relationships/slideLayout" Target="../slideLayouts/slideLayout226.xml" /><Relationship Id="rId24" Type="http://schemas.openxmlformats.org/officeDocument/2006/relationships/slideLayout" Target="../slideLayouts/slideLayout239.xml" /><Relationship Id="rId32" Type="http://schemas.openxmlformats.org/officeDocument/2006/relationships/slideLayout" Target="../slideLayouts/slideLayout247.xml" /><Relationship Id="rId37" Type="http://schemas.openxmlformats.org/officeDocument/2006/relationships/slideLayout" Target="../slideLayouts/slideLayout252.xml" /><Relationship Id="rId40" Type="http://schemas.openxmlformats.org/officeDocument/2006/relationships/slideLayout" Target="../slideLayouts/slideLayout255.xml" /><Relationship Id="rId5" Type="http://schemas.openxmlformats.org/officeDocument/2006/relationships/slideLayout" Target="../slideLayouts/slideLayout220.xml" /><Relationship Id="rId15" Type="http://schemas.openxmlformats.org/officeDocument/2006/relationships/slideLayout" Target="../slideLayouts/slideLayout230.xml" /><Relationship Id="rId23" Type="http://schemas.openxmlformats.org/officeDocument/2006/relationships/slideLayout" Target="../slideLayouts/slideLayout238.xml" /><Relationship Id="rId28" Type="http://schemas.openxmlformats.org/officeDocument/2006/relationships/slideLayout" Target="../slideLayouts/slideLayout243.xml" /><Relationship Id="rId36" Type="http://schemas.openxmlformats.org/officeDocument/2006/relationships/slideLayout" Target="../slideLayouts/slideLayout251.xml" /><Relationship Id="rId10" Type="http://schemas.openxmlformats.org/officeDocument/2006/relationships/slideLayout" Target="../slideLayouts/slideLayout225.xml" /><Relationship Id="rId19" Type="http://schemas.openxmlformats.org/officeDocument/2006/relationships/slideLayout" Target="../slideLayouts/slideLayout234.xml" /><Relationship Id="rId31" Type="http://schemas.openxmlformats.org/officeDocument/2006/relationships/slideLayout" Target="../slideLayouts/slideLayout246.xml" /><Relationship Id="rId44" Type="http://schemas.openxmlformats.org/officeDocument/2006/relationships/image" Target="../media/image1.png" /><Relationship Id="rId4" Type="http://schemas.openxmlformats.org/officeDocument/2006/relationships/slideLayout" Target="../slideLayouts/slideLayout219.xml" /><Relationship Id="rId9" Type="http://schemas.openxmlformats.org/officeDocument/2006/relationships/slideLayout" Target="../slideLayouts/slideLayout224.xml" /><Relationship Id="rId14" Type="http://schemas.openxmlformats.org/officeDocument/2006/relationships/slideLayout" Target="../slideLayouts/slideLayout229.xml" /><Relationship Id="rId22" Type="http://schemas.openxmlformats.org/officeDocument/2006/relationships/slideLayout" Target="../slideLayouts/slideLayout237.xml" /><Relationship Id="rId27" Type="http://schemas.openxmlformats.org/officeDocument/2006/relationships/slideLayout" Target="../slideLayouts/slideLayout242.xml" /><Relationship Id="rId30" Type="http://schemas.openxmlformats.org/officeDocument/2006/relationships/slideLayout" Target="../slideLayouts/slideLayout245.xml" /><Relationship Id="rId35" Type="http://schemas.openxmlformats.org/officeDocument/2006/relationships/slideLayout" Target="../slideLayouts/slideLayout250.xml" /><Relationship Id="rId43" Type="http://schemas.openxmlformats.org/officeDocument/2006/relationships/theme" Target="../theme/theme6.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4"/>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t>03/02/2023</a:t>
            </a:fld>
            <a:endParaRPr lang="fr-FR" dirty="0"/>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pPr/>
              <a:t>‹N°›</a:t>
            </a:fld>
            <a:endParaRPr lang="fr-FR" dirty="0"/>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90887858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4"/>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427756881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 id="2147483721" r:id="rId29"/>
    <p:sldLayoutId id="2147483722" r:id="rId30"/>
    <p:sldLayoutId id="2147483723" r:id="rId31"/>
    <p:sldLayoutId id="2147483724" r:id="rId32"/>
    <p:sldLayoutId id="2147483725" r:id="rId33"/>
    <p:sldLayoutId id="2147483726" r:id="rId34"/>
    <p:sldLayoutId id="2147483727" r:id="rId35"/>
    <p:sldLayoutId id="2147483728" r:id="rId36"/>
    <p:sldLayoutId id="2147483729" r:id="rId37"/>
    <p:sldLayoutId id="2147483730" r:id="rId38"/>
    <p:sldLayoutId id="2147483731" r:id="rId39"/>
    <p:sldLayoutId id="2147483732" r:id="rId40"/>
    <p:sldLayoutId id="2147483733" r:id="rId41"/>
    <p:sldLayoutId id="2147483734" r:id="rId42"/>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4"/>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287294580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 id="2147483754" r:id="rId19"/>
    <p:sldLayoutId id="2147483755" r:id="rId20"/>
    <p:sldLayoutId id="2147483756" r:id="rId21"/>
    <p:sldLayoutId id="2147483757" r:id="rId22"/>
    <p:sldLayoutId id="2147483758" r:id="rId23"/>
    <p:sldLayoutId id="2147483759" r:id="rId24"/>
    <p:sldLayoutId id="2147483760" r:id="rId25"/>
    <p:sldLayoutId id="2147483761" r:id="rId26"/>
    <p:sldLayoutId id="2147483762" r:id="rId27"/>
    <p:sldLayoutId id="2147483763" r:id="rId28"/>
    <p:sldLayoutId id="2147483764" r:id="rId29"/>
    <p:sldLayoutId id="2147483765" r:id="rId30"/>
    <p:sldLayoutId id="2147483766" r:id="rId31"/>
    <p:sldLayoutId id="2147483767" r:id="rId32"/>
    <p:sldLayoutId id="2147483768" r:id="rId33"/>
    <p:sldLayoutId id="2147483769" r:id="rId34"/>
    <p:sldLayoutId id="2147483770" r:id="rId35"/>
    <p:sldLayoutId id="2147483771" r:id="rId36"/>
    <p:sldLayoutId id="2147483772" r:id="rId37"/>
    <p:sldLayoutId id="2147483773" r:id="rId38"/>
    <p:sldLayoutId id="2147483774" r:id="rId39"/>
    <p:sldLayoutId id="2147483775" r:id="rId40"/>
    <p:sldLayoutId id="2147483776" r:id="rId41"/>
    <p:sldLayoutId id="2147483777" r:id="rId42"/>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5"/>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267695256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 id="2147483796" r:id="rId18"/>
    <p:sldLayoutId id="2147483797" r:id="rId19"/>
    <p:sldLayoutId id="2147483798" r:id="rId20"/>
    <p:sldLayoutId id="2147483799" r:id="rId21"/>
    <p:sldLayoutId id="2147483800" r:id="rId22"/>
    <p:sldLayoutId id="2147483801" r:id="rId23"/>
    <p:sldLayoutId id="2147483802" r:id="rId24"/>
    <p:sldLayoutId id="2147483803" r:id="rId25"/>
    <p:sldLayoutId id="2147483804" r:id="rId26"/>
    <p:sldLayoutId id="2147483805" r:id="rId27"/>
    <p:sldLayoutId id="2147483806" r:id="rId28"/>
    <p:sldLayoutId id="2147483807" r:id="rId29"/>
    <p:sldLayoutId id="2147483808" r:id="rId30"/>
    <p:sldLayoutId id="2147483809" r:id="rId31"/>
    <p:sldLayoutId id="2147483810" r:id="rId32"/>
    <p:sldLayoutId id="2147483811" r:id="rId33"/>
    <p:sldLayoutId id="2147483812" r:id="rId34"/>
    <p:sldLayoutId id="2147483813" r:id="rId35"/>
    <p:sldLayoutId id="2147483814" r:id="rId36"/>
    <p:sldLayoutId id="2147483815" r:id="rId37"/>
    <p:sldLayoutId id="2147483816" r:id="rId38"/>
    <p:sldLayoutId id="2147483817" r:id="rId39"/>
    <p:sldLayoutId id="2147483818" r:id="rId40"/>
    <p:sldLayoutId id="2147483819" r:id="rId41"/>
    <p:sldLayoutId id="2147483820" r:id="rId42"/>
    <p:sldLayoutId id="2147483821" r:id="rId43"/>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8"/>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160333811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 id="2147483840" r:id="rId18"/>
    <p:sldLayoutId id="2147483841" r:id="rId19"/>
    <p:sldLayoutId id="2147483842" r:id="rId20"/>
    <p:sldLayoutId id="2147483843" r:id="rId21"/>
    <p:sldLayoutId id="2147483844" r:id="rId22"/>
    <p:sldLayoutId id="2147483845" r:id="rId23"/>
    <p:sldLayoutId id="2147483846" r:id="rId24"/>
    <p:sldLayoutId id="2147483847" r:id="rId25"/>
    <p:sldLayoutId id="2147483848" r:id="rId26"/>
    <p:sldLayoutId id="2147483849" r:id="rId27"/>
    <p:sldLayoutId id="2147483850" r:id="rId28"/>
    <p:sldLayoutId id="2147483851" r:id="rId29"/>
    <p:sldLayoutId id="2147483852" r:id="rId30"/>
    <p:sldLayoutId id="2147483853" r:id="rId31"/>
    <p:sldLayoutId id="2147483854" r:id="rId32"/>
    <p:sldLayoutId id="2147483855" r:id="rId33"/>
    <p:sldLayoutId id="2147483856" r:id="rId34"/>
    <p:sldLayoutId id="2147483857" r:id="rId35"/>
    <p:sldLayoutId id="2147483858" r:id="rId36"/>
    <p:sldLayoutId id="2147483859" r:id="rId37"/>
    <p:sldLayoutId id="2147483860" r:id="rId38"/>
    <p:sldLayoutId id="2147483861" r:id="rId39"/>
    <p:sldLayoutId id="2147483862" r:id="rId40"/>
    <p:sldLayoutId id="2147483863" r:id="rId41"/>
    <p:sldLayoutId id="2147483864" r:id="rId42"/>
    <p:sldLayoutId id="2147483865" r:id="rId43"/>
    <p:sldLayoutId id="2147483866" r:id="rId44"/>
    <p:sldLayoutId id="2147483867" r:id="rId45"/>
    <p:sldLayoutId id="2147483868" r:id="rId46"/>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4"/>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03/02/2023</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73522453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 id="2147483889" r:id="rId20"/>
    <p:sldLayoutId id="2147483890" r:id="rId21"/>
    <p:sldLayoutId id="2147483891" r:id="rId22"/>
    <p:sldLayoutId id="2147483892" r:id="rId23"/>
    <p:sldLayoutId id="2147483893" r:id="rId24"/>
    <p:sldLayoutId id="2147483894" r:id="rId25"/>
    <p:sldLayoutId id="2147483895" r:id="rId26"/>
    <p:sldLayoutId id="2147483896" r:id="rId27"/>
    <p:sldLayoutId id="2147483897" r:id="rId28"/>
    <p:sldLayoutId id="2147483898" r:id="rId29"/>
    <p:sldLayoutId id="2147483899" r:id="rId30"/>
    <p:sldLayoutId id="2147483900" r:id="rId31"/>
    <p:sldLayoutId id="2147483901" r:id="rId32"/>
    <p:sldLayoutId id="2147483902" r:id="rId33"/>
    <p:sldLayoutId id="2147483903" r:id="rId34"/>
    <p:sldLayoutId id="2147483904" r:id="rId35"/>
    <p:sldLayoutId id="2147483905" r:id="rId36"/>
    <p:sldLayoutId id="2147483906" r:id="rId37"/>
    <p:sldLayoutId id="2147483907" r:id="rId38"/>
    <p:sldLayoutId id="2147483908" r:id="rId39"/>
    <p:sldLayoutId id="2147483909" r:id="rId40"/>
    <p:sldLayoutId id="2147483910" r:id="rId41"/>
    <p:sldLayoutId id="2147483911" r:id="rId42"/>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37.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3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64.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64.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6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2.xml" /></Relationships>
</file>

<file path=ppt/slides/_rels/slide4.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notesSlide" Target="../notesSlides/notesSlide2.xml" /><Relationship Id="rId1" Type="http://schemas.openxmlformats.org/officeDocument/2006/relationships/slideLayout" Target="../slideLayouts/slideLayout22.xml" /></Relationships>
</file>

<file path=ppt/slides/_rels/slide5.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3.xml" /><Relationship Id="rId1" Type="http://schemas.openxmlformats.org/officeDocument/2006/relationships/slideLayout" Target="../slideLayouts/slideLayout2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7.xml.rels><?xml version="1.0" encoding="UTF-8" standalone="yes"?>
<Relationships xmlns="http://schemas.openxmlformats.org/package/2006/relationships"><Relationship Id="rId8" Type="http://schemas.openxmlformats.org/officeDocument/2006/relationships/image" Target="../media/image11.svg" /><Relationship Id="rId3" Type="http://schemas.openxmlformats.org/officeDocument/2006/relationships/image" Target="../media/image6.png" /><Relationship Id="rId7" Type="http://schemas.openxmlformats.org/officeDocument/2006/relationships/image" Target="../media/image10.png" /><Relationship Id="rId2" Type="http://schemas.openxmlformats.org/officeDocument/2006/relationships/notesSlide" Target="../notesSlides/notesSlide4.xml" /><Relationship Id="rId1" Type="http://schemas.openxmlformats.org/officeDocument/2006/relationships/slideLayout" Target="../slideLayouts/slideLayout106.xml" /><Relationship Id="rId6" Type="http://schemas.openxmlformats.org/officeDocument/2006/relationships/image" Target="../media/image9.svg" /><Relationship Id="rId5" Type="http://schemas.openxmlformats.org/officeDocument/2006/relationships/image" Target="../media/image8.png" /><Relationship Id="rId10" Type="http://schemas.openxmlformats.org/officeDocument/2006/relationships/image" Target="../media/image13.svg" /><Relationship Id="rId4" Type="http://schemas.openxmlformats.org/officeDocument/2006/relationships/image" Target="../media/image7.svg" /><Relationship Id="rId9" Type="http://schemas.openxmlformats.org/officeDocument/2006/relationships/image" Target="../media/image12.png"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5982" y="1915913"/>
            <a:ext cx="11178400" cy="4372345"/>
          </a:xfrm>
        </p:spPr>
        <p:txBody>
          <a:bodyPr>
            <a:normAutofit/>
          </a:bodyPr>
          <a:lstStyle/>
          <a:p>
            <a:r>
              <a:rPr lang="fr-FR" dirty="0"/>
              <a:t>Convention médicale</a:t>
            </a:r>
            <a:br>
              <a:rPr lang="fr-FR" dirty="0"/>
            </a:br>
            <a:br>
              <a:rPr lang="fr-FR" dirty="0"/>
            </a:br>
            <a:r>
              <a:rPr lang="fr-FR" dirty="0" err="1"/>
              <a:t>bilaterales</a:t>
            </a:r>
            <a:br>
              <a:rPr lang="fr-FR" dirty="0"/>
            </a:br>
            <a:endParaRPr lang="fr-FR" sz="4000" dirty="0"/>
          </a:p>
        </p:txBody>
      </p:sp>
      <p:sp>
        <p:nvSpPr>
          <p:cNvPr id="3" name="Espace réservé de la date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FBEF-98C3-6C4D-AECE-A89E43EA2455}" type="datetime1">
              <a:rPr kumimoji="0" lang="fr-FR" sz="1200" b="0" i="0" u="none" strike="noStrike" kern="1200" cap="none" spc="0" normalizeH="0" baseline="0" noProof="0" smtClean="0">
                <a:ln>
                  <a:noFill/>
                </a:ln>
                <a:solidFill>
                  <a:srgbClr val="0C419A"/>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03/02/2023</a:t>
            </a:fld>
            <a:endParaRPr kumimoji="0" lang="fr-FR" sz="1200" b="0" i="0" u="none" strike="noStrike" kern="1200" cap="none" spc="0" normalizeH="0" baseline="0" noProof="0">
              <a:ln>
                <a:noFill/>
              </a:ln>
              <a:solidFill>
                <a:srgbClr val="0C419A"/>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93929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182880" y="86625"/>
            <a:ext cx="11752446" cy="1114817"/>
          </a:xfrm>
        </p:spPr>
        <p:txBody>
          <a:bodyPr>
            <a:normAutofit/>
          </a:bodyPr>
          <a:lstStyle/>
          <a:p>
            <a:r>
              <a:rPr lang="fr-FR" sz="2000" dirty="0"/>
              <a:t>Engagement territorial : Une entrée en vigueur rapide et un fonctionnement simple</a:t>
            </a:r>
          </a:p>
        </p:txBody>
      </p:sp>
      <p:sp>
        <p:nvSpPr>
          <p:cNvPr id="2" name="ZoneTexte 1"/>
          <p:cNvSpPr txBox="1"/>
          <p:nvPr/>
        </p:nvSpPr>
        <p:spPr>
          <a:xfrm>
            <a:off x="789270" y="1337912"/>
            <a:ext cx="10270155" cy="923330"/>
          </a:xfrm>
          <a:prstGeom prst="rect">
            <a:avLst/>
          </a:prstGeom>
          <a:noFill/>
        </p:spPr>
        <p:txBody>
          <a:bodyPr wrap="square" rtlCol="0">
            <a:spAutoFit/>
          </a:bodyPr>
          <a:lstStyle/>
          <a:p>
            <a:r>
              <a:rPr lang="fr-FR" dirty="0"/>
              <a:t> </a:t>
            </a:r>
          </a:p>
          <a:p>
            <a:endParaRPr lang="fr-FR" dirty="0"/>
          </a:p>
          <a:p>
            <a:r>
              <a:rPr lang="fr-FR" dirty="0"/>
              <a:t>Montrer la simplicité (via </a:t>
            </a:r>
            <a:r>
              <a:rPr lang="fr-FR" dirty="0" err="1"/>
              <a:t>ameli</a:t>
            </a:r>
            <a:r>
              <a:rPr lang="fr-FR" dirty="0"/>
              <a:t> pro + </a:t>
            </a:r>
            <a:r>
              <a:rPr lang="fr-FR" dirty="0" err="1"/>
              <a:t>préremplissage</a:t>
            </a:r>
            <a:r>
              <a:rPr lang="fr-FR" dirty="0"/>
              <a:t>…) </a:t>
            </a:r>
          </a:p>
        </p:txBody>
      </p:sp>
      <p:sp>
        <p:nvSpPr>
          <p:cNvPr id="5" name="Rectangle 4">
            <a:extLst>
              <a:ext uri="{FF2B5EF4-FFF2-40B4-BE49-F238E27FC236}">
                <a16:creationId xmlns:a16="http://schemas.microsoft.com/office/drawing/2014/main" id="{A43682C1-6CA3-400C-8096-6794562E457A}"/>
              </a:ext>
            </a:extLst>
          </p:cNvPr>
          <p:cNvSpPr/>
          <p:nvPr/>
        </p:nvSpPr>
        <p:spPr>
          <a:xfrm>
            <a:off x="697828" y="1572947"/>
            <a:ext cx="10684044" cy="1875143"/>
          </a:xfrm>
          <a:prstGeom prst="rect">
            <a:avLst/>
          </a:prstGeom>
          <a:solidFill>
            <a:schemeClr val="bg1">
              <a:lumMod val="95000"/>
            </a:schemeClr>
          </a:solidFill>
          <a:effectLst>
            <a:outerShdw dist="101600" dir="2400000" algn="tl" rotWithShape="0">
              <a:srgbClr val="78DBFF">
                <a:alpha val="50196"/>
              </a:srgbClr>
            </a:outerShdw>
          </a:effectLst>
        </p:spPr>
        <p:txBody>
          <a:bodyPr wrap="square" rtlCol="0" anchor="ctr">
            <a:noAutofit/>
          </a:bodyPr>
          <a:lstStyle/>
          <a:p>
            <a:r>
              <a:rPr lang="fr-FR" sz="2000" b="1" dirty="0">
                <a:solidFill>
                  <a:srgbClr val="CC6600"/>
                </a:solidFill>
              </a:rPr>
              <a:t>Une mise en œuvre rapide, dès 2024, avec deux objectifs :</a:t>
            </a:r>
          </a:p>
          <a:p>
            <a:pPr algn="ctr"/>
            <a:endParaRPr lang="fr-FR" sz="2000" b="1" dirty="0">
              <a:solidFill>
                <a:schemeClr val="accent2"/>
              </a:solidFill>
            </a:endParaRPr>
          </a:p>
          <a:p>
            <a:pPr marL="285750" indent="-285750">
              <a:buFont typeface="Arial" panose="020B0604020202020204" pitchFamily="34" charset="0"/>
              <a:buChar char="•"/>
            </a:pPr>
            <a:r>
              <a:rPr lang="fr-FR" sz="2000" b="1" dirty="0"/>
              <a:t>Valoriser immédiatement ceux qui s’engagent déjà le plus pour l’accès aux soins sur leur territoire</a:t>
            </a:r>
          </a:p>
          <a:p>
            <a:pPr marL="285750" indent="-285750">
              <a:buFont typeface="Arial" panose="020B0604020202020204" pitchFamily="34" charset="0"/>
              <a:buChar char="•"/>
            </a:pPr>
            <a:r>
              <a:rPr lang="fr-FR" sz="2000" b="1" dirty="0"/>
              <a:t>Inciter ceux qui souhaitent s’engager plus à le faire rapidement</a:t>
            </a:r>
            <a:endParaRPr lang="fr-FR" sz="1400" dirty="0"/>
          </a:p>
          <a:p>
            <a:pPr marL="285750" indent="-285750">
              <a:buFont typeface="Arial" panose="020B0604020202020204" pitchFamily="34" charset="0"/>
              <a:buChar char="•"/>
            </a:pPr>
            <a:endParaRPr lang="fr-FR" sz="1400" b="1" dirty="0"/>
          </a:p>
        </p:txBody>
      </p:sp>
      <p:sp>
        <p:nvSpPr>
          <p:cNvPr id="6" name="Rectangle 5">
            <a:extLst>
              <a:ext uri="{FF2B5EF4-FFF2-40B4-BE49-F238E27FC236}">
                <a16:creationId xmlns:a16="http://schemas.microsoft.com/office/drawing/2014/main" id="{A43682C1-6CA3-400C-8096-6794562E457A}"/>
              </a:ext>
            </a:extLst>
          </p:cNvPr>
          <p:cNvSpPr/>
          <p:nvPr/>
        </p:nvSpPr>
        <p:spPr>
          <a:xfrm>
            <a:off x="725103" y="3891030"/>
            <a:ext cx="10684044" cy="1875143"/>
          </a:xfrm>
          <a:prstGeom prst="rect">
            <a:avLst/>
          </a:prstGeom>
          <a:solidFill>
            <a:schemeClr val="bg1">
              <a:lumMod val="95000"/>
            </a:schemeClr>
          </a:solidFill>
          <a:effectLst>
            <a:outerShdw dist="101600" dir="2400000" algn="tl" rotWithShape="0">
              <a:srgbClr val="78DBFF">
                <a:alpha val="50196"/>
              </a:srgbClr>
            </a:outerShdw>
          </a:effectLst>
        </p:spPr>
        <p:txBody>
          <a:bodyPr wrap="square" rtlCol="0" anchor="ctr">
            <a:noAutofit/>
          </a:bodyPr>
          <a:lstStyle/>
          <a:p>
            <a:pPr algn="ctr"/>
            <a:endParaRPr lang="fr-FR" sz="1400" b="1" dirty="0">
              <a:solidFill>
                <a:schemeClr val="accent2"/>
              </a:solidFill>
            </a:endParaRPr>
          </a:p>
          <a:p>
            <a:r>
              <a:rPr lang="fr-FR" sz="2000" b="1" dirty="0">
                <a:solidFill>
                  <a:srgbClr val="CC6600"/>
                </a:solidFill>
              </a:rPr>
              <a:t>Une gestion simplifiée et au maximum automatisée :</a:t>
            </a:r>
          </a:p>
          <a:p>
            <a:pPr marL="285750" indent="-285750">
              <a:buFont typeface="Arial" panose="020B0604020202020204" pitchFamily="34" charset="0"/>
              <a:buChar char="•"/>
            </a:pPr>
            <a:endParaRPr lang="fr-FR" sz="2000" b="1" dirty="0"/>
          </a:p>
          <a:p>
            <a:pPr marL="285750" indent="-285750">
              <a:buFont typeface="Arial" panose="020B0604020202020204" pitchFamily="34" charset="0"/>
              <a:buChar char="•"/>
            </a:pPr>
            <a:r>
              <a:rPr lang="fr-FR" sz="2000" b="1" dirty="0"/>
              <a:t>Gestion dématérialisée du contrat via </a:t>
            </a:r>
            <a:r>
              <a:rPr lang="fr-FR" sz="2000" b="1" dirty="0" err="1"/>
              <a:t>ameli</a:t>
            </a:r>
            <a:r>
              <a:rPr lang="fr-FR" sz="2000" b="1" dirty="0"/>
              <a:t> pro</a:t>
            </a:r>
          </a:p>
          <a:p>
            <a:pPr marL="285750" indent="-285750">
              <a:buFont typeface="Arial" panose="020B0604020202020204" pitchFamily="34" charset="0"/>
              <a:buChar char="•"/>
            </a:pPr>
            <a:r>
              <a:rPr lang="fr-FR" sz="2000" b="1" dirty="0" err="1"/>
              <a:t>Préremplissage</a:t>
            </a:r>
            <a:r>
              <a:rPr lang="fr-FR" sz="2000" b="1" dirty="0"/>
              <a:t> des items déjà atteints par le médecin</a:t>
            </a:r>
          </a:p>
        </p:txBody>
      </p:sp>
    </p:spTree>
    <p:extLst>
      <p:ext uri="{BB962C8B-B14F-4D97-AF65-F5344CB8AC3E}">
        <p14:creationId xmlns:p14="http://schemas.microsoft.com/office/powerpoint/2010/main" val="292234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8C5AB-F974-4C4E-AAF7-3AC9CFFB9235}"/>
              </a:ext>
            </a:extLst>
          </p:cNvPr>
          <p:cNvSpPr>
            <a:spLocks noGrp="1"/>
          </p:cNvSpPr>
          <p:nvPr>
            <p:ph type="body" sz="quarter" idx="27"/>
          </p:nvPr>
        </p:nvSpPr>
        <p:spPr/>
        <p:txBody>
          <a:bodyPr/>
          <a:lstStyle/>
          <a:p>
            <a:endParaRPr lang="fr-FR" dirty="0"/>
          </a:p>
        </p:txBody>
      </p:sp>
      <p:sp>
        <p:nvSpPr>
          <p:cNvPr id="3" name="Text Placeholder 2">
            <a:extLst>
              <a:ext uri="{FF2B5EF4-FFF2-40B4-BE49-F238E27FC236}">
                <a16:creationId xmlns:a16="http://schemas.microsoft.com/office/drawing/2014/main" id="{CECF262A-91BE-4B68-B960-38587E0AA564}"/>
              </a:ext>
            </a:extLst>
          </p:cNvPr>
          <p:cNvSpPr>
            <a:spLocks noGrp="1"/>
          </p:cNvSpPr>
          <p:nvPr>
            <p:ph type="body" sz="quarter" idx="3"/>
          </p:nvPr>
        </p:nvSpPr>
        <p:spPr>
          <a:xfrm>
            <a:off x="1422811" y="2560211"/>
            <a:ext cx="10005742" cy="1692000"/>
          </a:xfrm>
        </p:spPr>
        <p:txBody>
          <a:bodyPr>
            <a:normAutofit/>
          </a:bodyPr>
          <a:lstStyle/>
          <a:p>
            <a:r>
              <a:rPr lang="fr-FR" b="1" dirty="0"/>
              <a:t>3. </a:t>
            </a:r>
            <a:r>
              <a:rPr lang="fr-FR" b="1" dirty="0" err="1"/>
              <a:t>Valorisaiton</a:t>
            </a:r>
            <a:r>
              <a:rPr lang="fr-FR" b="1" dirty="0"/>
              <a:t> de l’engagement</a:t>
            </a:r>
          </a:p>
        </p:txBody>
      </p:sp>
      <p:sp>
        <p:nvSpPr>
          <p:cNvPr id="4" name="Slide Number Placeholder 3">
            <a:extLst>
              <a:ext uri="{FF2B5EF4-FFF2-40B4-BE49-F238E27FC236}">
                <a16:creationId xmlns:a16="http://schemas.microsoft.com/office/drawing/2014/main" id="{7FED42CD-AB63-4565-B977-38C598282655}"/>
              </a:ext>
            </a:extLst>
          </p:cNvPr>
          <p:cNvSpPr>
            <a:spLocks noGrp="1"/>
          </p:cNvSpPr>
          <p:nvPr>
            <p:ph type="sldNum" sz="quarter" idx="26"/>
          </p:nvPr>
        </p:nvSpPr>
        <p:spPr/>
        <p:txBody>
          <a:bodyPr/>
          <a:lstStyle/>
          <a:p>
            <a:fld id="{975A587B-5814-4D9B-9598-FE9CB954CB01}" type="slidenum">
              <a:rPr lang="fr-FR" smtClean="0"/>
              <a:pPr/>
              <a:t>11</a:t>
            </a:fld>
            <a:endParaRPr lang="fr-FR" dirty="0"/>
          </a:p>
        </p:txBody>
      </p:sp>
    </p:spTree>
    <p:extLst>
      <p:ext uri="{BB962C8B-B14F-4D97-AF65-F5344CB8AC3E}">
        <p14:creationId xmlns:p14="http://schemas.microsoft.com/office/powerpoint/2010/main" val="3656407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318978" y="127596"/>
            <a:ext cx="11472530" cy="967563"/>
          </a:xfrm>
        </p:spPr>
        <p:txBody>
          <a:bodyPr/>
          <a:lstStyle/>
          <a:p>
            <a:r>
              <a:rPr lang="fr-FR" dirty="0"/>
              <a:t>Un forfait ANNUEL</a:t>
            </a:r>
          </a:p>
        </p:txBody>
      </p:sp>
      <p:sp>
        <p:nvSpPr>
          <p:cNvPr id="5" name="TextBox 35">
            <a:extLst>
              <a:ext uri="{FF2B5EF4-FFF2-40B4-BE49-F238E27FC236}">
                <a16:creationId xmlns:a16="http://schemas.microsoft.com/office/drawing/2014/main" id="{6B29121C-BF42-4E9B-B308-0B7DF61952C1}"/>
              </a:ext>
            </a:extLst>
          </p:cNvPr>
          <p:cNvSpPr txBox="1">
            <a:spLocks/>
          </p:cNvSpPr>
          <p:nvPr/>
        </p:nvSpPr>
        <p:spPr>
          <a:xfrm>
            <a:off x="892227" y="4455083"/>
            <a:ext cx="10561830" cy="1801340"/>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pPr algn="just"/>
            <a:r>
              <a:rPr lang="fr-FR" sz="1800" dirty="0">
                <a:solidFill>
                  <a:srgbClr val="0C419A"/>
                </a:solidFill>
              </a:rPr>
              <a:t>L’engagement territorial ouvrira doit à une rémunération forfaitaire annuelle de 3 000€</a:t>
            </a:r>
            <a:endParaRPr lang="fr-FR" sz="1400" i="1" dirty="0">
              <a:solidFill>
                <a:srgbClr val="FF0000"/>
              </a:solidFill>
            </a:endParaRPr>
          </a:p>
        </p:txBody>
      </p:sp>
      <p:sp>
        <p:nvSpPr>
          <p:cNvPr id="7" name="Rectangle 6">
            <a:extLst>
              <a:ext uri="{FF2B5EF4-FFF2-40B4-BE49-F238E27FC236}">
                <a16:creationId xmlns:a16="http://schemas.microsoft.com/office/drawing/2014/main" id="{4B6B95FE-56A0-4B91-8FBB-D425738D7B15}"/>
              </a:ext>
            </a:extLst>
          </p:cNvPr>
          <p:cNvSpPr/>
          <p:nvPr/>
        </p:nvSpPr>
        <p:spPr>
          <a:xfrm>
            <a:off x="892227" y="1308057"/>
            <a:ext cx="10591334" cy="27434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8" name="TextBox 18">
            <a:extLst>
              <a:ext uri="{FF2B5EF4-FFF2-40B4-BE49-F238E27FC236}">
                <a16:creationId xmlns:a16="http://schemas.microsoft.com/office/drawing/2014/main" id="{347AAEE9-7C88-4029-A2AC-CC8748562BE9}"/>
              </a:ext>
            </a:extLst>
          </p:cNvPr>
          <p:cNvSpPr txBox="1"/>
          <p:nvPr/>
        </p:nvSpPr>
        <p:spPr>
          <a:xfrm>
            <a:off x="4437654" y="1138780"/>
            <a:ext cx="3398824" cy="338554"/>
          </a:xfrm>
          <a:prstGeom prst="rect">
            <a:avLst/>
          </a:prstGeom>
          <a:solidFill>
            <a:schemeClr val="bg1"/>
          </a:solidFill>
        </p:spPr>
        <p:txBody>
          <a:bodyPr wrap="square" rtlCol="0">
            <a:spAutoFit/>
          </a:bodyPr>
          <a:lstStyle/>
          <a:p>
            <a:pPr algn="ctr"/>
            <a:r>
              <a:rPr lang="fr-FR" sz="1600" b="1" dirty="0">
                <a:solidFill>
                  <a:srgbClr val="C74E5A"/>
                </a:solidFill>
              </a:rPr>
              <a:t>Incitatifs pour le médecin </a:t>
            </a:r>
            <a:endParaRPr lang="fr-FR" sz="1600" b="1" u="sng" dirty="0">
              <a:solidFill>
                <a:srgbClr val="C74E5A"/>
              </a:solidFill>
            </a:endParaRPr>
          </a:p>
        </p:txBody>
      </p:sp>
      <p:sp>
        <p:nvSpPr>
          <p:cNvPr id="9" name="TextBox 35">
            <a:extLst>
              <a:ext uri="{FF2B5EF4-FFF2-40B4-BE49-F238E27FC236}">
                <a16:creationId xmlns:a16="http://schemas.microsoft.com/office/drawing/2014/main" id="{6B29121C-BF42-4E9B-B308-0B7DF61952C1}"/>
              </a:ext>
            </a:extLst>
          </p:cNvPr>
          <p:cNvSpPr txBox="1">
            <a:spLocks/>
          </p:cNvSpPr>
          <p:nvPr/>
        </p:nvSpPr>
        <p:spPr>
          <a:xfrm>
            <a:off x="1030588" y="1774970"/>
            <a:ext cx="2930859"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 engagement valorisé par un forfait annuel</a:t>
            </a:r>
          </a:p>
        </p:txBody>
      </p:sp>
      <p:sp>
        <p:nvSpPr>
          <p:cNvPr id="10" name="Flowchart: Delay 27">
            <a:extLst>
              <a:ext uri="{FF2B5EF4-FFF2-40B4-BE49-F238E27FC236}">
                <a16:creationId xmlns:a16="http://schemas.microsoft.com/office/drawing/2014/main" id="{8293E415-5114-47B1-877B-A30DAC38C43D}"/>
              </a:ext>
            </a:extLst>
          </p:cNvPr>
          <p:cNvSpPr/>
          <p:nvPr/>
        </p:nvSpPr>
        <p:spPr>
          <a:xfrm rot="16200000">
            <a:off x="2353939" y="1465438"/>
            <a:ext cx="243208" cy="375854"/>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1</a:t>
            </a:r>
          </a:p>
        </p:txBody>
      </p:sp>
      <p:sp>
        <p:nvSpPr>
          <p:cNvPr id="11" name="TextBox 39">
            <a:extLst>
              <a:ext uri="{FF2B5EF4-FFF2-40B4-BE49-F238E27FC236}">
                <a16:creationId xmlns:a16="http://schemas.microsoft.com/office/drawing/2014/main" id="{5B0A3B51-1131-425C-ACCD-3462D05E760D}"/>
              </a:ext>
            </a:extLst>
          </p:cNvPr>
          <p:cNvSpPr txBox="1">
            <a:spLocks/>
          </p:cNvSpPr>
          <p:nvPr/>
        </p:nvSpPr>
        <p:spPr>
          <a:xfrm>
            <a:off x="4464308" y="1774970"/>
            <a:ext cx="3280130"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Une valorisation via l’accès à des avantages financiers</a:t>
            </a:r>
          </a:p>
        </p:txBody>
      </p:sp>
      <p:sp>
        <p:nvSpPr>
          <p:cNvPr id="12" name="Flowchart: Delay 40">
            <a:extLst>
              <a:ext uri="{FF2B5EF4-FFF2-40B4-BE49-F238E27FC236}">
                <a16:creationId xmlns:a16="http://schemas.microsoft.com/office/drawing/2014/main" id="{CFD65D70-1014-4CB7-B47F-36F8F0192FD6}"/>
              </a:ext>
            </a:extLst>
          </p:cNvPr>
          <p:cNvSpPr/>
          <p:nvPr/>
        </p:nvSpPr>
        <p:spPr>
          <a:xfrm rot="16200000">
            <a:off x="5862017" y="1465439"/>
            <a:ext cx="243208" cy="375854"/>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2</a:t>
            </a:r>
          </a:p>
        </p:txBody>
      </p:sp>
      <p:sp>
        <p:nvSpPr>
          <p:cNvPr id="13" name="TextBox 43">
            <a:extLst>
              <a:ext uri="{FF2B5EF4-FFF2-40B4-BE49-F238E27FC236}">
                <a16:creationId xmlns:a16="http://schemas.microsoft.com/office/drawing/2014/main" id="{DA0B2A77-EEB4-4333-9000-52D72E1E9403}"/>
              </a:ext>
            </a:extLst>
          </p:cNvPr>
          <p:cNvSpPr txBox="1">
            <a:spLocks/>
          </p:cNvSpPr>
          <p:nvPr/>
        </p:nvSpPr>
        <p:spPr>
          <a:xfrm>
            <a:off x="8056388" y="1774970"/>
            <a:ext cx="3108936"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Une </a:t>
            </a:r>
            <a:r>
              <a:rPr lang="fr-FR" sz="1400" dirty="0" err="1">
                <a:solidFill>
                  <a:srgbClr val="0C419A"/>
                </a:solidFill>
              </a:rPr>
              <a:t>valroisation</a:t>
            </a:r>
            <a:r>
              <a:rPr lang="fr-FR" sz="1400" dirty="0">
                <a:solidFill>
                  <a:srgbClr val="0C419A"/>
                </a:solidFill>
              </a:rPr>
              <a:t> qui est indépendante et s’ajoute aux valorisations de certains items de ce contrat</a:t>
            </a:r>
          </a:p>
        </p:txBody>
      </p:sp>
      <p:sp>
        <p:nvSpPr>
          <p:cNvPr id="14" name="Flowchart: Delay 44">
            <a:extLst>
              <a:ext uri="{FF2B5EF4-FFF2-40B4-BE49-F238E27FC236}">
                <a16:creationId xmlns:a16="http://schemas.microsoft.com/office/drawing/2014/main" id="{6AD43FDC-747F-4FB7-B8C0-FF85F9FA3AC7}"/>
              </a:ext>
            </a:extLst>
          </p:cNvPr>
          <p:cNvSpPr/>
          <p:nvPr/>
        </p:nvSpPr>
        <p:spPr>
          <a:xfrm rot="16200000">
            <a:off x="9490868" y="1465438"/>
            <a:ext cx="243208" cy="375854"/>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3</a:t>
            </a:r>
          </a:p>
        </p:txBody>
      </p:sp>
      <p:sp>
        <p:nvSpPr>
          <p:cNvPr id="15" name="TextBox 47">
            <a:extLst>
              <a:ext uri="{FF2B5EF4-FFF2-40B4-BE49-F238E27FC236}">
                <a16:creationId xmlns:a16="http://schemas.microsoft.com/office/drawing/2014/main" id="{79C7E8CC-D708-49BF-B205-6EB25631617E}"/>
              </a:ext>
            </a:extLst>
          </p:cNvPr>
          <p:cNvSpPr txBox="1"/>
          <p:nvPr/>
        </p:nvSpPr>
        <p:spPr>
          <a:xfrm>
            <a:off x="7836478" y="2566848"/>
            <a:ext cx="3608076" cy="1292662"/>
          </a:xfrm>
          <a:prstGeom prst="rect">
            <a:avLst/>
          </a:prstGeom>
          <a:noFill/>
        </p:spPr>
        <p:txBody>
          <a:bodyPr wrap="square" rtlCol="0">
            <a:spAutoFit/>
          </a:bodyPr>
          <a:lstStyle/>
          <a:p>
            <a:pPr marL="285750" indent="-285750">
              <a:buFont typeface="Arial" panose="020B0604020202020204" pitchFamily="34" charset="0"/>
              <a:buChar char="•"/>
            </a:pPr>
            <a:r>
              <a:rPr lang="fr-FR" sz="1300" dirty="0">
                <a:solidFill>
                  <a:srgbClr val="0C419A"/>
                </a:solidFill>
              </a:rPr>
              <a:t>Majoration du FPMT en ZIP</a:t>
            </a:r>
          </a:p>
          <a:p>
            <a:pPr marL="285750" indent="-285750">
              <a:buFont typeface="Arial" panose="020B0604020202020204" pitchFamily="34" charset="0"/>
              <a:buChar char="•"/>
            </a:pPr>
            <a:r>
              <a:rPr lang="fr-FR" sz="1300" dirty="0">
                <a:solidFill>
                  <a:srgbClr val="0C419A"/>
                </a:solidFill>
              </a:rPr>
              <a:t>Aide à l’embauche d’un assistant médical</a:t>
            </a:r>
          </a:p>
          <a:p>
            <a:pPr marL="285750" indent="-285750">
              <a:buFont typeface="Arial" panose="020B0604020202020204" pitchFamily="34" charset="0"/>
              <a:buChar char="•"/>
            </a:pPr>
            <a:r>
              <a:rPr lang="fr-FR" sz="1300" dirty="0">
                <a:solidFill>
                  <a:srgbClr val="0C419A"/>
                </a:solidFill>
              </a:rPr>
              <a:t>Valorisation de l’</a:t>
            </a:r>
            <a:r>
              <a:rPr lang="fr-FR" sz="1300" dirty="0" err="1">
                <a:solidFill>
                  <a:srgbClr val="0C419A"/>
                </a:solidFill>
              </a:rPr>
              <a:t>effection</a:t>
            </a:r>
            <a:r>
              <a:rPr lang="fr-FR" sz="1300" dirty="0">
                <a:solidFill>
                  <a:srgbClr val="0C419A"/>
                </a:solidFill>
              </a:rPr>
              <a:t> des SNP (SAS)</a:t>
            </a:r>
          </a:p>
          <a:p>
            <a:pPr marL="285750" indent="-285750">
              <a:buFont typeface="Arial" panose="020B0604020202020204" pitchFamily="34" charset="0"/>
              <a:buChar char="•"/>
            </a:pPr>
            <a:r>
              <a:rPr lang="fr-FR" sz="1300" dirty="0">
                <a:solidFill>
                  <a:srgbClr val="0C419A"/>
                </a:solidFill>
              </a:rPr>
              <a:t>Valorisation de la régulation (SAS)</a:t>
            </a:r>
          </a:p>
          <a:p>
            <a:pPr marL="285750" indent="-285750">
              <a:buFont typeface="Arial" panose="020B0604020202020204" pitchFamily="34" charset="0"/>
              <a:buChar char="•"/>
            </a:pPr>
            <a:r>
              <a:rPr lang="fr-FR" sz="1300" dirty="0">
                <a:solidFill>
                  <a:srgbClr val="0C419A"/>
                </a:solidFill>
              </a:rPr>
              <a:t>Valorisation fonction maitre de stage</a:t>
            </a:r>
          </a:p>
          <a:p>
            <a:pPr marL="285750" indent="-285750">
              <a:buFont typeface="Arial" panose="020B0604020202020204" pitchFamily="34" charset="0"/>
              <a:buChar char="•"/>
            </a:pPr>
            <a:r>
              <a:rPr lang="fr-FR" sz="1300" dirty="0">
                <a:solidFill>
                  <a:srgbClr val="0C419A"/>
                </a:solidFill>
              </a:rPr>
              <a:t>Valorisation prime OPTAM</a:t>
            </a:r>
          </a:p>
        </p:txBody>
      </p:sp>
      <p:sp>
        <p:nvSpPr>
          <p:cNvPr id="16" name="TextBox 49">
            <a:extLst>
              <a:ext uri="{FF2B5EF4-FFF2-40B4-BE49-F238E27FC236}">
                <a16:creationId xmlns:a16="http://schemas.microsoft.com/office/drawing/2014/main" id="{98948377-48F5-4DA6-A339-02DC9991E7D9}"/>
              </a:ext>
            </a:extLst>
          </p:cNvPr>
          <p:cNvSpPr txBox="1"/>
          <p:nvPr/>
        </p:nvSpPr>
        <p:spPr>
          <a:xfrm>
            <a:off x="4171249" y="2577831"/>
            <a:ext cx="3836308" cy="492443"/>
          </a:xfrm>
          <a:prstGeom prst="rect">
            <a:avLst/>
          </a:prstGeom>
          <a:noFill/>
        </p:spPr>
        <p:txBody>
          <a:bodyPr wrap="square" rtlCol="0">
            <a:spAutoFit/>
          </a:bodyPr>
          <a:lstStyle/>
          <a:p>
            <a:pPr marL="285750" indent="-285750">
              <a:buFont typeface="Arial" panose="020B0604020202020204" pitchFamily="34" charset="0"/>
              <a:buChar char="•"/>
            </a:pPr>
            <a:r>
              <a:rPr lang="fr-FR" sz="1300" b="1" dirty="0">
                <a:solidFill>
                  <a:srgbClr val="0C419A"/>
                </a:solidFill>
              </a:rPr>
              <a:t>Accès aux niveaux supérieurs de tarifs des consultations</a:t>
            </a:r>
            <a:endParaRPr lang="fr-FR" sz="1300" dirty="0">
              <a:solidFill>
                <a:srgbClr val="0C419A"/>
              </a:solidFill>
            </a:endParaRPr>
          </a:p>
        </p:txBody>
      </p:sp>
      <p:sp>
        <p:nvSpPr>
          <p:cNvPr id="2" name="Flèche vers le bas 1"/>
          <p:cNvSpPr/>
          <p:nvPr/>
        </p:nvSpPr>
        <p:spPr>
          <a:xfrm>
            <a:off x="1772561" y="2824052"/>
            <a:ext cx="1300235" cy="1488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05879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669850" y="159488"/>
            <a:ext cx="10834578" cy="955329"/>
          </a:xfrm>
        </p:spPr>
        <p:txBody>
          <a:bodyPr/>
          <a:lstStyle/>
          <a:p>
            <a:r>
              <a:rPr lang="fr-FR" dirty="0"/>
              <a:t>DES Rémunérations supplémentaires </a:t>
            </a:r>
          </a:p>
        </p:txBody>
      </p:sp>
      <p:graphicFrame>
        <p:nvGraphicFramePr>
          <p:cNvPr id="6" name="Tableau 5"/>
          <p:cNvGraphicFramePr>
            <a:graphicFrameLocks noGrp="1"/>
          </p:cNvGraphicFramePr>
          <p:nvPr>
            <p:extLst>
              <p:ext uri="{D42A27DB-BD31-4B8C-83A1-F6EECF244321}">
                <p14:modId xmlns:p14="http://schemas.microsoft.com/office/powerpoint/2010/main" val="3756834780"/>
              </p:ext>
            </p:extLst>
          </p:nvPr>
        </p:nvGraphicFramePr>
        <p:xfrm>
          <a:off x="2613528" y="1403880"/>
          <a:ext cx="6689960" cy="5080290"/>
        </p:xfrm>
        <a:graphic>
          <a:graphicData uri="http://schemas.openxmlformats.org/drawingml/2006/table">
            <a:tbl>
              <a:tblPr/>
              <a:tblGrid>
                <a:gridCol w="6689960">
                  <a:extLst>
                    <a:ext uri="{9D8B030D-6E8A-4147-A177-3AD203B41FA5}">
                      <a16:colId xmlns:a16="http://schemas.microsoft.com/office/drawing/2014/main" val="20000"/>
                    </a:ext>
                  </a:extLst>
                </a:gridCol>
              </a:tblGrid>
              <a:tr h="541870">
                <a:tc>
                  <a:txBody>
                    <a:bodyPr/>
                    <a:lstStyle/>
                    <a:p>
                      <a:pPr algn="l" fontAlgn="ctr"/>
                      <a:r>
                        <a:rPr lang="fr-FR" sz="1600" b="1" i="0" u="none" strike="noStrike" dirty="0">
                          <a:solidFill>
                            <a:schemeClr val="accent2">
                              <a:lumMod val="75000"/>
                            </a:schemeClr>
                          </a:solidFill>
                          <a:effectLst/>
                          <a:latin typeface="Calibri"/>
                        </a:rPr>
                        <a:t> Niveau N1</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10225">
                <a:tc>
                  <a:txBody>
                    <a:bodyPr/>
                    <a:lstStyle/>
                    <a:p>
                      <a:pPr lvl="1" algn="l" fontAlgn="ctr"/>
                      <a:r>
                        <a:rPr lang="fr-FR" sz="1600" b="0" i="0" u="none" strike="noStrike" dirty="0">
                          <a:solidFill>
                            <a:srgbClr val="000000"/>
                          </a:solidFill>
                          <a:effectLst/>
                          <a:latin typeface="Calibri"/>
                        </a:rPr>
                        <a:t>Consultation de base</a:t>
                      </a:r>
                      <a:endParaRPr lang="fr-FR" sz="1600" b="0" i="0" u="none" strike="sngStrike" dirty="0">
                        <a:solidFill>
                          <a:srgbClr val="000000"/>
                        </a:solidFill>
                        <a:effectLst/>
                        <a:latin typeface="Calibri"/>
                      </a:endParaRP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266509">
                <a:tc>
                  <a:txBody>
                    <a:bodyPr/>
                    <a:lstStyle/>
                    <a:p>
                      <a:pPr algn="l" fontAlgn="ctr"/>
                      <a:endParaRPr lang="fr-FR" sz="1600" b="1" i="0" u="none" strike="noStrike" dirty="0">
                        <a:solidFill>
                          <a:srgbClr val="000000"/>
                        </a:solidFill>
                        <a:effectLst/>
                        <a:latin typeface="Calibri"/>
                      </a:endParaRP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829">
                <a:tc>
                  <a:txBody>
                    <a:bodyPr/>
                    <a:lstStyle/>
                    <a:p>
                      <a:pPr algn="l" fontAlgn="ctr"/>
                      <a:r>
                        <a:rPr lang="fr-FR" sz="1600" b="1" i="0" u="none" strike="noStrike" dirty="0">
                          <a:solidFill>
                            <a:schemeClr val="accent2">
                              <a:lumMod val="75000"/>
                            </a:schemeClr>
                          </a:solidFill>
                          <a:effectLst/>
                          <a:latin typeface="Calibri"/>
                        </a:rPr>
                        <a:t> Niveau N2</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9484">
                <a:tc>
                  <a:txBody>
                    <a:bodyPr/>
                    <a:lstStyle/>
                    <a:p>
                      <a:pPr lvl="1" algn="l" fontAlgn="ctr"/>
                      <a:r>
                        <a:rPr lang="fr-FR" sz="1600" b="0" i="0" u="none" strike="noStrike" dirty="0">
                          <a:solidFill>
                            <a:srgbClr val="000000"/>
                          </a:solidFill>
                          <a:effectLst/>
                          <a:latin typeface="Times New Roman"/>
                        </a:rPr>
                        <a:t>co</a:t>
                      </a:r>
                      <a:r>
                        <a:rPr lang="fr-FR" sz="1600" b="0" i="0" u="none" strike="noStrike" dirty="0">
                          <a:solidFill>
                            <a:srgbClr val="000000"/>
                          </a:solidFill>
                          <a:effectLst/>
                          <a:latin typeface="Calibri"/>
                        </a:rPr>
                        <a:t>nsultations des 0-2 ans</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5"/>
                  </a:ext>
                </a:extLst>
              </a:tr>
              <a:tr h="318977">
                <a:tc>
                  <a:txBody>
                    <a:bodyPr/>
                    <a:lstStyle/>
                    <a:p>
                      <a:pPr lvl="1" algn="l" fontAlgn="ctr"/>
                      <a:r>
                        <a:rPr lang="fr-FR" sz="1600" b="0" i="0" u="none" strike="noStrike" dirty="0">
                          <a:solidFill>
                            <a:srgbClr val="000000"/>
                          </a:solidFill>
                          <a:effectLst/>
                          <a:latin typeface="Calibri"/>
                        </a:rPr>
                        <a:t>7 Examens obligatoires de l'enfant (2 ans et +)</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6"/>
                  </a:ext>
                </a:extLst>
              </a:tr>
              <a:tr h="329609">
                <a:tc>
                  <a:txBody>
                    <a:bodyPr/>
                    <a:lstStyle/>
                    <a:p>
                      <a:pPr lvl="1" algn="l" fontAlgn="ctr"/>
                      <a:r>
                        <a:rPr lang="fr-FR" sz="1600" b="0" i="0" u="none" strike="noStrike" dirty="0">
                          <a:solidFill>
                            <a:srgbClr val="000000"/>
                          </a:solidFill>
                          <a:effectLst/>
                          <a:latin typeface="Calibri"/>
                        </a:rPr>
                        <a:t>2 consultations/an de suivi des patients ALD de 80 ans et + chez le MT</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7"/>
                  </a:ext>
                </a:extLst>
              </a:tr>
              <a:tr h="329609">
                <a:tc>
                  <a:txBody>
                    <a:bodyPr/>
                    <a:lstStyle/>
                    <a:p>
                      <a:pPr lvl="1" algn="l" fontAlgn="ctr"/>
                      <a:r>
                        <a:rPr lang="fr-FR" sz="1600" b="0" i="0" u="none" strike="noStrike" dirty="0">
                          <a:solidFill>
                            <a:srgbClr val="000000"/>
                          </a:solidFill>
                          <a:effectLst/>
                          <a:latin typeface="Calibri"/>
                        </a:rPr>
                        <a:t>1</a:t>
                      </a:r>
                      <a:r>
                        <a:rPr lang="fr-FR" sz="1600" b="0" i="0" u="none" strike="noStrike" baseline="30000" dirty="0">
                          <a:solidFill>
                            <a:srgbClr val="000000"/>
                          </a:solidFill>
                          <a:effectLst/>
                          <a:latin typeface="Calibri"/>
                        </a:rPr>
                        <a:t>ère</a:t>
                      </a:r>
                      <a:r>
                        <a:rPr lang="fr-FR" sz="1600" b="0" i="0" u="none" strike="noStrike" dirty="0">
                          <a:solidFill>
                            <a:srgbClr val="000000"/>
                          </a:solidFill>
                          <a:effectLst/>
                          <a:latin typeface="Calibri"/>
                        </a:rPr>
                        <a:t> consultation</a:t>
                      </a:r>
                      <a:r>
                        <a:rPr lang="fr-FR" sz="1600" b="0" i="0" u="none" strike="noStrike" baseline="0" dirty="0">
                          <a:solidFill>
                            <a:srgbClr val="000000"/>
                          </a:solidFill>
                          <a:effectLst/>
                          <a:latin typeface="Calibri"/>
                        </a:rPr>
                        <a:t> d’i</a:t>
                      </a:r>
                      <a:r>
                        <a:rPr lang="fr-FR" sz="1600" b="0" i="0" u="none" strike="noStrike" dirty="0">
                          <a:solidFill>
                            <a:srgbClr val="000000"/>
                          </a:solidFill>
                          <a:effectLst/>
                          <a:latin typeface="Calibri"/>
                        </a:rPr>
                        <a:t>nscription d’un patient MT non ALD</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8"/>
                  </a:ext>
                </a:extLst>
              </a:tr>
              <a:tr h="266509">
                <a:tc>
                  <a:txBody>
                    <a:bodyPr/>
                    <a:lstStyle/>
                    <a:p>
                      <a:pPr algn="l" fontAlgn="ctr"/>
                      <a:r>
                        <a:rPr lang="fr-FR" sz="1600" b="0" i="0" u="none" strike="noStrike" dirty="0">
                          <a:solidFill>
                            <a:srgbClr val="000000"/>
                          </a:solidFill>
                          <a:effectLst/>
                          <a:latin typeface="Calibri"/>
                        </a:rPr>
                        <a:t> </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392710">
                <a:tc>
                  <a:txBody>
                    <a:bodyPr/>
                    <a:lstStyle/>
                    <a:p>
                      <a:pPr algn="l" fontAlgn="ctr"/>
                      <a:r>
                        <a:rPr lang="fr-FR" sz="1600" b="1" i="0" u="none" strike="noStrike" dirty="0">
                          <a:solidFill>
                            <a:schemeClr val="accent2">
                              <a:lumMod val="75000"/>
                            </a:schemeClr>
                          </a:solidFill>
                          <a:effectLst/>
                          <a:latin typeface="Calibri"/>
                        </a:rPr>
                        <a:t> Niveau N3</a:t>
                      </a:r>
                    </a:p>
                  </a:txBody>
                  <a:tcPr marL="7954" marR="7954" marT="7954"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6509">
                <a:tc>
                  <a:txBody>
                    <a:bodyPr/>
                    <a:lstStyle/>
                    <a:p>
                      <a:pPr lvl="1" algn="l" fontAlgn="ctr"/>
                      <a:r>
                        <a:rPr lang="fr-FR" sz="1600" b="0" i="0" u="none" strike="noStrike" dirty="0">
                          <a:solidFill>
                            <a:srgbClr val="000000"/>
                          </a:solidFill>
                          <a:effectLst/>
                          <a:latin typeface="Calibri"/>
                        </a:rPr>
                        <a:t>APC</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12"/>
                  </a:ext>
                </a:extLst>
              </a:tr>
              <a:tr h="346058">
                <a:tc>
                  <a:txBody>
                    <a:bodyPr/>
                    <a:lstStyle/>
                    <a:p>
                      <a:pPr marL="728663" lvl="1" indent="-271463" algn="l" fontAlgn="ctr"/>
                      <a:r>
                        <a:rPr lang="fr-FR" sz="1600" b="0" i="0" u="none" strike="noStrike" dirty="0">
                          <a:solidFill>
                            <a:srgbClr val="000000"/>
                          </a:solidFill>
                          <a:effectLst/>
                          <a:latin typeface="Calibri"/>
                        </a:rPr>
                        <a:t>3 consultations obligatoires de l’enfant  (avec certificat)</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13"/>
                  </a:ext>
                </a:extLst>
              </a:tr>
              <a:tr h="346510">
                <a:tc>
                  <a:txBody>
                    <a:bodyPr/>
                    <a:lstStyle/>
                    <a:p>
                      <a:pPr marL="728663" marR="0" lvl="1" indent="-271463" algn="l" defTabSz="914400" rtl="0" eaLnBrk="1" fontAlgn="ctr" latinLnBrk="0" hangingPunct="1">
                        <a:lnSpc>
                          <a:spcPct val="100000"/>
                        </a:lnSpc>
                        <a:spcBef>
                          <a:spcPts val="0"/>
                        </a:spcBef>
                        <a:spcAft>
                          <a:spcPts val="0"/>
                        </a:spcAft>
                        <a:buClrTx/>
                        <a:buSzTx/>
                        <a:buFontTx/>
                        <a:buNone/>
                        <a:tabLst/>
                        <a:defRPr/>
                      </a:pPr>
                      <a:r>
                        <a:rPr lang="fr-FR" sz="1600" b="0" i="0" u="none" strike="noStrike" dirty="0">
                          <a:solidFill>
                            <a:srgbClr val="000000"/>
                          </a:solidFill>
                          <a:effectLst/>
                          <a:latin typeface="Calibri"/>
                        </a:rPr>
                        <a:t>10 examens obligatoires</a:t>
                      </a:r>
                      <a:r>
                        <a:rPr lang="fr-FR" sz="1600" b="0" i="0" u="none" strike="noStrike" baseline="0" dirty="0">
                          <a:solidFill>
                            <a:srgbClr val="000000"/>
                          </a:solidFill>
                          <a:effectLst/>
                          <a:latin typeface="Calibri"/>
                        </a:rPr>
                        <a:t> de l’enfant 0-2 ans</a:t>
                      </a:r>
                      <a:endParaRPr lang="fr-FR" sz="1600" b="0" i="0" u="none" strike="noStrike" dirty="0">
                        <a:solidFill>
                          <a:srgbClr val="000000"/>
                        </a:solidFill>
                        <a:effectLst/>
                        <a:latin typeface="Calibri"/>
                      </a:endParaRP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16"/>
                  </a:ext>
                </a:extLst>
              </a:tr>
              <a:tr h="327170">
                <a:tc>
                  <a:txBody>
                    <a:bodyPr/>
                    <a:lstStyle/>
                    <a:p>
                      <a:pPr lvl="1" algn="l" fontAlgn="ctr"/>
                      <a:r>
                        <a:rPr lang="fr-FR" sz="1600" b="0" i="0" u="none" strike="noStrike" dirty="0">
                          <a:solidFill>
                            <a:srgbClr val="000000"/>
                          </a:solidFill>
                          <a:effectLst/>
                          <a:latin typeface="Calibri"/>
                        </a:rPr>
                        <a:t>consultations des psychiatres</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14"/>
                  </a:ext>
                </a:extLst>
              </a:tr>
              <a:tr h="297712">
                <a:tc>
                  <a:txBody>
                    <a:bodyPr/>
                    <a:lstStyle/>
                    <a:p>
                      <a:pPr lvl="1" algn="l" fontAlgn="ctr"/>
                      <a:r>
                        <a:rPr lang="fr-FR" sz="1600" b="0" i="0" u="none" strike="noStrike" dirty="0">
                          <a:solidFill>
                            <a:srgbClr val="000000"/>
                          </a:solidFill>
                          <a:effectLst/>
                          <a:latin typeface="Calibri"/>
                        </a:rPr>
                        <a:t>1</a:t>
                      </a:r>
                      <a:r>
                        <a:rPr lang="fr-FR" sz="1600" b="0" i="0" u="none" strike="noStrike" baseline="30000" dirty="0">
                          <a:solidFill>
                            <a:srgbClr val="000000"/>
                          </a:solidFill>
                          <a:effectLst/>
                          <a:latin typeface="Calibri"/>
                        </a:rPr>
                        <a:t>ère</a:t>
                      </a:r>
                      <a:r>
                        <a:rPr lang="fr-FR" sz="1600" b="0" i="0" u="none" strike="noStrike" dirty="0">
                          <a:solidFill>
                            <a:srgbClr val="000000"/>
                          </a:solidFill>
                          <a:effectLst/>
                          <a:latin typeface="Calibri"/>
                        </a:rPr>
                        <a:t> consultation</a:t>
                      </a:r>
                      <a:r>
                        <a:rPr lang="fr-FR" sz="1600" b="0" i="0" u="none" strike="noStrike" baseline="0" dirty="0">
                          <a:solidFill>
                            <a:srgbClr val="000000"/>
                          </a:solidFill>
                          <a:effectLst/>
                          <a:latin typeface="Calibri"/>
                        </a:rPr>
                        <a:t> d’</a:t>
                      </a:r>
                      <a:r>
                        <a:rPr lang="fr-FR" sz="1600" b="0" i="0" u="none" strike="noStrike" dirty="0">
                          <a:solidFill>
                            <a:srgbClr val="000000"/>
                          </a:solidFill>
                          <a:effectLst/>
                          <a:latin typeface="Calibri"/>
                        </a:rPr>
                        <a:t>inscription d’un patient MT patient ALD</a:t>
                      </a:r>
                    </a:p>
                  </a:txBody>
                  <a:tcPr marL="7954" marR="7954" marT="7954"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398308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563526" y="170121"/>
            <a:ext cx="11036595" cy="818707"/>
          </a:xfrm>
        </p:spPr>
        <p:txBody>
          <a:bodyPr/>
          <a:lstStyle/>
          <a:p>
            <a:r>
              <a:rPr lang="fr-FR" dirty="0"/>
              <a:t>Consultations et majorations issues de 2016</a:t>
            </a:r>
          </a:p>
        </p:txBody>
      </p:sp>
      <p:sp>
        <p:nvSpPr>
          <p:cNvPr id="5" name="TextBox 4">
            <a:extLst>
              <a:ext uri="{FF2B5EF4-FFF2-40B4-BE49-F238E27FC236}">
                <a16:creationId xmlns:a16="http://schemas.microsoft.com/office/drawing/2014/main" id="{479CC68D-84AC-451C-8E52-D597E09C7023}"/>
              </a:ext>
            </a:extLst>
          </p:cNvPr>
          <p:cNvSpPr txBox="1"/>
          <p:nvPr/>
        </p:nvSpPr>
        <p:spPr>
          <a:xfrm>
            <a:off x="1750839" y="1792128"/>
            <a:ext cx="4894510" cy="1260000"/>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solidFill>
                  <a:srgbClr val="0C419A"/>
                </a:solidFill>
              </a:rPr>
              <a:t>Aller au bout de la logique de simplification</a:t>
            </a:r>
          </a:p>
          <a:p>
            <a:pPr marL="285750" indent="-285750">
              <a:spcBef>
                <a:spcPts val="300"/>
              </a:spcBef>
              <a:buFont typeface="Wingdings" panose="05000000000000000000" pitchFamily="2" charset="2"/>
              <a:buChar char="q"/>
            </a:pPr>
            <a:r>
              <a:rPr lang="fr-FR" sz="1300" b="1" dirty="0">
                <a:solidFill>
                  <a:srgbClr val="0C419A"/>
                </a:solidFill>
              </a:rPr>
              <a:t>Suppression des majorations/consultations introduites par la convention de 2016 et peu utilisées</a:t>
            </a:r>
          </a:p>
          <a:p>
            <a:pPr marL="285750" indent="-285750">
              <a:spcBef>
                <a:spcPts val="300"/>
              </a:spcBef>
              <a:buFont typeface="Wingdings" panose="05000000000000000000" pitchFamily="2" charset="2"/>
              <a:buChar char="q"/>
            </a:pPr>
            <a:r>
              <a:rPr lang="fr-FR" sz="1300" b="1" dirty="0">
                <a:solidFill>
                  <a:srgbClr val="0C419A"/>
                </a:solidFill>
              </a:rPr>
              <a:t>Conservation des majorations transversales</a:t>
            </a:r>
            <a:endParaRPr lang="fr-FR" sz="1300" dirty="0">
              <a:solidFill>
                <a:srgbClr val="0C419A"/>
              </a:solidFill>
            </a:endParaRPr>
          </a:p>
        </p:txBody>
      </p:sp>
      <p:sp>
        <p:nvSpPr>
          <p:cNvPr id="6" name="Rectangle 5">
            <a:extLst>
              <a:ext uri="{FF2B5EF4-FFF2-40B4-BE49-F238E27FC236}">
                <a16:creationId xmlns:a16="http://schemas.microsoft.com/office/drawing/2014/main" id="{E81B27CF-8540-4E1F-83AE-F07C1C820E11}"/>
              </a:ext>
            </a:extLst>
          </p:cNvPr>
          <p:cNvSpPr/>
          <p:nvPr/>
        </p:nvSpPr>
        <p:spPr>
          <a:xfrm>
            <a:off x="398233" y="1882128"/>
            <a:ext cx="1278168" cy="1080000"/>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white"/>
                </a:solidFill>
              </a:rPr>
              <a:t>Option 1</a:t>
            </a:r>
          </a:p>
        </p:txBody>
      </p:sp>
      <p:sp>
        <p:nvSpPr>
          <p:cNvPr id="8" name="TextBox 4">
            <a:extLst>
              <a:ext uri="{FF2B5EF4-FFF2-40B4-BE49-F238E27FC236}">
                <a16:creationId xmlns:a16="http://schemas.microsoft.com/office/drawing/2014/main" id="{8EB2BAA7-32DB-409C-9AB9-5C8D92A28029}"/>
              </a:ext>
            </a:extLst>
          </p:cNvPr>
          <p:cNvSpPr txBox="1"/>
          <p:nvPr/>
        </p:nvSpPr>
        <p:spPr>
          <a:xfrm>
            <a:off x="1750839" y="3282730"/>
            <a:ext cx="4894510" cy="1260000"/>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solidFill>
                  <a:srgbClr val="0C419A"/>
                </a:solidFill>
              </a:rPr>
              <a:t>Réintégration dans les niveaux N2/N3 de certaines majorations/consultations  </a:t>
            </a:r>
          </a:p>
          <a:p>
            <a:pPr marL="742950" lvl="1" indent="-285750">
              <a:spcBef>
                <a:spcPts val="300"/>
              </a:spcBef>
              <a:buFont typeface="Courier New" panose="02070309020205020404" pitchFamily="49" charset="0"/>
              <a:buChar char="o"/>
            </a:pPr>
            <a:r>
              <a:rPr lang="fr-FR" sz="1300" dirty="0">
                <a:solidFill>
                  <a:srgbClr val="0C419A"/>
                </a:solidFill>
              </a:rPr>
              <a:t>actuellement utilisée (&gt;1% des HSD)</a:t>
            </a:r>
          </a:p>
          <a:p>
            <a:pPr marL="742950" lvl="1" indent="-285750">
              <a:spcBef>
                <a:spcPts val="300"/>
              </a:spcBef>
              <a:buFont typeface="Courier New" panose="02070309020205020404" pitchFamily="49" charset="0"/>
              <a:buChar char="o"/>
            </a:pPr>
            <a:r>
              <a:rPr lang="fr-FR" sz="1300" dirty="0">
                <a:solidFill>
                  <a:srgbClr val="0C419A"/>
                </a:solidFill>
              </a:rPr>
              <a:t>ou avec enjeu de santé publique / traçabilité</a:t>
            </a:r>
          </a:p>
          <a:p>
            <a:pPr marL="285750" indent="-285750">
              <a:spcBef>
                <a:spcPts val="300"/>
              </a:spcBef>
              <a:buFont typeface="Wingdings" panose="05000000000000000000" pitchFamily="2" charset="2"/>
              <a:buChar char="q"/>
            </a:pPr>
            <a:r>
              <a:rPr lang="fr-FR" sz="1300" b="1" dirty="0">
                <a:solidFill>
                  <a:srgbClr val="0C419A"/>
                </a:solidFill>
              </a:rPr>
              <a:t>Conservation des majorations transversales</a:t>
            </a:r>
          </a:p>
        </p:txBody>
      </p:sp>
      <p:sp>
        <p:nvSpPr>
          <p:cNvPr id="9" name="Rectangle 8">
            <a:extLst>
              <a:ext uri="{FF2B5EF4-FFF2-40B4-BE49-F238E27FC236}">
                <a16:creationId xmlns:a16="http://schemas.microsoft.com/office/drawing/2014/main" id="{F744C4F1-AF6D-4EFB-A2A8-4A12FB7EBD36}"/>
              </a:ext>
            </a:extLst>
          </p:cNvPr>
          <p:cNvSpPr/>
          <p:nvPr/>
        </p:nvSpPr>
        <p:spPr>
          <a:xfrm>
            <a:off x="398233" y="3351464"/>
            <a:ext cx="1278168" cy="1080000"/>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white"/>
                </a:solidFill>
              </a:rPr>
              <a:t>Option 2</a:t>
            </a:r>
          </a:p>
        </p:txBody>
      </p:sp>
      <p:sp>
        <p:nvSpPr>
          <p:cNvPr id="10" name="TextBox 4">
            <a:extLst>
              <a:ext uri="{FF2B5EF4-FFF2-40B4-BE49-F238E27FC236}">
                <a16:creationId xmlns:a16="http://schemas.microsoft.com/office/drawing/2014/main" id="{DC1DB4F4-F163-4786-9786-ECF85411F1D7}"/>
              </a:ext>
            </a:extLst>
          </p:cNvPr>
          <p:cNvSpPr txBox="1"/>
          <p:nvPr/>
        </p:nvSpPr>
        <p:spPr>
          <a:xfrm>
            <a:off x="1750839" y="4777660"/>
            <a:ext cx="4894510" cy="1260000"/>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solidFill>
                  <a:srgbClr val="0C419A"/>
                </a:solidFill>
              </a:rPr>
              <a:t>Conservation hors niveaux N2/N3 de certaines majorations/consultations  </a:t>
            </a:r>
          </a:p>
          <a:p>
            <a:pPr marL="742950" lvl="1" indent="-285750">
              <a:spcBef>
                <a:spcPts val="300"/>
              </a:spcBef>
              <a:buFont typeface="Courier New" panose="02070309020205020404" pitchFamily="49" charset="0"/>
              <a:buChar char="o"/>
            </a:pPr>
            <a:r>
              <a:rPr lang="fr-FR" sz="1300" dirty="0">
                <a:solidFill>
                  <a:srgbClr val="0C419A"/>
                </a:solidFill>
              </a:rPr>
              <a:t>actuellement utilisée (&gt;1% des HSD)</a:t>
            </a:r>
          </a:p>
          <a:p>
            <a:pPr marL="742950" lvl="1" indent="-285750">
              <a:spcBef>
                <a:spcPts val="300"/>
              </a:spcBef>
              <a:buFont typeface="Courier New" panose="02070309020205020404" pitchFamily="49" charset="0"/>
              <a:buChar char="o"/>
            </a:pPr>
            <a:r>
              <a:rPr lang="fr-FR" sz="1300" dirty="0">
                <a:solidFill>
                  <a:srgbClr val="0C419A"/>
                </a:solidFill>
              </a:rPr>
              <a:t>ou avec enjeu de santé publique / traçabilité</a:t>
            </a:r>
          </a:p>
          <a:p>
            <a:pPr marL="285750" indent="-285750">
              <a:spcBef>
                <a:spcPts val="300"/>
              </a:spcBef>
              <a:buFont typeface="Wingdings" panose="05000000000000000000" pitchFamily="2" charset="2"/>
              <a:buChar char="q"/>
            </a:pPr>
            <a:r>
              <a:rPr lang="fr-FR" sz="1300" b="1" dirty="0">
                <a:solidFill>
                  <a:srgbClr val="0C419A"/>
                </a:solidFill>
              </a:rPr>
              <a:t>Conservation des majorations transversales</a:t>
            </a:r>
          </a:p>
        </p:txBody>
      </p:sp>
      <p:sp>
        <p:nvSpPr>
          <p:cNvPr id="11" name="Rectangle 10">
            <a:extLst>
              <a:ext uri="{FF2B5EF4-FFF2-40B4-BE49-F238E27FC236}">
                <a16:creationId xmlns:a16="http://schemas.microsoft.com/office/drawing/2014/main" id="{E41DC98C-9839-427A-979E-EDF577B1572D}"/>
              </a:ext>
            </a:extLst>
          </p:cNvPr>
          <p:cNvSpPr/>
          <p:nvPr/>
        </p:nvSpPr>
        <p:spPr>
          <a:xfrm>
            <a:off x="398233" y="4867660"/>
            <a:ext cx="1278168" cy="1080000"/>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white"/>
                </a:solidFill>
              </a:rPr>
              <a:t>Option 3</a:t>
            </a:r>
          </a:p>
        </p:txBody>
      </p:sp>
      <p:sp>
        <p:nvSpPr>
          <p:cNvPr id="15" name="Rectangle 14">
            <a:extLst>
              <a:ext uri="{FF2B5EF4-FFF2-40B4-BE49-F238E27FC236}">
                <a16:creationId xmlns:a16="http://schemas.microsoft.com/office/drawing/2014/main" id="{6AC5F55B-9274-44B8-A3F5-02E1A8B39CD0}"/>
              </a:ext>
            </a:extLst>
          </p:cNvPr>
          <p:cNvSpPr/>
          <p:nvPr/>
        </p:nvSpPr>
        <p:spPr>
          <a:xfrm>
            <a:off x="1750839" y="1276537"/>
            <a:ext cx="489451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0C419A"/>
                </a:solidFill>
              </a:rPr>
              <a:t>Propositions</a:t>
            </a:r>
          </a:p>
        </p:txBody>
      </p:sp>
      <p:graphicFrame>
        <p:nvGraphicFramePr>
          <p:cNvPr id="2" name="Tableau 1"/>
          <p:cNvGraphicFramePr>
            <a:graphicFrameLocks noGrp="1"/>
          </p:cNvGraphicFramePr>
          <p:nvPr>
            <p:extLst>
              <p:ext uri="{D42A27DB-BD31-4B8C-83A1-F6EECF244321}">
                <p14:modId xmlns:p14="http://schemas.microsoft.com/office/powerpoint/2010/main" val="2754151107"/>
              </p:ext>
            </p:extLst>
          </p:nvPr>
        </p:nvGraphicFramePr>
        <p:xfrm>
          <a:off x="6889898" y="1148340"/>
          <a:ext cx="4997303" cy="5560803"/>
        </p:xfrm>
        <a:graphic>
          <a:graphicData uri="http://schemas.openxmlformats.org/drawingml/2006/table">
            <a:tbl>
              <a:tblPr>
                <a:tableStyleId>{9D7B26C5-4107-4FEC-AEDC-1716B250A1EF}</a:tableStyleId>
              </a:tblPr>
              <a:tblGrid>
                <a:gridCol w="563077">
                  <a:extLst>
                    <a:ext uri="{9D8B030D-6E8A-4147-A177-3AD203B41FA5}">
                      <a16:colId xmlns:a16="http://schemas.microsoft.com/office/drawing/2014/main" val="20000"/>
                    </a:ext>
                  </a:extLst>
                </a:gridCol>
                <a:gridCol w="4434226">
                  <a:extLst>
                    <a:ext uri="{9D8B030D-6E8A-4147-A177-3AD203B41FA5}">
                      <a16:colId xmlns:a16="http://schemas.microsoft.com/office/drawing/2014/main" val="20001"/>
                    </a:ext>
                  </a:extLst>
                </a:gridCol>
              </a:tblGrid>
              <a:tr h="158453">
                <a:tc gridSpan="2">
                  <a:txBody>
                    <a:bodyPr/>
                    <a:lstStyle/>
                    <a:p>
                      <a:pPr algn="ctr" fontAlgn="b"/>
                      <a:r>
                        <a:rPr lang="fr-FR" sz="1000" b="1" u="none" strike="noStrike" dirty="0">
                          <a:solidFill>
                            <a:schemeClr val="accent1">
                              <a:lumMod val="75000"/>
                            </a:schemeClr>
                          </a:solidFill>
                          <a:effectLst/>
                        </a:rPr>
                        <a:t>MAJORATIONS TRANSVERSALES</a:t>
                      </a:r>
                      <a:endParaRPr lang="fr-FR" sz="1000" b="1" i="0" u="none" strike="noStrike" dirty="0">
                        <a:solidFill>
                          <a:schemeClr val="accent1">
                            <a:lumMod val="75000"/>
                          </a:schemeClr>
                        </a:solidFill>
                        <a:effectLst/>
                        <a:latin typeface="Calibri"/>
                      </a:endParaRPr>
                    </a:p>
                  </a:txBody>
                  <a:tcPr marL="3634" marR="3634" marT="3634" marB="0" anchor="b">
                    <a:lnT w="12700" cap="flat" cmpd="sng" algn="ctr">
                      <a:solidFill>
                        <a:schemeClr val="accent1">
                          <a:lumMod val="75000"/>
                        </a:schemeClr>
                      </a:solidFill>
                      <a:prstDash val="solid"/>
                      <a:round/>
                      <a:headEnd type="none" w="med" len="med"/>
                      <a:tailEnd type="none" w="med" len="med"/>
                    </a:lnT>
                    <a:solidFill>
                      <a:schemeClr val="bg1"/>
                    </a:solidFill>
                  </a:tcPr>
                </a:tc>
                <a:tc hMerge="1">
                  <a:txBody>
                    <a:bodyPr/>
                    <a:lstStyle/>
                    <a:p>
                      <a:endParaRPr lang="fr-FR"/>
                    </a:p>
                  </a:txBody>
                  <a:tcPr/>
                </a:tc>
                <a:extLst>
                  <a:ext uri="{0D108BD9-81ED-4DB2-BD59-A6C34878D82A}">
                    <a16:rowId xmlns:a16="http://schemas.microsoft.com/office/drawing/2014/main" val="10000"/>
                  </a:ext>
                </a:extLst>
              </a:tr>
              <a:tr h="158453">
                <a:tc>
                  <a:txBody>
                    <a:bodyPr/>
                    <a:lstStyle/>
                    <a:p>
                      <a:pPr algn="l" fontAlgn="b"/>
                      <a:r>
                        <a:rPr lang="fr-FR" sz="1000" u="none" strike="noStrike">
                          <a:solidFill>
                            <a:schemeClr val="accent1">
                              <a:lumMod val="75000"/>
                            </a:schemeClr>
                          </a:solidFill>
                          <a:effectLst/>
                        </a:rPr>
                        <a:t>MU</a:t>
                      </a:r>
                      <a:endParaRPr lang="fr-FR" sz="1000" b="1" i="0" u="none" strike="noStrike">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MAJORATION D'URGENCE</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1"/>
                  </a:ext>
                </a:extLst>
              </a:tr>
              <a:tr h="158453">
                <a:tc>
                  <a:txBody>
                    <a:bodyPr/>
                    <a:lstStyle/>
                    <a:p>
                      <a:pPr algn="l" fontAlgn="b"/>
                      <a:r>
                        <a:rPr lang="fr-FR" sz="1000" u="none" strike="noStrike">
                          <a:solidFill>
                            <a:schemeClr val="accent1">
                              <a:lumMod val="75000"/>
                            </a:schemeClr>
                          </a:solidFill>
                          <a:effectLst/>
                        </a:rPr>
                        <a:t>MUT</a:t>
                      </a:r>
                      <a:endParaRPr lang="fr-FR" sz="1000" b="1" i="0" u="none" strike="noStrike">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MAJORATION URGENCE MT</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2"/>
                  </a:ext>
                </a:extLst>
              </a:tr>
              <a:tr h="158453">
                <a:tc>
                  <a:txBody>
                    <a:bodyPr/>
                    <a:lstStyle/>
                    <a:p>
                      <a:pPr algn="l" fontAlgn="b"/>
                      <a:r>
                        <a:rPr lang="fr-FR" sz="1000" u="none" strike="noStrike">
                          <a:solidFill>
                            <a:schemeClr val="accent1">
                              <a:lumMod val="75000"/>
                            </a:schemeClr>
                          </a:solidFill>
                          <a:effectLst/>
                        </a:rPr>
                        <a:t>MCU</a:t>
                      </a:r>
                      <a:endParaRPr lang="fr-FR" sz="1000" b="1" i="0" u="none" strike="noStrike">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MAJORATION CORRESPONDANT URGENCE</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3"/>
                  </a:ext>
                </a:extLst>
              </a:tr>
              <a:tr h="158453">
                <a:tc>
                  <a:txBody>
                    <a:bodyPr/>
                    <a:lstStyle/>
                    <a:p>
                      <a:pPr algn="l" fontAlgn="b"/>
                      <a:r>
                        <a:rPr lang="fr-FR" sz="1000" u="none" strike="noStrike">
                          <a:solidFill>
                            <a:schemeClr val="accent1">
                              <a:lumMod val="75000"/>
                            </a:schemeClr>
                          </a:solidFill>
                          <a:effectLst/>
                        </a:rPr>
                        <a:t>MRT</a:t>
                      </a:r>
                      <a:endParaRPr lang="fr-FR" sz="1000" b="1" i="0" u="none" strike="noStrike">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MAJORATION MEDECIN TRAITANT REGULATION</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4"/>
                  </a:ext>
                </a:extLst>
              </a:tr>
              <a:tr h="158453">
                <a:tc>
                  <a:txBody>
                    <a:bodyPr/>
                    <a:lstStyle/>
                    <a:p>
                      <a:pPr algn="l" fontAlgn="b"/>
                      <a:r>
                        <a:rPr lang="fr-FR" sz="1000" u="none" strike="noStrike">
                          <a:solidFill>
                            <a:schemeClr val="accent1">
                              <a:lumMod val="75000"/>
                            </a:schemeClr>
                          </a:solidFill>
                          <a:effectLst/>
                        </a:rPr>
                        <a:t>HS</a:t>
                      </a:r>
                      <a:endParaRPr lang="fr-FR" sz="1000" b="1" i="0" u="none" strike="noStrike">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HONORAIRE DE SURVEILLANCE</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5"/>
                  </a:ext>
                </a:extLst>
              </a:tr>
              <a:tr h="158453">
                <a:tc>
                  <a:txBody>
                    <a:bodyPr/>
                    <a:lstStyle/>
                    <a:p>
                      <a:pPr algn="l" fontAlgn="b"/>
                      <a:endParaRPr lang="fr-FR" sz="1000" b="1"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u="none" strike="noStrike" dirty="0">
                          <a:solidFill>
                            <a:schemeClr val="accent1">
                              <a:lumMod val="75000"/>
                            </a:schemeClr>
                          </a:solidFill>
                          <a:effectLst/>
                        </a:rPr>
                        <a:t>MAJORATIONS</a:t>
                      </a:r>
                      <a:r>
                        <a:rPr lang="fr-FR" sz="1000" u="none" strike="noStrike" baseline="0" dirty="0">
                          <a:solidFill>
                            <a:schemeClr val="accent1">
                              <a:lumMod val="75000"/>
                            </a:schemeClr>
                          </a:solidFill>
                          <a:effectLst/>
                        </a:rPr>
                        <a:t> DIMANCHE/FÉRIÉ / NUIT</a:t>
                      </a:r>
                      <a:endParaRPr lang="fr-FR" sz="1000" b="0"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06"/>
                  </a:ext>
                </a:extLst>
              </a:tr>
              <a:tr h="158453">
                <a:tc>
                  <a:txBody>
                    <a:bodyPr/>
                    <a:lstStyle/>
                    <a:p>
                      <a:pPr algn="l" fontAlgn="b"/>
                      <a:r>
                        <a:rPr lang="fr-FR" sz="1000" u="none" strike="noStrike" dirty="0">
                          <a:effectLst/>
                        </a:rPr>
                        <a:t> </a:t>
                      </a:r>
                      <a:endParaRPr lang="fr-FR" sz="1000" b="1" i="0" u="none" strike="noStrike" dirty="0">
                        <a:solidFill>
                          <a:srgbClr val="000000"/>
                        </a:solidFill>
                        <a:effectLst/>
                        <a:latin typeface="Calibri"/>
                      </a:endParaRPr>
                    </a:p>
                  </a:txBody>
                  <a:tcPr marL="3634" marR="3634" marT="3634" marB="0" anchor="b">
                    <a:lnB w="12700" cap="flat" cmpd="sng" algn="ctr">
                      <a:solidFill>
                        <a:schemeClr val="tx1"/>
                      </a:solidFill>
                      <a:prstDash val="solid"/>
                      <a:round/>
                      <a:headEnd type="none" w="med" len="med"/>
                      <a:tailEnd type="none" w="med" len="med"/>
                    </a:lnB>
                  </a:tcPr>
                </a:tc>
                <a:tc>
                  <a:txBody>
                    <a:bodyPr/>
                    <a:lstStyle/>
                    <a:p>
                      <a:pPr algn="l" fontAlgn="b"/>
                      <a:endParaRPr lang="fr-FR" sz="1000" b="0" i="0" u="none" strike="noStrike" dirty="0">
                        <a:solidFill>
                          <a:srgbClr val="000000"/>
                        </a:solidFill>
                        <a:effectLst/>
                        <a:latin typeface="Calibri"/>
                      </a:endParaRPr>
                    </a:p>
                  </a:txBody>
                  <a:tcPr marL="3634" marR="3634" marT="3634"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58453">
                <a:tc gridSpan="2">
                  <a:txBody>
                    <a:bodyPr/>
                    <a:lstStyle/>
                    <a:p>
                      <a:pPr algn="ctr" fontAlgn="b"/>
                      <a:r>
                        <a:rPr lang="fr-FR" sz="1000" b="1" u="none" strike="noStrike" dirty="0">
                          <a:effectLst/>
                        </a:rPr>
                        <a:t>CONSULTATIONS 2016</a:t>
                      </a:r>
                      <a:endParaRPr lang="fr-FR" sz="1000" b="1" i="0" u="none" strike="noStrike" dirty="0">
                        <a:solidFill>
                          <a:srgbClr val="000000"/>
                        </a:solidFill>
                        <a:effectLst/>
                        <a:latin typeface="Calibri"/>
                      </a:endParaRPr>
                    </a:p>
                  </a:txBody>
                  <a:tcPr marL="3634" marR="3634" marT="3634" marB="0" anchor="b">
                    <a:lnT w="12700" cap="flat" cmpd="sng" algn="ctr">
                      <a:solidFill>
                        <a:schemeClr val="tx1"/>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0008"/>
                  </a:ext>
                </a:extLst>
              </a:tr>
              <a:tr h="158453">
                <a:tc>
                  <a:txBody>
                    <a:bodyPr/>
                    <a:lstStyle/>
                    <a:p>
                      <a:pPr algn="l" fontAlgn="b"/>
                      <a:r>
                        <a:rPr lang="fr-FR" sz="1000" u="none" strike="noStrike">
                          <a:solidFill>
                            <a:schemeClr val="accent2"/>
                          </a:solidFill>
                          <a:effectLst/>
                        </a:rPr>
                        <a:t>CCX</a:t>
                      </a:r>
                      <a:endParaRPr lang="fr-FR" sz="1000" b="1" i="0" u="none" strike="noStrike">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a:solidFill>
                            <a:schemeClr val="accent2"/>
                          </a:solidFill>
                          <a:effectLst/>
                        </a:rPr>
                        <a:t>CONSULTATION COMPLEXE</a:t>
                      </a:r>
                      <a:endParaRPr lang="fr-FR" sz="1000" b="1" i="0" u="none" strike="noStrike">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09"/>
                  </a:ext>
                </a:extLst>
              </a:tr>
              <a:tr h="158453">
                <a:tc>
                  <a:txBody>
                    <a:bodyPr/>
                    <a:lstStyle/>
                    <a:p>
                      <a:pPr algn="r" fontAlgn="b"/>
                      <a:endParaRPr lang="fr-FR" sz="1000" b="0" i="1" u="none" strike="noStrike" dirty="0">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b="0" i="1" u="none" strike="noStrike" dirty="0">
                          <a:solidFill>
                            <a:schemeClr val="accent2"/>
                          </a:solidFill>
                          <a:effectLst/>
                          <a:latin typeface="Calibri"/>
                        </a:rPr>
                        <a:t>ASE, CSO, CSM, CSE</a:t>
                      </a:r>
                    </a:p>
                  </a:txBody>
                  <a:tcPr marL="3634" marR="3634" marT="3634" marB="0" anchor="b">
                    <a:solidFill>
                      <a:schemeClr val="accent2">
                        <a:lumMod val="20000"/>
                        <a:lumOff val="80000"/>
                      </a:schemeClr>
                    </a:solidFill>
                  </a:tcPr>
                </a:tc>
                <a:extLst>
                  <a:ext uri="{0D108BD9-81ED-4DB2-BD59-A6C34878D82A}">
                    <a16:rowId xmlns:a16="http://schemas.microsoft.com/office/drawing/2014/main" val="10010"/>
                  </a:ext>
                </a:extLst>
              </a:tr>
              <a:tr h="158453">
                <a:tc>
                  <a:txBody>
                    <a:bodyPr/>
                    <a:lstStyle/>
                    <a:p>
                      <a:pPr algn="r" fontAlgn="b"/>
                      <a:r>
                        <a:rPr lang="fr-FR" sz="1000" u="none" strike="noStrike" dirty="0">
                          <a:effectLst/>
                        </a:rPr>
                        <a:t> </a:t>
                      </a:r>
                      <a:endParaRPr lang="fr-FR" sz="1000" b="0" i="1" u="none" strike="noStrike" dirty="0">
                        <a:solidFill>
                          <a:srgbClr val="000000"/>
                        </a:solidFill>
                        <a:effectLst/>
                        <a:latin typeface="Calibri"/>
                      </a:endParaRPr>
                    </a:p>
                  </a:txBody>
                  <a:tcPr marL="3634" marR="3634" marT="3634" marB="0" anchor="b"/>
                </a:tc>
                <a:tc>
                  <a:txBody>
                    <a:bodyPr/>
                    <a:lstStyle/>
                    <a:p>
                      <a:pPr algn="l" fontAlgn="b"/>
                      <a:endParaRPr lang="fr-FR" sz="1000" b="0" i="1" u="none" strike="noStrike" dirty="0">
                        <a:solidFill>
                          <a:srgbClr val="000000"/>
                        </a:solidFill>
                        <a:effectLst/>
                        <a:latin typeface="Calibri"/>
                      </a:endParaRPr>
                    </a:p>
                  </a:txBody>
                  <a:tcPr marL="3634" marR="3634" marT="3634" marB="0" anchor="b"/>
                </a:tc>
                <a:extLst>
                  <a:ext uri="{0D108BD9-81ED-4DB2-BD59-A6C34878D82A}">
                    <a16:rowId xmlns:a16="http://schemas.microsoft.com/office/drawing/2014/main" val="10011"/>
                  </a:ext>
                </a:extLst>
              </a:tr>
              <a:tr h="158453">
                <a:tc>
                  <a:txBody>
                    <a:bodyPr/>
                    <a:lstStyle/>
                    <a:p>
                      <a:pPr marL="0" algn="l" defTabSz="914400" rtl="0" eaLnBrk="1" fontAlgn="b" latinLnBrk="0" hangingPunct="1"/>
                      <a:r>
                        <a:rPr lang="fr-FR" sz="1000" u="none" strike="noStrike" kern="1200" dirty="0">
                          <a:solidFill>
                            <a:schemeClr val="accent1">
                              <a:lumMod val="75000"/>
                            </a:schemeClr>
                          </a:solidFill>
                          <a:effectLst/>
                          <a:latin typeface="+mn-lt"/>
                          <a:ea typeface="+mn-ea"/>
                          <a:cs typeface="+mn-cs"/>
                        </a:rPr>
                        <a:t>CCP</a:t>
                      </a:r>
                    </a:p>
                  </a:txBody>
                  <a:tcPr marL="3634" marR="3634" marT="3634" marB="0" anchor="b">
                    <a:solidFill>
                      <a:schemeClr val="accent1">
                        <a:lumMod val="20000"/>
                        <a:lumOff val="80000"/>
                      </a:schemeClr>
                    </a:solidFill>
                  </a:tcPr>
                </a:tc>
                <a:tc>
                  <a:txBody>
                    <a:bodyPr/>
                    <a:lstStyle/>
                    <a:p>
                      <a:pPr marL="0" algn="l" defTabSz="914400" rtl="0" eaLnBrk="1" fontAlgn="b" latinLnBrk="0" hangingPunct="1"/>
                      <a:r>
                        <a:rPr lang="fr-FR" sz="1000" u="none" strike="noStrike" kern="1200" dirty="0">
                          <a:solidFill>
                            <a:schemeClr val="accent1">
                              <a:lumMod val="75000"/>
                            </a:schemeClr>
                          </a:solidFill>
                          <a:effectLst/>
                          <a:latin typeface="+mn-lt"/>
                          <a:ea typeface="+mn-ea"/>
                          <a:cs typeface="+mn-cs"/>
                        </a:rPr>
                        <a:t>CONSULTATION DE CONTRACEPTION ET PREVENTION</a:t>
                      </a:r>
                    </a:p>
                  </a:txBody>
                  <a:tcPr marL="3634" marR="3634" marT="3634" marB="0" anchor="b">
                    <a:solidFill>
                      <a:schemeClr val="accent1">
                        <a:lumMod val="20000"/>
                        <a:lumOff val="80000"/>
                      </a:schemeClr>
                    </a:solidFill>
                  </a:tcPr>
                </a:tc>
                <a:extLst>
                  <a:ext uri="{0D108BD9-81ED-4DB2-BD59-A6C34878D82A}">
                    <a16:rowId xmlns:a16="http://schemas.microsoft.com/office/drawing/2014/main" val="10012"/>
                  </a:ext>
                </a:extLst>
              </a:tr>
              <a:tr h="158453">
                <a:tc>
                  <a:txBody>
                    <a:bodyPr/>
                    <a:lstStyle/>
                    <a:p>
                      <a:pPr marL="0" algn="l" defTabSz="914400" rtl="0" eaLnBrk="1" fontAlgn="b" latinLnBrk="0" hangingPunct="1"/>
                      <a:r>
                        <a:rPr lang="fr-FR" sz="1000" u="none" strike="noStrike" kern="1200" dirty="0">
                          <a:solidFill>
                            <a:schemeClr val="accent1">
                              <a:lumMod val="75000"/>
                            </a:schemeClr>
                          </a:solidFill>
                          <a:effectLst/>
                          <a:latin typeface="+mn-lt"/>
                          <a:ea typeface="+mn-ea"/>
                          <a:cs typeface="+mn-cs"/>
                        </a:rPr>
                        <a:t>CDE</a:t>
                      </a:r>
                    </a:p>
                  </a:txBody>
                  <a:tcPr marL="3634" marR="3634" marT="3634" marB="0" anchor="b">
                    <a:solidFill>
                      <a:schemeClr val="accent1">
                        <a:lumMod val="20000"/>
                        <a:lumOff val="80000"/>
                      </a:schemeClr>
                    </a:solidFill>
                  </a:tcPr>
                </a:tc>
                <a:tc>
                  <a:txBody>
                    <a:bodyPr/>
                    <a:lstStyle/>
                    <a:p>
                      <a:pPr marL="0" algn="l" defTabSz="914400" rtl="0" eaLnBrk="1" fontAlgn="b" latinLnBrk="0" hangingPunct="1"/>
                      <a:r>
                        <a:rPr lang="fr-FR" sz="1000" u="none" strike="noStrike" kern="1200" dirty="0">
                          <a:solidFill>
                            <a:schemeClr val="accent1">
                              <a:lumMod val="75000"/>
                            </a:schemeClr>
                          </a:solidFill>
                          <a:effectLst/>
                          <a:latin typeface="+mn-lt"/>
                          <a:ea typeface="+mn-ea"/>
                          <a:cs typeface="+mn-cs"/>
                        </a:rPr>
                        <a:t>CONSULTATION SPECIFIQUE DE DEPISTAGE MÉLANOME</a:t>
                      </a:r>
                    </a:p>
                  </a:txBody>
                  <a:tcPr marL="3634" marR="3634" marT="3634" marB="0" anchor="b">
                    <a:solidFill>
                      <a:schemeClr val="accent1">
                        <a:lumMod val="20000"/>
                        <a:lumOff val="80000"/>
                      </a:schemeClr>
                    </a:solidFill>
                  </a:tcPr>
                </a:tc>
                <a:extLst>
                  <a:ext uri="{0D108BD9-81ED-4DB2-BD59-A6C34878D82A}">
                    <a16:rowId xmlns:a16="http://schemas.microsoft.com/office/drawing/2014/main" val="10013"/>
                  </a:ext>
                </a:extLst>
              </a:tr>
              <a:tr h="158453">
                <a:tc>
                  <a:txBody>
                    <a:bodyPr/>
                    <a:lstStyle/>
                    <a:p>
                      <a:pPr algn="l" fontAlgn="b"/>
                      <a:r>
                        <a:rPr lang="fr-FR" sz="1000" u="none" strike="noStrike">
                          <a:effectLst/>
                        </a:rPr>
                        <a:t> </a:t>
                      </a:r>
                      <a:endParaRPr lang="fr-FR" sz="1000" b="1" i="0" u="none" strike="noStrike">
                        <a:solidFill>
                          <a:srgbClr val="000000"/>
                        </a:solidFill>
                        <a:effectLst/>
                        <a:latin typeface="Calibri"/>
                      </a:endParaRPr>
                    </a:p>
                  </a:txBody>
                  <a:tcPr marL="3634" marR="3634" marT="3634" marB="0" anchor="b"/>
                </a:tc>
                <a:tc>
                  <a:txBody>
                    <a:bodyPr/>
                    <a:lstStyle/>
                    <a:p>
                      <a:pPr algn="l" fontAlgn="b"/>
                      <a:endParaRPr lang="fr-FR" sz="1000" b="0" i="0" u="none" strike="noStrike">
                        <a:solidFill>
                          <a:srgbClr val="000000"/>
                        </a:solidFill>
                        <a:effectLst/>
                        <a:latin typeface="Calibri"/>
                      </a:endParaRPr>
                    </a:p>
                  </a:txBody>
                  <a:tcPr marL="3634" marR="3634" marT="3634" marB="0" anchor="b"/>
                </a:tc>
                <a:extLst>
                  <a:ext uri="{0D108BD9-81ED-4DB2-BD59-A6C34878D82A}">
                    <a16:rowId xmlns:a16="http://schemas.microsoft.com/office/drawing/2014/main" val="10014"/>
                  </a:ext>
                </a:extLst>
              </a:tr>
              <a:tr h="158453">
                <a:tc>
                  <a:txBody>
                    <a:bodyPr/>
                    <a:lstStyle/>
                    <a:p>
                      <a:pPr algn="l" fontAlgn="b"/>
                      <a:r>
                        <a:rPr lang="fr-FR" sz="1000" u="none" strike="noStrike" dirty="0">
                          <a:solidFill>
                            <a:schemeClr val="accent2"/>
                          </a:solidFill>
                          <a:effectLst/>
                        </a:rPr>
                        <a:t>MCX</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dirty="0">
                          <a:solidFill>
                            <a:schemeClr val="accent2"/>
                          </a:solidFill>
                          <a:effectLst/>
                        </a:rPr>
                        <a:t>MAJORATION CONSULTATION COMPLEXE</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15"/>
                  </a:ext>
                </a:extLst>
              </a:tr>
              <a:tr h="158453">
                <a:tc>
                  <a:txBody>
                    <a:bodyPr/>
                    <a:lstStyle/>
                    <a:p>
                      <a:pPr algn="l" fontAlgn="b"/>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b="0" i="1" u="none" strike="noStrike" dirty="0">
                          <a:solidFill>
                            <a:schemeClr val="accent2"/>
                          </a:solidFill>
                          <a:effectLst/>
                          <a:latin typeface="Calibri"/>
                        </a:rPr>
                        <a:t>MCT,</a:t>
                      </a:r>
                      <a:r>
                        <a:rPr lang="fr-FR" sz="1000" b="0" i="1" u="none" strike="noStrike" baseline="0" dirty="0">
                          <a:solidFill>
                            <a:schemeClr val="accent2"/>
                          </a:solidFill>
                          <a:effectLst/>
                          <a:latin typeface="Calibri"/>
                        </a:rPr>
                        <a:t> PPN, SLA, MSP, TCA, MCA, SGE, PEG, MPS, PTG, MPT, MMF, PPR, POG</a:t>
                      </a:r>
                      <a:endParaRPr lang="fr-FR" sz="1000" b="0" i="1"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16"/>
                  </a:ext>
                </a:extLst>
              </a:tr>
              <a:tr h="158453">
                <a:tc>
                  <a:txBody>
                    <a:bodyPr/>
                    <a:lstStyle/>
                    <a:p>
                      <a:pPr algn="l" fontAlgn="b"/>
                      <a:r>
                        <a:rPr lang="fr-FR" sz="1000" u="none" strike="noStrike" dirty="0">
                          <a:effectLst/>
                        </a:rPr>
                        <a:t> </a:t>
                      </a:r>
                      <a:endParaRPr lang="fr-FR" sz="1000" b="1" i="0" u="none" strike="noStrike" dirty="0">
                        <a:solidFill>
                          <a:srgbClr val="000000"/>
                        </a:solidFill>
                        <a:effectLst/>
                        <a:latin typeface="Calibri"/>
                      </a:endParaRPr>
                    </a:p>
                  </a:txBody>
                  <a:tcPr marL="3634" marR="3634" marT="3634" marB="0" anchor="b"/>
                </a:tc>
                <a:tc>
                  <a:txBody>
                    <a:bodyPr/>
                    <a:lstStyle/>
                    <a:p>
                      <a:pPr algn="l" fontAlgn="b"/>
                      <a:endParaRPr lang="fr-FR" sz="1000" b="0" i="0" u="none" strike="noStrike" dirty="0">
                        <a:solidFill>
                          <a:srgbClr val="000000"/>
                        </a:solidFill>
                        <a:effectLst/>
                        <a:latin typeface="Calibri"/>
                      </a:endParaRPr>
                    </a:p>
                  </a:txBody>
                  <a:tcPr marL="3634" marR="3634" marT="3634" marB="0" anchor="b"/>
                </a:tc>
                <a:extLst>
                  <a:ext uri="{0D108BD9-81ED-4DB2-BD59-A6C34878D82A}">
                    <a16:rowId xmlns:a16="http://schemas.microsoft.com/office/drawing/2014/main" val="10017"/>
                  </a:ext>
                </a:extLst>
              </a:tr>
              <a:tr h="158453">
                <a:tc>
                  <a:txBody>
                    <a:bodyPr/>
                    <a:lstStyle/>
                    <a:p>
                      <a:pPr algn="l" fontAlgn="b"/>
                      <a:r>
                        <a:rPr lang="fr-FR" sz="1000" u="none" strike="noStrike" dirty="0">
                          <a:solidFill>
                            <a:schemeClr val="accent1">
                              <a:lumMod val="75000"/>
                            </a:schemeClr>
                          </a:solidFill>
                          <a:effectLst/>
                        </a:rPr>
                        <a:t>MCE</a:t>
                      </a:r>
                      <a:endParaRPr lang="fr-FR" sz="1000" b="1"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lumMod val="75000"/>
                            </a:schemeClr>
                          </a:solidFill>
                          <a:effectLst/>
                        </a:rPr>
                        <a:t>MAJORATION CONSULTATION ENDOCRINO</a:t>
                      </a:r>
                      <a:endParaRPr lang="fr-FR" sz="1000" b="1" i="0" u="none" strike="noStrike" dirty="0">
                        <a:solidFill>
                          <a:schemeClr val="accent1">
                            <a:lumMod val="75000"/>
                          </a:schemeClr>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18"/>
                  </a:ext>
                </a:extLst>
              </a:tr>
              <a:tr h="171474">
                <a:tc>
                  <a:txBody>
                    <a:bodyPr/>
                    <a:lstStyle/>
                    <a:p>
                      <a:pPr algn="l" fontAlgn="b"/>
                      <a:r>
                        <a:rPr lang="fr-FR" sz="1000" u="none" strike="noStrike" dirty="0">
                          <a:solidFill>
                            <a:schemeClr val="accent2"/>
                          </a:solidFill>
                          <a:effectLst/>
                        </a:rPr>
                        <a:t>MIC</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dirty="0">
                          <a:solidFill>
                            <a:schemeClr val="accent2"/>
                          </a:solidFill>
                          <a:effectLst/>
                        </a:rPr>
                        <a:t>MAJ. CONS. POUR INSUF. CARDIAQUE APRES HOSPITALISATION</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19"/>
                  </a:ext>
                </a:extLst>
              </a:tr>
              <a:tr h="158453">
                <a:tc>
                  <a:txBody>
                    <a:bodyPr/>
                    <a:lstStyle/>
                    <a:p>
                      <a:pPr algn="l" fontAlgn="b"/>
                      <a:r>
                        <a:rPr lang="fr-FR" sz="1000" u="none" strike="noStrike">
                          <a:solidFill>
                            <a:schemeClr val="accent2"/>
                          </a:solidFill>
                          <a:effectLst/>
                        </a:rPr>
                        <a:t>MSH</a:t>
                      </a:r>
                      <a:endParaRPr lang="fr-FR" sz="1000" b="1" i="0" u="none" strike="noStrike">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dirty="0">
                          <a:solidFill>
                            <a:schemeClr val="accent2"/>
                          </a:solidFill>
                          <a:effectLst/>
                        </a:rPr>
                        <a:t>MAJ. CONS. SUIVI APRES HOSPITALISATION</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20"/>
                  </a:ext>
                </a:extLst>
              </a:tr>
              <a:tr h="158453">
                <a:tc>
                  <a:txBody>
                    <a:bodyPr/>
                    <a:lstStyle/>
                    <a:p>
                      <a:pPr algn="l" fontAlgn="b"/>
                      <a:r>
                        <a:rPr lang="fr-FR" sz="1000" u="none" strike="noStrike">
                          <a:solidFill>
                            <a:schemeClr val="accent2"/>
                          </a:solidFill>
                          <a:effectLst/>
                        </a:rPr>
                        <a:t>MTA</a:t>
                      </a:r>
                      <a:endParaRPr lang="fr-FR" sz="1000" b="1" i="0" u="none" strike="noStrike">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dirty="0">
                          <a:solidFill>
                            <a:schemeClr val="accent2"/>
                          </a:solidFill>
                          <a:effectLst/>
                        </a:rPr>
                        <a:t>MAJORATION CONSULTATION APPAREILLAGE</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21"/>
                  </a:ext>
                </a:extLst>
              </a:tr>
              <a:tr h="158453">
                <a:tc>
                  <a:txBody>
                    <a:bodyPr/>
                    <a:lstStyle/>
                    <a:p>
                      <a:pPr algn="l" fontAlgn="b"/>
                      <a:r>
                        <a:rPr lang="fr-FR" sz="1000" u="none" strike="noStrike">
                          <a:effectLst/>
                        </a:rPr>
                        <a:t> </a:t>
                      </a:r>
                      <a:endParaRPr lang="fr-FR" sz="1000" b="1" i="0" u="none" strike="noStrike">
                        <a:solidFill>
                          <a:srgbClr val="000000"/>
                        </a:solidFill>
                        <a:effectLst/>
                        <a:latin typeface="Calibri"/>
                      </a:endParaRPr>
                    </a:p>
                  </a:txBody>
                  <a:tcPr marL="3634" marR="3634" marT="3634" marB="0" anchor="b"/>
                </a:tc>
                <a:tc>
                  <a:txBody>
                    <a:bodyPr/>
                    <a:lstStyle/>
                    <a:p>
                      <a:pPr algn="l" fontAlgn="b"/>
                      <a:endParaRPr lang="fr-FR" sz="1000" b="1" i="0" u="none" strike="noStrike">
                        <a:solidFill>
                          <a:srgbClr val="000000"/>
                        </a:solidFill>
                        <a:effectLst/>
                        <a:latin typeface="Calibri"/>
                      </a:endParaRPr>
                    </a:p>
                  </a:txBody>
                  <a:tcPr marL="3634" marR="3634" marT="3634" marB="0" anchor="b"/>
                </a:tc>
                <a:extLst>
                  <a:ext uri="{0D108BD9-81ED-4DB2-BD59-A6C34878D82A}">
                    <a16:rowId xmlns:a16="http://schemas.microsoft.com/office/drawing/2014/main" val="10022"/>
                  </a:ext>
                </a:extLst>
              </a:tr>
              <a:tr h="158453">
                <a:tc>
                  <a:txBody>
                    <a:bodyPr/>
                    <a:lstStyle/>
                    <a:p>
                      <a:pPr algn="l" fontAlgn="b"/>
                      <a:r>
                        <a:rPr lang="fr-FR" sz="1000" u="none" strike="noStrike">
                          <a:effectLst/>
                        </a:rPr>
                        <a:t> </a:t>
                      </a:r>
                      <a:endParaRPr lang="fr-FR" sz="1000" b="1" i="0" u="none" strike="noStrike">
                        <a:solidFill>
                          <a:srgbClr val="000000"/>
                        </a:solidFill>
                        <a:effectLst/>
                        <a:latin typeface="Calibri"/>
                      </a:endParaRPr>
                    </a:p>
                  </a:txBody>
                  <a:tcPr marL="3634" marR="3634" marT="3634" marB="0" anchor="b"/>
                </a:tc>
                <a:tc>
                  <a:txBody>
                    <a:bodyPr/>
                    <a:lstStyle/>
                    <a:p>
                      <a:pPr algn="l" fontAlgn="b"/>
                      <a:endParaRPr lang="fr-FR" sz="1000" b="0" i="0" u="none" strike="noStrike">
                        <a:solidFill>
                          <a:srgbClr val="000000"/>
                        </a:solidFill>
                        <a:effectLst/>
                        <a:latin typeface="Calibri"/>
                      </a:endParaRPr>
                    </a:p>
                  </a:txBody>
                  <a:tcPr marL="3634" marR="3634" marT="3634" marB="0" anchor="b"/>
                </a:tc>
                <a:extLst>
                  <a:ext uri="{0D108BD9-81ED-4DB2-BD59-A6C34878D82A}">
                    <a16:rowId xmlns:a16="http://schemas.microsoft.com/office/drawing/2014/main" val="10023"/>
                  </a:ext>
                </a:extLst>
              </a:tr>
              <a:tr h="158453">
                <a:tc>
                  <a:txBody>
                    <a:bodyPr/>
                    <a:lstStyle/>
                    <a:p>
                      <a:pPr algn="l" fontAlgn="b"/>
                      <a:r>
                        <a:rPr lang="fr-FR" sz="1000" u="none" strike="noStrike" dirty="0">
                          <a:solidFill>
                            <a:schemeClr val="accent2"/>
                          </a:solidFill>
                          <a:effectLst/>
                        </a:rPr>
                        <a:t>CCE</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algn="l" fontAlgn="b"/>
                      <a:r>
                        <a:rPr lang="fr-FR" sz="1000" u="none" strike="noStrike" dirty="0">
                          <a:solidFill>
                            <a:schemeClr val="accent2"/>
                          </a:solidFill>
                          <a:effectLst/>
                        </a:rPr>
                        <a:t>MAJORATION CONSULTATION TRES COMPLEXE</a:t>
                      </a:r>
                      <a:endParaRPr lang="fr-FR" sz="1000" b="1" i="0" u="none" strike="noStrike" dirty="0">
                        <a:solidFill>
                          <a:schemeClr val="accent2"/>
                        </a:solidFill>
                        <a:effectLst/>
                        <a:latin typeface="Calibri"/>
                      </a:endParaRPr>
                    </a:p>
                  </a:txBody>
                  <a:tcPr marL="3634" marR="3634" marT="3634" marB="0" anchor="b">
                    <a:solidFill>
                      <a:schemeClr val="accent2">
                        <a:lumMod val="20000"/>
                        <a:lumOff val="80000"/>
                      </a:schemeClr>
                    </a:solidFill>
                  </a:tcPr>
                </a:tc>
                <a:extLst>
                  <a:ext uri="{0D108BD9-81ED-4DB2-BD59-A6C34878D82A}">
                    <a16:rowId xmlns:a16="http://schemas.microsoft.com/office/drawing/2014/main" val="10024"/>
                  </a:ext>
                </a:extLst>
              </a:tr>
              <a:tr h="158453">
                <a:tc>
                  <a:txBody>
                    <a:bodyPr/>
                    <a:lstStyle/>
                    <a:p>
                      <a:pPr algn="r" fontAlgn="b"/>
                      <a:endParaRPr lang="fr-FR" sz="1000" b="0" i="1" u="none" strike="noStrike">
                        <a:solidFill>
                          <a:schemeClr val="accent2"/>
                        </a:solidFill>
                        <a:effectLst/>
                        <a:latin typeface="Calibri"/>
                      </a:endParaRPr>
                    </a:p>
                  </a:txBody>
                  <a:tcPr marL="3634" marR="3634" marT="3634" marB="0" anchor="b">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b="0" i="1" u="none" strike="noStrike" dirty="0">
                          <a:solidFill>
                            <a:schemeClr val="accent2"/>
                          </a:solidFill>
                          <a:effectLst/>
                          <a:latin typeface="Calibri"/>
                        </a:rPr>
                        <a:t>EPH, CGP</a:t>
                      </a:r>
                    </a:p>
                  </a:txBody>
                  <a:tcPr marL="3634" marR="3634" marT="3634" marB="0" anchor="b">
                    <a:solidFill>
                      <a:schemeClr val="accent2">
                        <a:lumMod val="20000"/>
                        <a:lumOff val="80000"/>
                      </a:schemeClr>
                    </a:solidFill>
                  </a:tcPr>
                </a:tc>
                <a:extLst>
                  <a:ext uri="{0D108BD9-81ED-4DB2-BD59-A6C34878D82A}">
                    <a16:rowId xmlns:a16="http://schemas.microsoft.com/office/drawing/2014/main" val="10025"/>
                  </a:ext>
                </a:extLst>
              </a:tr>
              <a:tr h="158453">
                <a:tc>
                  <a:txBody>
                    <a:bodyPr/>
                    <a:lstStyle/>
                    <a:p>
                      <a:pPr algn="l" fontAlgn="b"/>
                      <a:r>
                        <a:rPr lang="fr-FR" sz="1000" u="none" strike="noStrike" dirty="0">
                          <a:solidFill>
                            <a:schemeClr val="accent1"/>
                          </a:solidFill>
                          <a:effectLst/>
                        </a:rPr>
                        <a:t>CTE</a:t>
                      </a:r>
                      <a:endParaRPr lang="fr-FR" sz="1000" b="0" i="1" u="none" strike="noStrike" dirty="0">
                        <a:solidFill>
                          <a:schemeClr val="accent1"/>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solidFill>
                          <a:effectLst/>
                        </a:rPr>
                        <a:t>Consultation repérage autisme et TND</a:t>
                      </a:r>
                      <a:endParaRPr lang="fr-FR" sz="1000" b="0" i="1" u="none" strike="noStrike" dirty="0">
                        <a:solidFill>
                          <a:schemeClr val="accent1"/>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26"/>
                  </a:ext>
                </a:extLst>
              </a:tr>
              <a:tr h="158453">
                <a:tc>
                  <a:txBody>
                    <a:bodyPr/>
                    <a:lstStyle/>
                    <a:p>
                      <a:pPr algn="l" fontAlgn="b"/>
                      <a:r>
                        <a:rPr lang="fr-FR" sz="1000" u="none" strike="noStrike" dirty="0">
                          <a:solidFill>
                            <a:schemeClr val="accent1"/>
                          </a:solidFill>
                          <a:effectLst/>
                        </a:rPr>
                        <a:t>MPH</a:t>
                      </a:r>
                      <a:endParaRPr lang="fr-FR" sz="1000" b="0" i="1" u="none" strike="noStrike" dirty="0">
                        <a:solidFill>
                          <a:schemeClr val="accent1"/>
                        </a:solidFill>
                        <a:effectLst/>
                        <a:latin typeface="Calibri"/>
                      </a:endParaRPr>
                    </a:p>
                  </a:txBody>
                  <a:tcPr marL="3634" marR="3634" marT="3634" marB="0" anchor="b">
                    <a:solidFill>
                      <a:schemeClr val="accent1">
                        <a:lumMod val="20000"/>
                        <a:lumOff val="80000"/>
                      </a:schemeClr>
                    </a:solidFill>
                  </a:tcPr>
                </a:tc>
                <a:tc>
                  <a:txBody>
                    <a:bodyPr/>
                    <a:lstStyle/>
                    <a:p>
                      <a:pPr algn="l" fontAlgn="b"/>
                      <a:r>
                        <a:rPr lang="fr-FR" sz="1000" u="none" strike="noStrike" dirty="0">
                          <a:solidFill>
                            <a:schemeClr val="accent1"/>
                          </a:solidFill>
                          <a:effectLst/>
                        </a:rPr>
                        <a:t>Consultation très complexe certificat MDPH</a:t>
                      </a:r>
                      <a:endParaRPr lang="fr-FR" sz="1000" b="0" i="1" u="none" strike="noStrike" dirty="0">
                        <a:solidFill>
                          <a:schemeClr val="accent1"/>
                        </a:solidFill>
                        <a:effectLst/>
                        <a:latin typeface="Calibri"/>
                      </a:endParaRPr>
                    </a:p>
                  </a:txBody>
                  <a:tcPr marL="3634" marR="3634" marT="3634" marB="0" anchor="b">
                    <a:solidFill>
                      <a:schemeClr val="accent1">
                        <a:lumMod val="20000"/>
                        <a:lumOff val="80000"/>
                      </a:schemeClr>
                    </a:solidFill>
                  </a:tcPr>
                </a:tc>
                <a:extLst>
                  <a:ext uri="{0D108BD9-81ED-4DB2-BD59-A6C34878D82A}">
                    <a16:rowId xmlns:a16="http://schemas.microsoft.com/office/drawing/2014/main" val="10027"/>
                  </a:ext>
                </a:extLst>
              </a:tr>
              <a:tr h="158453">
                <a:tc>
                  <a:txBody>
                    <a:bodyPr/>
                    <a:lstStyle/>
                    <a:p>
                      <a:pPr algn="r" fontAlgn="b"/>
                      <a:r>
                        <a:rPr lang="fr-FR" sz="1000" u="none" strike="noStrike">
                          <a:effectLst/>
                        </a:rPr>
                        <a:t> </a:t>
                      </a:r>
                      <a:endParaRPr lang="fr-FR" sz="1000" b="0" i="1" u="none" strike="noStrike">
                        <a:solidFill>
                          <a:srgbClr val="000000"/>
                        </a:solidFill>
                        <a:effectLst/>
                        <a:latin typeface="Calibri"/>
                      </a:endParaRPr>
                    </a:p>
                  </a:txBody>
                  <a:tcPr marL="3634" marR="3634" marT="3634" marB="0" anchor="b"/>
                </a:tc>
                <a:tc>
                  <a:txBody>
                    <a:bodyPr/>
                    <a:lstStyle/>
                    <a:p>
                      <a:pPr algn="l" fontAlgn="b"/>
                      <a:endParaRPr lang="fr-FR" sz="1000" b="0" i="1" u="none" strike="noStrike">
                        <a:solidFill>
                          <a:srgbClr val="000000"/>
                        </a:solidFill>
                        <a:effectLst/>
                        <a:latin typeface="Calibri"/>
                      </a:endParaRPr>
                    </a:p>
                  </a:txBody>
                  <a:tcPr marL="3634" marR="3634" marT="3634" marB="0" anchor="b"/>
                </a:tc>
                <a:extLst>
                  <a:ext uri="{0D108BD9-81ED-4DB2-BD59-A6C34878D82A}">
                    <a16:rowId xmlns:a16="http://schemas.microsoft.com/office/drawing/2014/main" val="10028"/>
                  </a:ext>
                </a:extLst>
              </a:tr>
              <a:tr h="158453">
                <a:tc>
                  <a:txBody>
                    <a:bodyPr/>
                    <a:lstStyle/>
                    <a:p>
                      <a:pPr algn="l" fontAlgn="b"/>
                      <a:r>
                        <a:rPr lang="fr-FR" sz="1000" u="none" strike="noStrike" dirty="0">
                          <a:solidFill>
                            <a:schemeClr val="accent2"/>
                          </a:solidFill>
                          <a:effectLst/>
                        </a:rPr>
                        <a:t>MTX</a:t>
                      </a:r>
                      <a:endParaRPr lang="fr-FR" sz="1000" b="1" i="0" u="none" strike="noStrike" dirty="0">
                        <a:solidFill>
                          <a:schemeClr val="accent2"/>
                        </a:solidFill>
                        <a:effectLst/>
                        <a:latin typeface="Calibri"/>
                      </a:endParaRPr>
                    </a:p>
                  </a:txBody>
                  <a:tcPr marL="3634" marR="3634" marT="3634" marB="0" anchor="b">
                    <a:lnB>
                      <a:noFill/>
                    </a:lnB>
                    <a:solidFill>
                      <a:schemeClr val="accent2">
                        <a:lumMod val="20000"/>
                        <a:lumOff val="80000"/>
                      </a:schemeClr>
                    </a:solidFill>
                  </a:tcPr>
                </a:tc>
                <a:tc>
                  <a:txBody>
                    <a:bodyPr/>
                    <a:lstStyle/>
                    <a:p>
                      <a:pPr algn="l" fontAlgn="b"/>
                      <a:r>
                        <a:rPr lang="fr-FR" sz="1000" u="none" strike="noStrike" dirty="0">
                          <a:solidFill>
                            <a:schemeClr val="accent2"/>
                          </a:solidFill>
                          <a:effectLst/>
                        </a:rPr>
                        <a:t>MAJORATION CONSULTATION TRES COMPLEXE</a:t>
                      </a:r>
                      <a:endParaRPr lang="fr-FR" sz="1000" b="1" i="0" u="none" strike="noStrike" dirty="0">
                        <a:solidFill>
                          <a:schemeClr val="accent2"/>
                        </a:solidFill>
                        <a:effectLst/>
                        <a:latin typeface="Calibri"/>
                      </a:endParaRPr>
                    </a:p>
                  </a:txBody>
                  <a:tcPr marL="3634" marR="3634" marT="3634" marB="0" anchor="b">
                    <a:lnB>
                      <a:noFill/>
                    </a:lnB>
                    <a:solidFill>
                      <a:schemeClr val="accent2">
                        <a:lumMod val="20000"/>
                        <a:lumOff val="80000"/>
                      </a:schemeClr>
                    </a:solidFill>
                  </a:tcPr>
                </a:tc>
                <a:extLst>
                  <a:ext uri="{0D108BD9-81ED-4DB2-BD59-A6C34878D82A}">
                    <a16:rowId xmlns:a16="http://schemas.microsoft.com/office/drawing/2014/main" val="10029"/>
                  </a:ext>
                </a:extLst>
              </a:tr>
              <a:tr h="198548">
                <a:tc>
                  <a:txBody>
                    <a:bodyPr/>
                    <a:lstStyle/>
                    <a:p>
                      <a:pPr algn="r" fontAlgn="b"/>
                      <a:endParaRPr lang="fr-FR" sz="1000" b="0" i="1" u="none" strike="noStrike" dirty="0">
                        <a:solidFill>
                          <a:schemeClr val="accent2"/>
                        </a:solidFill>
                        <a:effectLst/>
                        <a:latin typeface="Calibri"/>
                      </a:endParaRPr>
                    </a:p>
                  </a:txBody>
                  <a:tcPr marL="3634" marR="3634" marT="3634" marB="0" anchor="b">
                    <a:lnL>
                      <a:noFill/>
                    </a:lnL>
                    <a:lnR>
                      <a:noFill/>
                    </a:lnR>
                    <a:lnT>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b="0" i="1" u="none" strike="noStrike" dirty="0">
                          <a:solidFill>
                            <a:schemeClr val="accent2"/>
                          </a:solidFill>
                          <a:effectLst/>
                          <a:latin typeface="Calibri"/>
                        </a:rPr>
                        <a:t>MAV,</a:t>
                      </a:r>
                      <a:r>
                        <a:rPr lang="fr-FR" sz="1000" b="0" i="1" u="none" strike="noStrike" baseline="0" dirty="0">
                          <a:solidFill>
                            <a:schemeClr val="accent2"/>
                          </a:solidFill>
                          <a:effectLst/>
                          <a:latin typeface="Calibri"/>
                        </a:rPr>
                        <a:t> IGR, CPM, MMM, MIA</a:t>
                      </a:r>
                      <a:endParaRPr lang="fr-FR" sz="1000" b="0" i="1" u="none" strike="noStrike" dirty="0">
                        <a:solidFill>
                          <a:schemeClr val="accent2"/>
                        </a:solidFill>
                        <a:effectLst/>
                        <a:latin typeface="Calibri"/>
                      </a:endParaRPr>
                    </a:p>
                  </a:txBody>
                  <a:tcPr marL="3634" marR="3634" marT="3634" marB="0" anchor="b">
                    <a:lnL>
                      <a:noFill/>
                    </a:lnL>
                    <a:lnR>
                      <a:noFill/>
                    </a:lnR>
                    <a:lnT>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30"/>
                  </a:ext>
                </a:extLst>
              </a:tr>
              <a:tr h="198548">
                <a:tc>
                  <a:txBody>
                    <a:bodyPr/>
                    <a:lstStyle/>
                    <a:p>
                      <a:pPr algn="r" fontAlgn="b"/>
                      <a:endParaRPr lang="fr-FR" sz="1000" b="0" i="1" u="none" strike="noStrike" dirty="0">
                        <a:solidFill>
                          <a:schemeClr val="accent2"/>
                        </a:solidFill>
                        <a:effectLst/>
                        <a:latin typeface="Calibri"/>
                      </a:endParaRPr>
                    </a:p>
                  </a:txBody>
                  <a:tcPr marL="3634" marR="3634" marT="3634" marB="0" anchor="b">
                    <a:lnL>
                      <a:noFill/>
                    </a:lnL>
                    <a:lnR>
                      <a:noFill/>
                    </a:lnR>
                    <a:lnT>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fr-FR" sz="1000" b="0" i="1" u="none" strike="noStrike" dirty="0">
                        <a:solidFill>
                          <a:schemeClr val="accent2"/>
                        </a:solidFill>
                        <a:effectLst/>
                        <a:latin typeface="Calibri"/>
                      </a:endParaRPr>
                    </a:p>
                  </a:txBody>
                  <a:tcPr marL="3634" marR="3634" marT="3634" marB="0" anchor="b">
                    <a:lnL>
                      <a:noFill/>
                    </a:lnL>
                    <a:lnR>
                      <a:noFill/>
                    </a:lnR>
                    <a:lnT>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31"/>
                  </a:ext>
                </a:extLst>
              </a:tr>
              <a:tr h="198548">
                <a:tc>
                  <a:txBody>
                    <a:bodyPr/>
                    <a:lstStyle/>
                    <a:p>
                      <a:pPr algn="r" fontAlgn="b"/>
                      <a:endParaRPr lang="fr-FR" sz="1000" b="0" i="1" u="none" strike="noStrike" dirty="0">
                        <a:solidFill>
                          <a:schemeClr val="accent2"/>
                        </a:solidFill>
                        <a:effectLst/>
                        <a:latin typeface="Calibri"/>
                      </a:endParaRPr>
                    </a:p>
                  </a:txBody>
                  <a:tcPr marL="3634" marR="3634" marT="3634" marB="0" anchor="ctr">
                    <a:lnL>
                      <a:noFill/>
                    </a:lnL>
                    <a:lnR>
                      <a:noFill/>
                    </a:lnR>
                    <a:lnT>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b="0" i="1" u="none" strike="noStrike" baseline="0" dirty="0">
                          <a:solidFill>
                            <a:schemeClr val="accent1"/>
                          </a:solidFill>
                          <a:effectLst/>
                          <a:latin typeface="Calibri"/>
                        </a:rPr>
                        <a:t> qui pourraient être  conservées  / réintégrées dans les  N2/N3</a:t>
                      </a:r>
                      <a:endParaRPr lang="fr-FR" sz="1000" b="0" i="1" u="none" strike="noStrike" dirty="0">
                        <a:solidFill>
                          <a:schemeClr val="accent1"/>
                        </a:solidFill>
                        <a:effectLst/>
                        <a:latin typeface="Calibri"/>
                      </a:endParaRPr>
                    </a:p>
                  </a:txBody>
                  <a:tcPr marL="3634" marR="3634" marT="3634" marB="0" anchor="ctr">
                    <a:lnL>
                      <a:noFill/>
                    </a:lnL>
                    <a:lnR>
                      <a:noFill/>
                    </a:lnR>
                    <a:lnT>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32"/>
                  </a:ext>
                </a:extLst>
              </a:tr>
              <a:tr h="198548">
                <a:tc>
                  <a:txBody>
                    <a:bodyPr/>
                    <a:lstStyle/>
                    <a:p>
                      <a:pPr algn="r" fontAlgn="b"/>
                      <a:endParaRPr lang="fr-FR" sz="1000" b="0" i="1" u="none" strike="noStrike" dirty="0">
                        <a:solidFill>
                          <a:schemeClr val="accent2"/>
                        </a:solidFill>
                        <a:effectLst/>
                        <a:latin typeface="Calibri"/>
                      </a:endParaRPr>
                    </a:p>
                  </a:txBody>
                  <a:tcPr marL="3634" marR="3634" marT="3634" marB="0" anchor="ctr">
                    <a:lnL>
                      <a:noFill/>
                    </a:lnL>
                    <a:lnR>
                      <a:noFill/>
                    </a:lnR>
                    <a:lnT>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000" b="0" i="1" u="none" strike="noStrike" dirty="0">
                          <a:solidFill>
                            <a:schemeClr val="accent2"/>
                          </a:solidFill>
                          <a:effectLst/>
                          <a:latin typeface="Calibri"/>
                        </a:rPr>
                        <a:t>  qui pourrait être supprimée</a:t>
                      </a:r>
                      <a:r>
                        <a:rPr lang="fr-FR" sz="1000" b="0" i="1" u="none" strike="noStrike" baseline="0" dirty="0">
                          <a:solidFill>
                            <a:schemeClr val="accent2"/>
                          </a:solidFill>
                          <a:effectLst/>
                          <a:latin typeface="Calibri"/>
                        </a:rPr>
                        <a:t>s</a:t>
                      </a:r>
                      <a:endParaRPr lang="fr-FR" sz="1000" b="0" i="1" u="none" strike="noStrike" dirty="0">
                        <a:solidFill>
                          <a:schemeClr val="accent2"/>
                        </a:solidFill>
                        <a:effectLst/>
                        <a:latin typeface="Calibri"/>
                      </a:endParaRPr>
                    </a:p>
                  </a:txBody>
                  <a:tcPr marL="3634" marR="3634" marT="3634" marB="0" anchor="ctr">
                    <a:lnL>
                      <a:noFill/>
                    </a:lnL>
                    <a:lnR>
                      <a:noFill/>
                    </a:lnR>
                    <a:lnT>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266073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83AF7F35-E5B9-4A95-9BCE-0555A96E9488}"/>
              </a:ext>
            </a:extLst>
          </p:cNvPr>
          <p:cNvSpPr>
            <a:spLocks noGrp="1"/>
          </p:cNvSpPr>
          <p:nvPr>
            <p:ph type="title"/>
          </p:nvPr>
        </p:nvSpPr>
        <p:spPr>
          <a:xfrm>
            <a:off x="498660" y="494782"/>
            <a:ext cx="11196000" cy="1114817"/>
          </a:xfrm>
        </p:spPr>
        <p:txBody>
          <a:bodyPr/>
          <a:lstStyle/>
          <a:p>
            <a:r>
              <a:rPr lang="fr-FR" dirty="0"/>
              <a:t>Nouvelle gradation des consultations</a:t>
            </a:r>
          </a:p>
        </p:txBody>
      </p:sp>
      <p:sp>
        <p:nvSpPr>
          <p:cNvPr id="11" name="ZoneTexte 10"/>
          <p:cNvSpPr txBox="1"/>
          <p:nvPr/>
        </p:nvSpPr>
        <p:spPr>
          <a:xfrm>
            <a:off x="499850" y="1781010"/>
            <a:ext cx="11138872" cy="3785652"/>
          </a:xfrm>
          <a:prstGeom prst="rect">
            <a:avLst/>
          </a:prstGeom>
          <a:noFill/>
        </p:spPr>
        <p:txBody>
          <a:bodyPr wrap="square" rtlCol="0">
            <a:spAutoFit/>
          </a:bodyPr>
          <a:lstStyle/>
          <a:p>
            <a:pPr algn="just"/>
            <a:r>
              <a:rPr lang="fr-FR" sz="2000" dirty="0">
                <a:solidFill>
                  <a:srgbClr val="0C419A"/>
                </a:solidFill>
              </a:rPr>
              <a:t>Indépendamment de l’option envisagée, un travail complémentaire est indispensable :</a:t>
            </a:r>
          </a:p>
          <a:p>
            <a:pPr algn="just"/>
            <a:endParaRPr lang="fr-FR" sz="2000" dirty="0">
              <a:solidFill>
                <a:srgbClr val="0C419A"/>
              </a:solidFill>
            </a:endParaRPr>
          </a:p>
          <a:p>
            <a:pPr marL="285750" indent="-285750" algn="just">
              <a:buFont typeface="Arial" panose="020B0604020202020204" pitchFamily="34" charset="0"/>
              <a:buChar char="•"/>
            </a:pPr>
            <a:r>
              <a:rPr lang="fr-FR" sz="2000" dirty="0">
                <a:solidFill>
                  <a:srgbClr val="0C419A"/>
                </a:solidFill>
              </a:rPr>
              <a:t>un </a:t>
            </a:r>
            <a:r>
              <a:rPr lang="fr-FR" sz="2000" b="1" dirty="0">
                <a:solidFill>
                  <a:srgbClr val="0C419A"/>
                </a:solidFill>
              </a:rPr>
              <a:t>travail complémentaire reste indispensable </a:t>
            </a:r>
            <a:r>
              <a:rPr lang="fr-FR" sz="2000" dirty="0">
                <a:solidFill>
                  <a:srgbClr val="0C419A"/>
                </a:solidFill>
              </a:rPr>
              <a:t>afin d’élaborer cette nouvelle gradation (notion de programme de soins,…)</a:t>
            </a:r>
          </a:p>
          <a:p>
            <a:pPr marL="285750" indent="-285750" algn="just">
              <a:buFont typeface="Arial" panose="020B0604020202020204" pitchFamily="34" charset="0"/>
              <a:buChar char="•"/>
            </a:pPr>
            <a:r>
              <a:rPr lang="fr-FR" sz="2000" dirty="0">
                <a:solidFill>
                  <a:srgbClr val="0C419A"/>
                </a:solidFill>
              </a:rPr>
              <a:t>de </a:t>
            </a:r>
            <a:r>
              <a:rPr lang="fr-FR" sz="2000" b="1" dirty="0">
                <a:solidFill>
                  <a:srgbClr val="0C419A"/>
                </a:solidFill>
              </a:rPr>
              <a:t>façon transversale </a:t>
            </a:r>
          </a:p>
          <a:p>
            <a:pPr marL="285750" indent="-285750" algn="just">
              <a:buFont typeface="Arial" panose="020B0604020202020204" pitchFamily="34" charset="0"/>
              <a:buChar char="•"/>
            </a:pPr>
            <a:r>
              <a:rPr lang="fr-FR" sz="2000" dirty="0">
                <a:solidFill>
                  <a:srgbClr val="0C419A"/>
                </a:solidFill>
              </a:rPr>
              <a:t>en </a:t>
            </a:r>
            <a:r>
              <a:rPr lang="fr-FR" sz="2000" b="1" dirty="0">
                <a:solidFill>
                  <a:srgbClr val="0C419A"/>
                </a:solidFill>
              </a:rPr>
              <a:t>tenant compte des différentes spécialités</a:t>
            </a:r>
            <a:r>
              <a:rPr lang="fr-FR" sz="2000" dirty="0">
                <a:solidFill>
                  <a:srgbClr val="0C419A"/>
                </a:solidFill>
              </a:rPr>
              <a:t>, de leurs spécificités et de l’appropriation des consultations existantes</a:t>
            </a:r>
          </a:p>
          <a:p>
            <a:pPr marL="285750" indent="-285750" algn="just">
              <a:buFont typeface="Arial" panose="020B0604020202020204" pitchFamily="34" charset="0"/>
              <a:buChar char="•"/>
            </a:pPr>
            <a:r>
              <a:rPr lang="fr-FR" sz="2000" dirty="0">
                <a:solidFill>
                  <a:srgbClr val="0C419A"/>
                </a:solidFill>
              </a:rPr>
              <a:t>avec une </a:t>
            </a:r>
            <a:r>
              <a:rPr lang="fr-FR" sz="2000" b="1" dirty="0">
                <a:solidFill>
                  <a:srgbClr val="0C419A"/>
                </a:solidFill>
              </a:rPr>
              <a:t>mesure des impacts</a:t>
            </a:r>
          </a:p>
          <a:p>
            <a:pPr marL="285750" indent="-285750" algn="just">
              <a:buFont typeface="Arial" panose="020B0604020202020204" pitchFamily="34" charset="0"/>
              <a:buChar char="•"/>
            </a:pPr>
            <a:endParaRPr lang="fr-FR" sz="2000" b="1" dirty="0">
              <a:solidFill>
                <a:srgbClr val="0C419A"/>
              </a:solidFill>
            </a:endParaRPr>
          </a:p>
          <a:p>
            <a:pPr algn="just"/>
            <a:endParaRPr lang="fr-FR" sz="2000" b="1" dirty="0">
              <a:solidFill>
                <a:srgbClr val="0C419A"/>
              </a:solidFill>
            </a:endParaRPr>
          </a:p>
          <a:p>
            <a:pPr algn="just"/>
            <a:r>
              <a:rPr lang="fr-FR" sz="2000" b="1" dirty="0">
                <a:solidFill>
                  <a:srgbClr val="0C419A"/>
                </a:solidFill>
                <a:sym typeface="Wingdings" panose="05000000000000000000" pitchFamily="2" charset="2"/>
              </a:rPr>
              <a:t> Travaux techniques à conduire</a:t>
            </a:r>
            <a:endParaRPr lang="fr-FR" sz="2000" b="1" dirty="0">
              <a:solidFill>
                <a:srgbClr val="0C419A"/>
              </a:solidFill>
            </a:endParaRPr>
          </a:p>
          <a:p>
            <a:pPr algn="just"/>
            <a:endParaRPr lang="fr-FR" sz="2000" b="1" dirty="0">
              <a:solidFill>
                <a:srgbClr val="0C419A"/>
              </a:solidFill>
            </a:endParaRPr>
          </a:p>
        </p:txBody>
      </p:sp>
    </p:spTree>
    <p:extLst>
      <p:ext uri="{BB962C8B-B14F-4D97-AF65-F5344CB8AC3E}">
        <p14:creationId xmlns:p14="http://schemas.microsoft.com/office/powerpoint/2010/main" val="3162094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8C5AB-F974-4C4E-AAF7-3AC9CFFB9235}"/>
              </a:ext>
            </a:extLst>
          </p:cNvPr>
          <p:cNvSpPr>
            <a:spLocks noGrp="1"/>
          </p:cNvSpPr>
          <p:nvPr>
            <p:ph type="body" sz="quarter" idx="27"/>
          </p:nvPr>
        </p:nvSpPr>
        <p:spPr/>
        <p:txBody>
          <a:bodyPr/>
          <a:lstStyle/>
          <a:p>
            <a:endParaRPr lang="fr-FR" dirty="0"/>
          </a:p>
        </p:txBody>
      </p:sp>
      <p:sp>
        <p:nvSpPr>
          <p:cNvPr id="3" name="Text Placeholder 2">
            <a:extLst>
              <a:ext uri="{FF2B5EF4-FFF2-40B4-BE49-F238E27FC236}">
                <a16:creationId xmlns:a16="http://schemas.microsoft.com/office/drawing/2014/main" id="{CECF262A-91BE-4B68-B960-38587E0AA564}"/>
              </a:ext>
            </a:extLst>
          </p:cNvPr>
          <p:cNvSpPr>
            <a:spLocks noGrp="1"/>
          </p:cNvSpPr>
          <p:nvPr>
            <p:ph type="body" sz="quarter" idx="3"/>
          </p:nvPr>
        </p:nvSpPr>
        <p:spPr>
          <a:xfrm>
            <a:off x="1538558" y="3000049"/>
            <a:ext cx="10005742" cy="1692000"/>
          </a:xfrm>
        </p:spPr>
        <p:txBody>
          <a:bodyPr>
            <a:normAutofit/>
          </a:bodyPr>
          <a:lstStyle/>
          <a:p>
            <a:r>
              <a:rPr lang="fr-FR" b="1" dirty="0"/>
              <a:t>4. OPTAM</a:t>
            </a:r>
          </a:p>
        </p:txBody>
      </p:sp>
      <p:sp>
        <p:nvSpPr>
          <p:cNvPr id="4" name="Slide Number Placeholder 3">
            <a:extLst>
              <a:ext uri="{FF2B5EF4-FFF2-40B4-BE49-F238E27FC236}">
                <a16:creationId xmlns:a16="http://schemas.microsoft.com/office/drawing/2014/main" id="{7FED42CD-AB63-4565-B977-38C598282655}"/>
              </a:ext>
            </a:extLst>
          </p:cNvPr>
          <p:cNvSpPr>
            <a:spLocks noGrp="1"/>
          </p:cNvSpPr>
          <p:nvPr>
            <p:ph type="sldNum" sz="quarter" idx="26"/>
          </p:nvPr>
        </p:nvSpPr>
        <p:spPr/>
        <p:txBody>
          <a:bodyPr/>
          <a:lstStyle/>
          <a:p>
            <a:fld id="{975A587B-5814-4D9B-9598-FE9CB954CB01}" type="slidenum">
              <a:rPr lang="fr-FR" smtClean="0"/>
              <a:pPr/>
              <a:t>16</a:t>
            </a:fld>
            <a:endParaRPr lang="fr-FR" dirty="0"/>
          </a:p>
        </p:txBody>
      </p:sp>
    </p:spTree>
    <p:extLst>
      <p:ext uri="{BB962C8B-B14F-4D97-AF65-F5344CB8AC3E}">
        <p14:creationId xmlns:p14="http://schemas.microsoft.com/office/powerpoint/2010/main" val="134886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DB6D5F-DB79-47B8-8231-4D23B6934D97}"/>
              </a:ext>
            </a:extLst>
          </p:cNvPr>
          <p:cNvSpPr/>
          <p:nvPr/>
        </p:nvSpPr>
        <p:spPr>
          <a:xfrm>
            <a:off x="3637769" y="5866614"/>
            <a:ext cx="2099677" cy="991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solidFill>
                <a:prstClr val="white"/>
              </a:solidFill>
            </a:endParaRPr>
          </a:p>
        </p:txBody>
      </p:sp>
      <p:sp>
        <p:nvSpPr>
          <p:cNvPr id="12" name="Title 4">
            <a:extLst>
              <a:ext uri="{FF2B5EF4-FFF2-40B4-BE49-F238E27FC236}">
                <a16:creationId xmlns:a16="http://schemas.microsoft.com/office/drawing/2014/main" id="{83AF7F35-E5B9-4A95-9BCE-0555A96E9488}"/>
              </a:ext>
            </a:extLst>
          </p:cNvPr>
          <p:cNvSpPr>
            <a:spLocks noGrp="1"/>
          </p:cNvSpPr>
          <p:nvPr>
            <p:ph type="title"/>
          </p:nvPr>
        </p:nvSpPr>
        <p:spPr>
          <a:xfrm>
            <a:off x="498660" y="250223"/>
            <a:ext cx="11196000" cy="1114817"/>
          </a:xfrm>
        </p:spPr>
        <p:txBody>
          <a:bodyPr/>
          <a:lstStyle/>
          <a:p>
            <a:r>
              <a:rPr lang="fr-FR" dirty="0"/>
              <a:t>Reforme de l’</a:t>
            </a:r>
            <a:r>
              <a:rPr lang="fr-FR" dirty="0" err="1"/>
              <a:t>opTAM</a:t>
            </a:r>
            <a:endParaRPr lang="fr-FR" dirty="0"/>
          </a:p>
        </p:txBody>
      </p:sp>
      <p:sp>
        <p:nvSpPr>
          <p:cNvPr id="13" name="TextBox 12">
            <a:extLst>
              <a:ext uri="{FF2B5EF4-FFF2-40B4-BE49-F238E27FC236}">
                <a16:creationId xmlns:a16="http://schemas.microsoft.com/office/drawing/2014/main" id="{95CBBA0F-F1FD-4CF7-AFD2-FC28A8EAF4C3}"/>
              </a:ext>
            </a:extLst>
          </p:cNvPr>
          <p:cNvSpPr txBox="1"/>
          <p:nvPr/>
        </p:nvSpPr>
        <p:spPr>
          <a:xfrm>
            <a:off x="5844279" y="1510365"/>
            <a:ext cx="5832835" cy="1328023"/>
          </a:xfrm>
          <a:prstGeom prst="roundRect">
            <a:avLst/>
          </a:prstGeom>
          <a:solidFill>
            <a:schemeClr val="tx1"/>
          </a:solidFill>
          <a:ln w="19050">
            <a:solidFill>
              <a:schemeClr val="tx1"/>
            </a:solidFill>
          </a:ln>
        </p:spPr>
        <p:txBody>
          <a:bodyPr wrap="square" rtlCol="0">
            <a:spAutoFit/>
          </a:bodyPr>
          <a:lstStyle/>
          <a:p>
            <a:pPr algn="just"/>
            <a:r>
              <a:rPr lang="fr-FR" b="1" dirty="0">
                <a:solidFill>
                  <a:prstClr val="white"/>
                </a:solidFill>
              </a:rPr>
              <a:t>Remplacement de l’OPTAM / OPTAM-CO par un dispositif entièrement nouveau de maitrise des dépassements</a:t>
            </a:r>
          </a:p>
          <a:p>
            <a:pPr algn="just"/>
            <a:endParaRPr lang="fr-FR" b="1" dirty="0">
              <a:solidFill>
                <a:prstClr val="white"/>
              </a:solidFill>
            </a:endParaRPr>
          </a:p>
        </p:txBody>
      </p:sp>
      <p:sp>
        <p:nvSpPr>
          <p:cNvPr id="5" name="TextBox 4">
            <a:extLst>
              <a:ext uri="{FF2B5EF4-FFF2-40B4-BE49-F238E27FC236}">
                <a16:creationId xmlns:a16="http://schemas.microsoft.com/office/drawing/2014/main" id="{22A87835-9A89-4A1D-84EC-A992F599A38D}"/>
              </a:ext>
            </a:extLst>
          </p:cNvPr>
          <p:cNvSpPr txBox="1"/>
          <p:nvPr/>
        </p:nvSpPr>
        <p:spPr>
          <a:xfrm>
            <a:off x="5844279" y="2838387"/>
            <a:ext cx="5754757" cy="2483419"/>
          </a:xfrm>
          <a:prstGeom prst="rect">
            <a:avLst/>
          </a:prstGeom>
          <a:solidFill>
            <a:schemeClr val="bg1">
              <a:lumMod val="95000"/>
            </a:schemeClr>
          </a:solidFill>
          <a:effectLst>
            <a:outerShdw dist="101600" dir="2400000" algn="tl" rotWithShape="0">
              <a:srgbClr val="FF0000">
                <a:alpha val="50000"/>
              </a:srgbClr>
            </a:outerShdw>
          </a:effectLst>
        </p:spPr>
        <p:txBody>
          <a:bodyPr wrap="square" rtlCol="0" anchor="ctr">
            <a:noAutofit/>
          </a:bodyPr>
          <a:lstStyle>
            <a:defPPr>
              <a:defRPr lang="fr-FR"/>
            </a:defPPr>
            <a:lvl1pPr algn="ctr">
              <a:defRPr sz="1400" b="1">
                <a:solidFill>
                  <a:schemeClr val="accent2"/>
                </a:solidFill>
              </a:defRPr>
            </a:lvl1pPr>
          </a:lstStyle>
          <a:p>
            <a:pPr marL="285750" indent="-285750" algn="just">
              <a:buFont typeface="Arial" panose="020B0604020202020204" pitchFamily="34" charset="0"/>
              <a:buChar char="•"/>
            </a:pPr>
            <a:r>
              <a:rPr lang="fr-FR" sz="1800" b="0" dirty="0">
                <a:solidFill>
                  <a:srgbClr val="0C419A"/>
                </a:solidFill>
              </a:rPr>
              <a:t>Un tarif par acte technique correspondant à la réalité du coût et de la complexité de la pratique (</a:t>
            </a:r>
            <a:r>
              <a:rPr lang="fr-FR" sz="1800" b="0" u="sng" dirty="0">
                <a:solidFill>
                  <a:srgbClr val="0C419A"/>
                </a:solidFill>
              </a:rPr>
              <a:t>post-réforme CCAM</a:t>
            </a:r>
            <a:r>
              <a:rPr lang="fr-FR" sz="1800" b="0" dirty="0">
                <a:solidFill>
                  <a:srgbClr val="0C419A"/>
                </a:solidFill>
              </a:rPr>
              <a:t>)</a:t>
            </a:r>
          </a:p>
          <a:p>
            <a:pPr marL="285750" indent="-285750" algn="just">
              <a:buFont typeface="Arial" panose="020B0604020202020204" pitchFamily="34" charset="0"/>
              <a:buChar char="•"/>
            </a:pPr>
            <a:r>
              <a:rPr lang="fr-FR" sz="1800" b="0" dirty="0">
                <a:solidFill>
                  <a:srgbClr val="0C419A"/>
                </a:solidFill>
              </a:rPr>
              <a:t>Un seuil de consultations et actes à TO minimum </a:t>
            </a:r>
          </a:p>
          <a:p>
            <a:pPr marL="285750" indent="-285750" algn="just">
              <a:buFont typeface="Arial" panose="020B0604020202020204" pitchFamily="34" charset="0"/>
              <a:buChar char="•"/>
            </a:pPr>
            <a:r>
              <a:rPr lang="fr-FR" sz="1800" b="0" dirty="0">
                <a:solidFill>
                  <a:srgbClr val="0C419A"/>
                </a:solidFill>
              </a:rPr>
              <a:t>Un taux de dépassement maximum </a:t>
            </a:r>
            <a:r>
              <a:rPr lang="fr-FR" sz="1800" b="0" u="sng" dirty="0">
                <a:solidFill>
                  <a:srgbClr val="0C419A"/>
                </a:solidFill>
              </a:rPr>
              <a:t>par consultation/acte </a:t>
            </a:r>
            <a:r>
              <a:rPr lang="fr-FR" sz="1800" b="0" dirty="0">
                <a:solidFill>
                  <a:srgbClr val="0C419A"/>
                </a:solidFill>
              </a:rPr>
              <a:t>fixé en % de la BRSS</a:t>
            </a:r>
          </a:p>
          <a:p>
            <a:pPr marL="285750" indent="-285750" algn="just">
              <a:buFont typeface="Arial" panose="020B0604020202020204" pitchFamily="34" charset="0"/>
              <a:buChar char="•"/>
            </a:pPr>
            <a:r>
              <a:rPr lang="fr-FR" sz="1800" b="0" dirty="0">
                <a:solidFill>
                  <a:srgbClr val="0C419A"/>
                </a:solidFill>
              </a:rPr>
              <a:t>Une </a:t>
            </a:r>
            <a:r>
              <a:rPr lang="fr-FR" sz="1800" b="0" dirty="0" err="1">
                <a:solidFill>
                  <a:srgbClr val="0C419A"/>
                </a:solidFill>
              </a:rPr>
              <a:t>solvabilisation</a:t>
            </a:r>
            <a:r>
              <a:rPr lang="fr-FR" sz="1800" b="0" dirty="0">
                <a:solidFill>
                  <a:srgbClr val="0C419A"/>
                </a:solidFill>
              </a:rPr>
              <a:t> intégrale des dépassements par les complémentaires santé via les </a:t>
            </a:r>
            <a:r>
              <a:rPr lang="fr-FR" sz="1800" b="0" u="sng" dirty="0">
                <a:solidFill>
                  <a:srgbClr val="0C419A"/>
                </a:solidFill>
              </a:rPr>
              <a:t>contrats responsables </a:t>
            </a:r>
            <a:r>
              <a:rPr lang="fr-FR" sz="1800" b="0" dirty="0">
                <a:solidFill>
                  <a:srgbClr val="0C419A"/>
                </a:solidFill>
              </a:rPr>
              <a:t>(logique 100% santé)</a:t>
            </a:r>
            <a:r>
              <a:rPr lang="fr-FR" sz="1800" dirty="0">
                <a:solidFill>
                  <a:srgbClr val="C74E5A"/>
                </a:solidFill>
              </a:rPr>
              <a:t> </a:t>
            </a:r>
          </a:p>
        </p:txBody>
      </p:sp>
      <p:sp>
        <p:nvSpPr>
          <p:cNvPr id="4" name="ZoneTexte 3"/>
          <p:cNvSpPr txBox="1"/>
          <p:nvPr/>
        </p:nvSpPr>
        <p:spPr>
          <a:xfrm>
            <a:off x="487682" y="2307786"/>
            <a:ext cx="4531579" cy="2031325"/>
          </a:xfrm>
          <a:prstGeom prst="rect">
            <a:avLst/>
          </a:prstGeom>
          <a:noFill/>
        </p:spPr>
        <p:txBody>
          <a:bodyPr wrap="square" rtlCol="0">
            <a:spAutoFit/>
          </a:bodyPr>
          <a:lstStyle/>
          <a:p>
            <a:r>
              <a:rPr lang="fr-FR" dirty="0">
                <a:solidFill>
                  <a:srgbClr val="0C419A"/>
                </a:solidFill>
              </a:rPr>
              <a:t>Objectifs :</a:t>
            </a:r>
          </a:p>
          <a:p>
            <a:pPr marL="285750" indent="-285750">
              <a:buFont typeface="Arial" panose="020B0604020202020204" pitchFamily="34" charset="0"/>
              <a:buChar char="•"/>
            </a:pPr>
            <a:r>
              <a:rPr lang="fr-FR" dirty="0">
                <a:solidFill>
                  <a:srgbClr val="0C419A"/>
                </a:solidFill>
              </a:rPr>
              <a:t>Renforcer l’attractivité du dispositif </a:t>
            </a:r>
          </a:p>
          <a:p>
            <a:pPr marL="285750" indent="-285750" algn="just">
              <a:buFont typeface="Arial" panose="020B0604020202020204" pitchFamily="34" charset="0"/>
              <a:buChar char="•"/>
            </a:pPr>
            <a:r>
              <a:rPr lang="fr-FR" dirty="0">
                <a:solidFill>
                  <a:srgbClr val="0C419A"/>
                </a:solidFill>
              </a:rPr>
              <a:t>Baisse du taux global de dépassements compte tenu par ailleurs de l’augmentation des tarifs de base et de l’augmentation du nombre de PS adhérents </a:t>
            </a:r>
          </a:p>
        </p:txBody>
      </p:sp>
      <p:sp>
        <p:nvSpPr>
          <p:cNvPr id="8" name="Triangle isocèle 7"/>
          <p:cNvSpPr/>
          <p:nvPr/>
        </p:nvSpPr>
        <p:spPr>
          <a:xfrm rot="5400000">
            <a:off x="4729355" y="3179020"/>
            <a:ext cx="1292087" cy="3734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0" name="Rectangle 9"/>
          <p:cNvSpPr/>
          <p:nvPr/>
        </p:nvSpPr>
        <p:spPr>
          <a:xfrm>
            <a:off x="487682" y="5391172"/>
            <a:ext cx="11548605" cy="1321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solidFill>
                  <a:srgbClr val="0C419A"/>
                </a:solidFill>
              </a:rPr>
              <a:t>De manière transitoire, en attendant la réforme de la CCAM, poursuite du dispositif OPTAM/OPTAM-CO existant avec une augmentation du tarif des actes cliniques via la revalorisation de la nomenclature et une augmentation du tarif des actes techniques via l’augmentation temporaire des modificateurs</a:t>
            </a:r>
          </a:p>
        </p:txBody>
      </p:sp>
    </p:spTree>
    <p:extLst>
      <p:ext uri="{BB962C8B-B14F-4D97-AF65-F5344CB8AC3E}">
        <p14:creationId xmlns:p14="http://schemas.microsoft.com/office/powerpoint/2010/main" val="487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83AF7F35-E5B9-4A95-9BCE-0555A96E9488}"/>
              </a:ext>
            </a:extLst>
          </p:cNvPr>
          <p:cNvSpPr>
            <a:spLocks noGrp="1"/>
          </p:cNvSpPr>
          <p:nvPr>
            <p:ph type="title"/>
          </p:nvPr>
        </p:nvSpPr>
        <p:spPr>
          <a:xfrm>
            <a:off x="498660" y="494782"/>
            <a:ext cx="11196000" cy="1114817"/>
          </a:xfrm>
        </p:spPr>
        <p:txBody>
          <a:bodyPr/>
          <a:lstStyle/>
          <a:p>
            <a:r>
              <a:rPr lang="fr-FR" dirty="0"/>
              <a:t>Renforcer l’</a:t>
            </a:r>
            <a:r>
              <a:rPr lang="fr-FR" dirty="0" err="1"/>
              <a:t>optam</a:t>
            </a:r>
            <a:r>
              <a:rPr lang="fr-FR" dirty="0"/>
              <a:t> et l’OPTAM-</a:t>
            </a:r>
            <a:r>
              <a:rPr lang="fr-FR" dirty="0" err="1"/>
              <a:t>co</a:t>
            </a:r>
            <a:endParaRPr lang="fr-FR" dirty="0"/>
          </a:p>
        </p:txBody>
      </p:sp>
      <p:sp>
        <p:nvSpPr>
          <p:cNvPr id="11" name="ZoneTexte 10"/>
          <p:cNvSpPr txBox="1"/>
          <p:nvPr/>
        </p:nvSpPr>
        <p:spPr>
          <a:xfrm>
            <a:off x="499850" y="1781010"/>
            <a:ext cx="11138872" cy="1200329"/>
          </a:xfrm>
          <a:prstGeom prst="rect">
            <a:avLst/>
          </a:prstGeom>
          <a:noFill/>
        </p:spPr>
        <p:txBody>
          <a:bodyPr wrap="square" rtlCol="0">
            <a:spAutoFit/>
          </a:bodyPr>
          <a:lstStyle/>
          <a:p>
            <a:pPr algn="just"/>
            <a:r>
              <a:rPr lang="fr-FR" dirty="0">
                <a:solidFill>
                  <a:srgbClr val="0C419A"/>
                </a:solidFill>
              </a:rPr>
              <a:t>Dans l’attente de la révision de la CCAM, plusieurs ajustements de l’OPTAM/OPTAM-CO sont proposés afin :</a:t>
            </a:r>
          </a:p>
          <a:p>
            <a:pPr marL="285750" indent="-285750" algn="just">
              <a:buFont typeface="Arial" panose="020B0604020202020204" pitchFamily="34" charset="0"/>
              <a:buChar char="•"/>
            </a:pPr>
            <a:r>
              <a:rPr lang="fr-FR" dirty="0">
                <a:solidFill>
                  <a:srgbClr val="0C419A"/>
                </a:solidFill>
              </a:rPr>
              <a:t>de consolider l’engagement des médecins actuellement dans le dispositif</a:t>
            </a:r>
          </a:p>
          <a:p>
            <a:pPr marL="285750" indent="-285750" algn="just">
              <a:buFont typeface="Arial" panose="020B0604020202020204" pitchFamily="34" charset="0"/>
              <a:buChar char="•"/>
            </a:pPr>
            <a:r>
              <a:rPr lang="fr-FR" dirty="0">
                <a:solidFill>
                  <a:srgbClr val="0C419A"/>
                </a:solidFill>
              </a:rPr>
              <a:t>de poursuivre la dynamique d’adhésion </a:t>
            </a:r>
          </a:p>
        </p:txBody>
      </p:sp>
      <p:sp>
        <p:nvSpPr>
          <p:cNvPr id="14" name="TextBox 12">
            <a:extLst>
              <a:ext uri="{FF2B5EF4-FFF2-40B4-BE49-F238E27FC236}">
                <a16:creationId xmlns:a16="http://schemas.microsoft.com/office/drawing/2014/main" id="{95CBBA0F-F1FD-4CF7-AFD2-FC28A8EAF4C3}"/>
              </a:ext>
            </a:extLst>
          </p:cNvPr>
          <p:cNvSpPr txBox="1"/>
          <p:nvPr/>
        </p:nvSpPr>
        <p:spPr>
          <a:xfrm>
            <a:off x="2092432" y="3784362"/>
            <a:ext cx="8203711" cy="408623"/>
          </a:xfrm>
          <a:prstGeom prst="roundRect">
            <a:avLst/>
          </a:prstGeom>
          <a:solidFill>
            <a:schemeClr val="tx1"/>
          </a:solidFill>
          <a:ln w="19050">
            <a:solidFill>
              <a:schemeClr val="tx1"/>
            </a:solidFill>
          </a:ln>
        </p:spPr>
        <p:txBody>
          <a:bodyPr wrap="square" rtlCol="0">
            <a:spAutoFit/>
          </a:bodyPr>
          <a:lstStyle/>
          <a:p>
            <a:pPr algn="just"/>
            <a:r>
              <a:rPr lang="fr-FR" b="1" dirty="0">
                <a:solidFill>
                  <a:prstClr val="white"/>
                </a:solidFill>
              </a:rPr>
              <a:t>Proposition : Revaloriser les modificateurs (K et T) liés à l’OPTAM/CO</a:t>
            </a:r>
          </a:p>
        </p:txBody>
      </p:sp>
      <p:sp>
        <p:nvSpPr>
          <p:cNvPr id="15" name="TextBox 4">
            <a:extLst>
              <a:ext uri="{FF2B5EF4-FFF2-40B4-BE49-F238E27FC236}">
                <a16:creationId xmlns:a16="http://schemas.microsoft.com/office/drawing/2014/main" id="{22A87835-9A89-4A1D-84EC-A992F599A38D}"/>
              </a:ext>
            </a:extLst>
          </p:cNvPr>
          <p:cNvSpPr txBox="1"/>
          <p:nvPr/>
        </p:nvSpPr>
        <p:spPr>
          <a:xfrm>
            <a:off x="2092433" y="4206629"/>
            <a:ext cx="8203711" cy="2002786"/>
          </a:xfrm>
          <a:prstGeom prst="rect">
            <a:avLst/>
          </a:prstGeom>
          <a:solidFill>
            <a:schemeClr val="bg1">
              <a:lumMod val="95000"/>
            </a:schemeClr>
          </a:solidFill>
          <a:effectLst>
            <a:outerShdw dist="101600" dir="2400000" algn="tl" rotWithShape="0">
              <a:srgbClr val="FF0000">
                <a:alpha val="50000"/>
              </a:srgbClr>
            </a:outerShdw>
          </a:effectLst>
        </p:spPr>
        <p:txBody>
          <a:bodyPr wrap="square" rtlCol="0" anchor="ctr">
            <a:noAutofit/>
          </a:bodyPr>
          <a:lstStyle>
            <a:defPPr>
              <a:defRPr lang="fr-FR"/>
            </a:defPPr>
            <a:lvl1pPr algn="ctr">
              <a:defRPr sz="1400" b="1">
                <a:solidFill>
                  <a:schemeClr val="accent2"/>
                </a:solidFill>
              </a:defRPr>
            </a:lvl1pPr>
          </a:lstStyle>
          <a:p>
            <a:pPr marL="285750" indent="-285750" algn="just">
              <a:buFont typeface="Arial" panose="020B0604020202020204" pitchFamily="34" charset="0"/>
              <a:buChar char="•"/>
            </a:pPr>
            <a:endParaRPr lang="fr-FR" sz="1800" b="0" dirty="0">
              <a:solidFill>
                <a:srgbClr val="0C419A"/>
              </a:solidFill>
            </a:endParaRPr>
          </a:p>
          <a:p>
            <a:pPr marL="285750" indent="-285750" algn="just">
              <a:buFont typeface="Arial" panose="020B0604020202020204" pitchFamily="34" charset="0"/>
              <a:buChar char="•"/>
            </a:pPr>
            <a:r>
              <a:rPr lang="fr-FR" sz="1800" b="0" dirty="0">
                <a:solidFill>
                  <a:srgbClr val="0C419A"/>
                </a:solidFill>
              </a:rPr>
              <a:t>2 modificateurs liés à l’OPTAM-CO/l’OPTAM :</a:t>
            </a:r>
          </a:p>
          <a:p>
            <a:pPr marL="742950" lvl="1" indent="-285750" algn="just">
              <a:buFont typeface="Arial" panose="020B0604020202020204" pitchFamily="34" charset="0"/>
              <a:buChar char="•"/>
            </a:pPr>
            <a:r>
              <a:rPr lang="fr-FR" dirty="0">
                <a:solidFill>
                  <a:srgbClr val="0C419A"/>
                </a:solidFill>
              </a:rPr>
              <a:t>modificateur K (S1/S2 OPTAM-CO) : +20%</a:t>
            </a:r>
          </a:p>
          <a:p>
            <a:pPr marL="742950" lvl="1" indent="-285750" algn="just">
              <a:buFont typeface="Arial" panose="020B0604020202020204" pitchFamily="34" charset="0"/>
              <a:buChar char="•"/>
            </a:pPr>
            <a:r>
              <a:rPr lang="fr-FR" b="0" dirty="0">
                <a:solidFill>
                  <a:srgbClr val="0C419A"/>
                </a:solidFill>
              </a:rPr>
              <a:t>modificateur T (S2 OPTAM) : +11,5%</a:t>
            </a:r>
          </a:p>
          <a:p>
            <a:pPr algn="just"/>
            <a:endParaRPr lang="fr-FR" sz="1800" b="0" dirty="0">
              <a:solidFill>
                <a:srgbClr val="0C419A"/>
              </a:solidFill>
            </a:endParaRPr>
          </a:p>
          <a:p>
            <a:pPr algn="just"/>
            <a:r>
              <a:rPr lang="fr-FR" sz="1800" b="0" dirty="0">
                <a:solidFill>
                  <a:srgbClr val="0C419A"/>
                </a:solidFill>
                <a:sym typeface="Wingdings" panose="05000000000000000000" pitchFamily="2" charset="2"/>
              </a:rPr>
              <a:t> Proposition de revalorisation de </a:t>
            </a:r>
            <a:r>
              <a:rPr lang="fr-FR" sz="1800" dirty="0">
                <a:solidFill>
                  <a:schemeClr val="accent2">
                    <a:lumMod val="75000"/>
                  </a:schemeClr>
                </a:solidFill>
                <a:sym typeface="Wingdings" panose="05000000000000000000" pitchFamily="2" charset="2"/>
              </a:rPr>
              <a:t>+5 points </a:t>
            </a:r>
            <a:r>
              <a:rPr lang="fr-FR" sz="1800" b="0" dirty="0">
                <a:solidFill>
                  <a:srgbClr val="0C419A"/>
                </a:solidFill>
                <a:sym typeface="Wingdings" panose="05000000000000000000" pitchFamily="2" charset="2"/>
              </a:rPr>
              <a:t>les modificateurs K et T</a:t>
            </a:r>
            <a:endParaRPr lang="fr-FR" sz="1800" b="0" dirty="0">
              <a:solidFill>
                <a:srgbClr val="0C419A"/>
              </a:solidFill>
            </a:endParaRPr>
          </a:p>
          <a:p>
            <a:pPr algn="just"/>
            <a:endParaRPr lang="fr-FR" sz="600" dirty="0"/>
          </a:p>
        </p:txBody>
      </p:sp>
      <p:sp>
        <p:nvSpPr>
          <p:cNvPr id="17" name="Triangle isocèle 16"/>
          <p:cNvSpPr/>
          <p:nvPr/>
        </p:nvSpPr>
        <p:spPr>
          <a:xfrm rot="10800000">
            <a:off x="5548243" y="3209421"/>
            <a:ext cx="1292087" cy="24847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72710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83AF7F35-E5B9-4A95-9BCE-0555A96E9488}"/>
              </a:ext>
            </a:extLst>
          </p:cNvPr>
          <p:cNvSpPr>
            <a:spLocks noGrp="1"/>
          </p:cNvSpPr>
          <p:nvPr>
            <p:ph type="title"/>
          </p:nvPr>
        </p:nvSpPr>
        <p:spPr>
          <a:xfrm>
            <a:off x="498660" y="494782"/>
            <a:ext cx="11196000" cy="1114817"/>
          </a:xfrm>
        </p:spPr>
        <p:txBody>
          <a:bodyPr/>
          <a:lstStyle/>
          <a:p>
            <a:r>
              <a:rPr lang="fr-FR" dirty="0"/>
              <a:t>Vers un </a:t>
            </a:r>
            <a:r>
              <a:rPr lang="fr-FR" dirty="0" err="1"/>
              <a:t>optam</a:t>
            </a:r>
            <a:r>
              <a:rPr lang="fr-FR" dirty="0"/>
              <a:t>-</a:t>
            </a:r>
            <a:r>
              <a:rPr lang="fr-FR" dirty="0">
                <a:solidFill>
                  <a:srgbClr val="FFFF00"/>
                </a:solidFill>
              </a:rPr>
              <a:t>A</a:t>
            </a:r>
            <a:r>
              <a:rPr lang="fr-FR" dirty="0"/>
              <a:t>CO ouvert aux anesthésistes</a:t>
            </a:r>
          </a:p>
        </p:txBody>
      </p:sp>
      <p:sp>
        <p:nvSpPr>
          <p:cNvPr id="11" name="ZoneTexte 10"/>
          <p:cNvSpPr txBox="1"/>
          <p:nvPr/>
        </p:nvSpPr>
        <p:spPr>
          <a:xfrm>
            <a:off x="499850" y="1781010"/>
            <a:ext cx="11138872" cy="646331"/>
          </a:xfrm>
          <a:prstGeom prst="rect">
            <a:avLst/>
          </a:prstGeom>
          <a:noFill/>
        </p:spPr>
        <p:txBody>
          <a:bodyPr wrap="square" rtlCol="0">
            <a:spAutoFit/>
          </a:bodyPr>
          <a:lstStyle/>
          <a:p>
            <a:pPr algn="just"/>
            <a:r>
              <a:rPr lang="fr-FR" dirty="0">
                <a:solidFill>
                  <a:srgbClr val="0C419A"/>
                </a:solidFill>
              </a:rPr>
              <a:t>Dans un objectif d’homogénéisation des pratiques tarifaires des professionnels exerçant au bloc opératoire, il est proposé d’ouvrir aux anesthésistes l’OPTAM-CO qui deviendrait OPTAM-</a:t>
            </a:r>
            <a:r>
              <a:rPr lang="fr-FR" b="1" dirty="0">
                <a:solidFill>
                  <a:srgbClr val="0C419A"/>
                </a:solidFill>
              </a:rPr>
              <a:t>A</a:t>
            </a:r>
            <a:r>
              <a:rPr lang="fr-FR" dirty="0">
                <a:solidFill>
                  <a:srgbClr val="0C419A"/>
                </a:solidFill>
              </a:rPr>
              <a:t>CO.</a:t>
            </a:r>
          </a:p>
        </p:txBody>
      </p:sp>
      <p:sp>
        <p:nvSpPr>
          <p:cNvPr id="14" name="TextBox 12">
            <a:extLst>
              <a:ext uri="{FF2B5EF4-FFF2-40B4-BE49-F238E27FC236}">
                <a16:creationId xmlns:a16="http://schemas.microsoft.com/office/drawing/2014/main" id="{95CBBA0F-F1FD-4CF7-AFD2-FC28A8EAF4C3}"/>
              </a:ext>
            </a:extLst>
          </p:cNvPr>
          <p:cNvSpPr txBox="1"/>
          <p:nvPr/>
        </p:nvSpPr>
        <p:spPr>
          <a:xfrm>
            <a:off x="2092431" y="3362898"/>
            <a:ext cx="8203711" cy="408623"/>
          </a:xfrm>
          <a:prstGeom prst="roundRect">
            <a:avLst/>
          </a:prstGeom>
          <a:solidFill>
            <a:schemeClr val="tx1"/>
          </a:solidFill>
          <a:ln w="19050">
            <a:solidFill>
              <a:schemeClr val="tx1"/>
            </a:solidFill>
          </a:ln>
        </p:spPr>
        <p:txBody>
          <a:bodyPr wrap="square" rtlCol="0">
            <a:spAutoFit/>
          </a:bodyPr>
          <a:lstStyle/>
          <a:p>
            <a:pPr algn="just"/>
            <a:r>
              <a:rPr lang="fr-FR" b="1" dirty="0">
                <a:solidFill>
                  <a:prstClr val="white"/>
                </a:solidFill>
              </a:rPr>
              <a:t>Proposition : Intégrer les anesthésistes au dispositif OPTAM-CO</a:t>
            </a:r>
          </a:p>
        </p:txBody>
      </p:sp>
      <p:sp>
        <p:nvSpPr>
          <p:cNvPr id="15" name="TextBox 4">
            <a:extLst>
              <a:ext uri="{FF2B5EF4-FFF2-40B4-BE49-F238E27FC236}">
                <a16:creationId xmlns:a16="http://schemas.microsoft.com/office/drawing/2014/main" id="{22A87835-9A89-4A1D-84EC-A992F599A38D}"/>
              </a:ext>
            </a:extLst>
          </p:cNvPr>
          <p:cNvSpPr txBox="1"/>
          <p:nvPr/>
        </p:nvSpPr>
        <p:spPr>
          <a:xfrm>
            <a:off x="2092433" y="3799114"/>
            <a:ext cx="8203711" cy="2163197"/>
          </a:xfrm>
          <a:prstGeom prst="rect">
            <a:avLst/>
          </a:prstGeom>
          <a:solidFill>
            <a:schemeClr val="bg1">
              <a:lumMod val="95000"/>
            </a:schemeClr>
          </a:solidFill>
          <a:effectLst>
            <a:outerShdw dist="101600" dir="2400000" algn="tl" rotWithShape="0">
              <a:srgbClr val="FF0000">
                <a:alpha val="50000"/>
              </a:srgbClr>
            </a:outerShdw>
          </a:effectLst>
        </p:spPr>
        <p:txBody>
          <a:bodyPr wrap="square" rtlCol="0" anchor="ctr">
            <a:noAutofit/>
          </a:bodyPr>
          <a:lstStyle>
            <a:defPPr>
              <a:defRPr lang="fr-FR"/>
            </a:defPPr>
            <a:lvl1pPr algn="ctr">
              <a:defRPr sz="1400" b="1">
                <a:solidFill>
                  <a:schemeClr val="accent2"/>
                </a:solidFill>
              </a:defRPr>
            </a:lvl1pPr>
          </a:lstStyle>
          <a:p>
            <a:pPr marL="285750" indent="-285750" algn="just">
              <a:buFont typeface="Arial" panose="020B0604020202020204" pitchFamily="34" charset="0"/>
              <a:buChar char="•"/>
            </a:pPr>
            <a:r>
              <a:rPr lang="fr-FR" sz="1800" b="0" dirty="0">
                <a:solidFill>
                  <a:srgbClr val="0C419A"/>
                </a:solidFill>
              </a:rPr>
              <a:t>Transformation :</a:t>
            </a:r>
          </a:p>
          <a:p>
            <a:pPr marL="742950" lvl="1" indent="-285750" algn="just">
              <a:buFont typeface="Arial" panose="020B0604020202020204" pitchFamily="34" charset="0"/>
              <a:buChar char="•"/>
            </a:pPr>
            <a:r>
              <a:rPr lang="fr-FR" dirty="0">
                <a:solidFill>
                  <a:srgbClr val="0C419A"/>
                </a:solidFill>
              </a:rPr>
              <a:t>des primes OPTAM des anesthésistes actuels ; </a:t>
            </a:r>
          </a:p>
          <a:p>
            <a:pPr marL="742950" lvl="1" indent="-285750" algn="just">
              <a:buFont typeface="Arial" panose="020B0604020202020204" pitchFamily="34" charset="0"/>
              <a:buChar char="•"/>
            </a:pPr>
            <a:r>
              <a:rPr lang="fr-FR" dirty="0">
                <a:solidFill>
                  <a:srgbClr val="0C419A"/>
                </a:solidFill>
              </a:rPr>
              <a:t>du modificateur 7 de la CCAM</a:t>
            </a:r>
          </a:p>
          <a:p>
            <a:pPr algn="just"/>
            <a:endParaRPr lang="fr-FR" sz="1800" b="0" dirty="0">
              <a:solidFill>
                <a:srgbClr val="0C419A"/>
              </a:solidFill>
            </a:endParaRPr>
          </a:p>
          <a:p>
            <a:pPr algn="just"/>
            <a:r>
              <a:rPr lang="fr-FR" sz="1800" b="0" dirty="0">
                <a:solidFill>
                  <a:srgbClr val="0C419A"/>
                </a:solidFill>
                <a:sym typeface="Wingdings" panose="05000000000000000000" pitchFamily="2" charset="2"/>
              </a:rPr>
              <a:t> </a:t>
            </a:r>
            <a:r>
              <a:rPr lang="fr-FR" sz="1800" b="0" dirty="0">
                <a:solidFill>
                  <a:srgbClr val="0C419A"/>
                </a:solidFill>
              </a:rPr>
              <a:t>Création d’un nouveau </a:t>
            </a:r>
            <a:r>
              <a:rPr lang="fr-FR" sz="1800" dirty="0">
                <a:solidFill>
                  <a:schemeClr val="accent2">
                    <a:lumMod val="75000"/>
                  </a:schemeClr>
                </a:solidFill>
              </a:rPr>
              <a:t>modificateur de 13% </a:t>
            </a:r>
            <a:r>
              <a:rPr lang="fr-FR" sz="1800" b="0" dirty="0">
                <a:solidFill>
                  <a:srgbClr val="0C419A"/>
                </a:solidFill>
              </a:rPr>
              <a:t>dédié aux anesthésistes de S1 et S2 OPTAM-ACO</a:t>
            </a:r>
          </a:p>
        </p:txBody>
      </p:sp>
      <p:sp>
        <p:nvSpPr>
          <p:cNvPr id="17" name="Triangle isocèle 16"/>
          <p:cNvSpPr/>
          <p:nvPr/>
        </p:nvSpPr>
        <p:spPr>
          <a:xfrm rot="10800000">
            <a:off x="5548244" y="2794483"/>
            <a:ext cx="1292087" cy="24847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239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8C5AB-F974-4C4E-AAF7-3AC9CFFB9235}"/>
              </a:ext>
            </a:extLst>
          </p:cNvPr>
          <p:cNvSpPr>
            <a:spLocks noGrp="1"/>
          </p:cNvSpPr>
          <p:nvPr>
            <p:ph type="body" sz="quarter" idx="27"/>
          </p:nvPr>
        </p:nvSpPr>
        <p:spPr/>
        <p:txBody>
          <a:bodyPr/>
          <a:lstStyle/>
          <a:p>
            <a:endParaRPr lang="fr-FR"/>
          </a:p>
        </p:txBody>
      </p:sp>
      <p:sp>
        <p:nvSpPr>
          <p:cNvPr id="3" name="Text Placeholder 2">
            <a:extLst>
              <a:ext uri="{FF2B5EF4-FFF2-40B4-BE49-F238E27FC236}">
                <a16:creationId xmlns:a16="http://schemas.microsoft.com/office/drawing/2014/main" id="{CECF262A-91BE-4B68-B960-38587E0AA564}"/>
              </a:ext>
            </a:extLst>
          </p:cNvPr>
          <p:cNvSpPr>
            <a:spLocks noGrp="1"/>
          </p:cNvSpPr>
          <p:nvPr>
            <p:ph type="body" sz="quarter" idx="3"/>
          </p:nvPr>
        </p:nvSpPr>
        <p:spPr>
          <a:xfrm>
            <a:off x="1538558" y="3000049"/>
            <a:ext cx="10005742" cy="1692000"/>
          </a:xfrm>
        </p:spPr>
        <p:txBody>
          <a:bodyPr>
            <a:normAutofit/>
          </a:bodyPr>
          <a:lstStyle/>
          <a:p>
            <a:r>
              <a:rPr lang="fr-FR" b="1" dirty="0"/>
              <a:t>1. Revalorisation transversale</a:t>
            </a:r>
          </a:p>
        </p:txBody>
      </p:sp>
      <p:sp>
        <p:nvSpPr>
          <p:cNvPr id="4" name="Slide Number Placeholder 3">
            <a:extLst>
              <a:ext uri="{FF2B5EF4-FFF2-40B4-BE49-F238E27FC236}">
                <a16:creationId xmlns:a16="http://schemas.microsoft.com/office/drawing/2014/main" id="{7FED42CD-AB63-4565-B977-38C598282655}"/>
              </a:ext>
            </a:extLst>
          </p:cNvPr>
          <p:cNvSpPr>
            <a:spLocks noGrp="1"/>
          </p:cNvSpPr>
          <p:nvPr>
            <p:ph type="sldNum" sz="quarter" idx="26"/>
          </p:nvPr>
        </p:nvSpPr>
        <p:spPr/>
        <p:txBody>
          <a:bodyPr/>
          <a:lstStyle/>
          <a:p>
            <a:fld id="{975A587B-5814-4D9B-9598-FE9CB954CB01}" type="slidenum">
              <a:rPr lang="fr-FR" smtClean="0"/>
              <a:pPr/>
              <a:t>2</a:t>
            </a:fld>
            <a:endParaRPr lang="fr-FR" dirty="0"/>
          </a:p>
        </p:txBody>
      </p:sp>
    </p:spTree>
    <p:extLst>
      <p:ext uri="{BB962C8B-B14F-4D97-AF65-F5344CB8AC3E}">
        <p14:creationId xmlns:p14="http://schemas.microsoft.com/office/powerpoint/2010/main" val="1488307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8C5AB-F974-4C4E-AAF7-3AC9CFFB9235}"/>
              </a:ext>
            </a:extLst>
          </p:cNvPr>
          <p:cNvSpPr>
            <a:spLocks noGrp="1"/>
          </p:cNvSpPr>
          <p:nvPr>
            <p:ph type="body" sz="quarter" idx="27"/>
          </p:nvPr>
        </p:nvSpPr>
        <p:spPr/>
        <p:txBody>
          <a:bodyPr/>
          <a:lstStyle/>
          <a:p>
            <a:endParaRPr lang="fr-FR" dirty="0"/>
          </a:p>
        </p:txBody>
      </p:sp>
      <p:sp>
        <p:nvSpPr>
          <p:cNvPr id="3" name="Text Placeholder 2">
            <a:extLst>
              <a:ext uri="{FF2B5EF4-FFF2-40B4-BE49-F238E27FC236}">
                <a16:creationId xmlns:a16="http://schemas.microsoft.com/office/drawing/2014/main" id="{CECF262A-91BE-4B68-B960-38587E0AA564}"/>
              </a:ext>
            </a:extLst>
          </p:cNvPr>
          <p:cNvSpPr>
            <a:spLocks noGrp="1"/>
          </p:cNvSpPr>
          <p:nvPr>
            <p:ph type="body" sz="quarter" idx="3"/>
          </p:nvPr>
        </p:nvSpPr>
        <p:spPr>
          <a:xfrm>
            <a:off x="1538558" y="3000049"/>
            <a:ext cx="10005742" cy="1692000"/>
          </a:xfrm>
        </p:spPr>
        <p:txBody>
          <a:bodyPr>
            <a:normAutofit/>
          </a:bodyPr>
          <a:lstStyle/>
          <a:p>
            <a:r>
              <a:rPr lang="fr-FR" b="1" dirty="0"/>
              <a:t>5. Revalorisations spécifiques </a:t>
            </a:r>
          </a:p>
        </p:txBody>
      </p:sp>
      <p:sp>
        <p:nvSpPr>
          <p:cNvPr id="4" name="Slide Number Placeholder 3">
            <a:extLst>
              <a:ext uri="{FF2B5EF4-FFF2-40B4-BE49-F238E27FC236}">
                <a16:creationId xmlns:a16="http://schemas.microsoft.com/office/drawing/2014/main" id="{7FED42CD-AB63-4565-B977-38C598282655}"/>
              </a:ext>
            </a:extLst>
          </p:cNvPr>
          <p:cNvSpPr>
            <a:spLocks noGrp="1"/>
          </p:cNvSpPr>
          <p:nvPr>
            <p:ph type="sldNum" sz="quarter" idx="26"/>
          </p:nvPr>
        </p:nvSpPr>
        <p:spPr/>
        <p:txBody>
          <a:bodyPr/>
          <a:lstStyle/>
          <a:p>
            <a:fld id="{975A587B-5814-4D9B-9598-FE9CB954CB01}" type="slidenum">
              <a:rPr lang="fr-FR" smtClean="0"/>
              <a:pPr/>
              <a:t>20</a:t>
            </a:fld>
            <a:endParaRPr lang="fr-FR" dirty="0"/>
          </a:p>
        </p:txBody>
      </p:sp>
    </p:spTree>
    <p:extLst>
      <p:ext uri="{BB962C8B-B14F-4D97-AF65-F5344CB8AC3E}">
        <p14:creationId xmlns:p14="http://schemas.microsoft.com/office/powerpoint/2010/main" val="108082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DB6D5F-DB79-47B8-8231-4D23B6934D97}"/>
              </a:ext>
            </a:extLst>
          </p:cNvPr>
          <p:cNvSpPr/>
          <p:nvPr/>
        </p:nvSpPr>
        <p:spPr>
          <a:xfrm>
            <a:off x="9707097" y="5866610"/>
            <a:ext cx="2099677" cy="991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numéro de diapositive 2">
            <a:extLst>
              <a:ext uri="{FF2B5EF4-FFF2-40B4-BE49-F238E27FC236}">
                <a16:creationId xmlns:a16="http://schemas.microsoft.com/office/drawing/2014/main" id="{EEAA35DB-3DC8-463C-AE67-4A3875992578}"/>
              </a:ext>
            </a:extLst>
          </p:cNvPr>
          <p:cNvSpPr txBox="1">
            <a:spLocks/>
          </p:cNvSpPr>
          <p:nvPr/>
        </p:nvSpPr>
        <p:spPr>
          <a:xfrm>
            <a:off x="0" y="6579625"/>
            <a:ext cx="720000" cy="288000"/>
          </a:xfrm>
          <a:prstGeom prst="rect">
            <a:avLst/>
          </a:prstGeom>
        </p:spPr>
        <p:txBody>
          <a:bodyPr anchor="b"/>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000" smtClean="0"/>
              <a:pPr/>
              <a:t>21</a:t>
            </a:fld>
            <a:endParaRPr lang="fr-FR" sz="1000"/>
          </a:p>
        </p:txBody>
      </p:sp>
      <p:sp>
        <p:nvSpPr>
          <p:cNvPr id="16" name="TextBox 4">
            <a:extLst>
              <a:ext uri="{FF2B5EF4-FFF2-40B4-BE49-F238E27FC236}">
                <a16:creationId xmlns:a16="http://schemas.microsoft.com/office/drawing/2014/main" id="{479CC68D-84AC-451C-8E52-D597E09C7023}"/>
              </a:ext>
            </a:extLst>
          </p:cNvPr>
          <p:cNvSpPr txBox="1"/>
          <p:nvPr/>
        </p:nvSpPr>
        <p:spPr>
          <a:xfrm>
            <a:off x="2755723" y="1373463"/>
            <a:ext cx="5292000" cy="2085428"/>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t>Les conditions d’éligibilité  au versement d’une aide à l’embauche d’un assistant médical </a:t>
            </a:r>
            <a:r>
              <a:rPr lang="fr-FR" sz="1300" dirty="0"/>
              <a:t>sont </a:t>
            </a:r>
            <a:r>
              <a:rPr lang="fr-FR" sz="1300" b="1" dirty="0"/>
              <a:t>élargies et pérennisées </a:t>
            </a:r>
            <a:r>
              <a:rPr lang="fr-FR" sz="1300" dirty="0"/>
              <a:t>dans le temps.</a:t>
            </a:r>
            <a:endParaRPr lang="fr-FR" sz="1300" b="1" dirty="0"/>
          </a:p>
          <a:p>
            <a:pPr marL="285750" indent="-285750">
              <a:spcBef>
                <a:spcPts val="300"/>
              </a:spcBef>
              <a:buFont typeface="Wingdings" panose="05000000000000000000" pitchFamily="2" charset="2"/>
              <a:buChar char="q"/>
            </a:pPr>
            <a:r>
              <a:rPr lang="fr-FR" sz="1300" b="1" dirty="0"/>
              <a:t>Le montant </a:t>
            </a:r>
            <a:r>
              <a:rPr lang="fr-FR" sz="1300" dirty="0"/>
              <a:t>de l’aide </a:t>
            </a:r>
            <a:r>
              <a:rPr lang="fr-FR" sz="1300" b="1" dirty="0"/>
              <a:t>varie en fonction du temps de travail effectué par l’assistant médical : </a:t>
            </a:r>
          </a:p>
          <a:p>
            <a:pPr marL="628650" lvl="1" indent="-171450">
              <a:spcBef>
                <a:spcPts val="300"/>
              </a:spcBef>
              <a:buFont typeface="Arial" panose="020B0604020202020204" pitchFamily="34" charset="0"/>
              <a:buChar char="•"/>
            </a:pPr>
            <a:r>
              <a:rPr lang="fr-FR" sz="1300" b="1" dirty="0"/>
              <a:t>Option équivalent mi-temps </a:t>
            </a:r>
            <a:r>
              <a:rPr lang="fr-FR" sz="1300" dirty="0"/>
              <a:t>- 18 000 € la 1ère année ; 13 500 € la 2ème et 10 500 € à partir de la 3</a:t>
            </a:r>
            <a:r>
              <a:rPr lang="fr-FR" sz="1300" baseline="30000" dirty="0"/>
              <a:t>ème</a:t>
            </a:r>
            <a:r>
              <a:rPr lang="fr-FR" sz="1300" dirty="0"/>
              <a:t> (pérenne) ; </a:t>
            </a:r>
          </a:p>
          <a:p>
            <a:pPr marL="628650" lvl="1" indent="-171450">
              <a:spcBef>
                <a:spcPts val="300"/>
              </a:spcBef>
              <a:buFont typeface="Arial" panose="020B0604020202020204" pitchFamily="34" charset="0"/>
              <a:buChar char="•"/>
            </a:pPr>
            <a:r>
              <a:rPr lang="fr-FR" sz="1300" b="1" dirty="0"/>
              <a:t>Option temps plein </a:t>
            </a:r>
            <a:r>
              <a:rPr lang="fr-FR" sz="1300" dirty="0"/>
              <a:t>– ouverte partout ; 36 000 € la 1ère année ; 27 000 € la 2ème et 21 000 € à partir de la 3ème.</a:t>
            </a:r>
          </a:p>
        </p:txBody>
      </p:sp>
      <p:sp>
        <p:nvSpPr>
          <p:cNvPr id="17" name="Rectangle 16">
            <a:extLst>
              <a:ext uri="{FF2B5EF4-FFF2-40B4-BE49-F238E27FC236}">
                <a16:creationId xmlns:a16="http://schemas.microsoft.com/office/drawing/2014/main" id="{E81B27CF-8540-4E1F-83AE-F07C1C820E11}"/>
              </a:ext>
            </a:extLst>
          </p:cNvPr>
          <p:cNvSpPr/>
          <p:nvPr/>
        </p:nvSpPr>
        <p:spPr>
          <a:xfrm>
            <a:off x="398232" y="1373463"/>
            <a:ext cx="2278867" cy="2085428"/>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t>1. Déployer les assistants médicaux</a:t>
            </a:r>
          </a:p>
        </p:txBody>
      </p:sp>
      <p:sp>
        <p:nvSpPr>
          <p:cNvPr id="2" name="Rectangle 1">
            <a:extLst>
              <a:ext uri="{FF2B5EF4-FFF2-40B4-BE49-F238E27FC236}">
                <a16:creationId xmlns:a16="http://schemas.microsoft.com/office/drawing/2014/main" id="{EAB28714-5A1B-4640-9DCB-C523A45B39E6}"/>
              </a:ext>
            </a:extLst>
          </p:cNvPr>
          <p:cNvSpPr/>
          <p:nvPr/>
        </p:nvSpPr>
        <p:spPr>
          <a:xfrm>
            <a:off x="8126347" y="1375172"/>
            <a:ext cx="3667421" cy="20854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2"/>
                </a:solidFill>
              </a:rPr>
              <a:t>21 000 € par an de manière pérènne à compter de la 3ème année pour un temps plein </a:t>
            </a:r>
          </a:p>
        </p:txBody>
      </p:sp>
      <p:sp>
        <p:nvSpPr>
          <p:cNvPr id="18" name="TextBox 4">
            <a:extLst>
              <a:ext uri="{FF2B5EF4-FFF2-40B4-BE49-F238E27FC236}">
                <a16:creationId xmlns:a16="http://schemas.microsoft.com/office/drawing/2014/main" id="{8EB2BAA7-32DB-409C-9AB9-5C8D92A28029}"/>
              </a:ext>
            </a:extLst>
          </p:cNvPr>
          <p:cNvSpPr txBox="1"/>
          <p:nvPr/>
        </p:nvSpPr>
        <p:spPr>
          <a:xfrm>
            <a:off x="2755723" y="3613517"/>
            <a:ext cx="5292000" cy="1202400"/>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t>Majoration  automatique et pérenne  de 30% du FPMT </a:t>
            </a:r>
            <a:r>
              <a:rPr lang="fr-FR" sz="1300" dirty="0"/>
              <a:t>pour les </a:t>
            </a:r>
            <a:r>
              <a:rPr lang="fr-FR" sz="1300" b="1" dirty="0"/>
              <a:t>médecins exerçant en ZIP</a:t>
            </a:r>
          </a:p>
          <a:p>
            <a:pPr marL="285750" indent="-285750">
              <a:spcBef>
                <a:spcPts val="300"/>
              </a:spcBef>
              <a:buFont typeface="Wingdings" panose="05000000000000000000" pitchFamily="2" charset="2"/>
              <a:buChar char="q"/>
            </a:pPr>
            <a:r>
              <a:rPr lang="fr-FR" sz="1300" b="1" dirty="0"/>
              <a:t>Possibilité de cumul </a:t>
            </a:r>
            <a:r>
              <a:rPr lang="fr-FR" sz="1300" dirty="0"/>
              <a:t>des majorations </a:t>
            </a:r>
            <a:r>
              <a:rPr lang="fr-FR" sz="1300" b="1" dirty="0"/>
              <a:t>« médecins nouvellement installés » </a:t>
            </a:r>
            <a:r>
              <a:rPr lang="fr-FR" sz="1300" dirty="0"/>
              <a:t>et</a:t>
            </a:r>
            <a:r>
              <a:rPr lang="fr-FR" sz="1300" b="1" dirty="0"/>
              <a:t> « médecins exerçant en ZIP »</a:t>
            </a:r>
          </a:p>
        </p:txBody>
      </p:sp>
      <p:sp>
        <p:nvSpPr>
          <p:cNvPr id="19" name="Rectangle 18">
            <a:extLst>
              <a:ext uri="{FF2B5EF4-FFF2-40B4-BE49-F238E27FC236}">
                <a16:creationId xmlns:a16="http://schemas.microsoft.com/office/drawing/2014/main" id="{F744C4F1-AF6D-4EFB-A2A8-4A12FB7EBD36}"/>
              </a:ext>
            </a:extLst>
          </p:cNvPr>
          <p:cNvSpPr/>
          <p:nvPr/>
        </p:nvSpPr>
        <p:spPr>
          <a:xfrm>
            <a:off x="398232" y="3613517"/>
            <a:ext cx="2278867" cy="1202400"/>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t>2. Rendre les ZIP plus attractives </a:t>
            </a:r>
          </a:p>
        </p:txBody>
      </p:sp>
      <p:sp>
        <p:nvSpPr>
          <p:cNvPr id="21" name="TextBox 4">
            <a:extLst>
              <a:ext uri="{FF2B5EF4-FFF2-40B4-BE49-F238E27FC236}">
                <a16:creationId xmlns:a16="http://schemas.microsoft.com/office/drawing/2014/main" id="{DC1DB4F4-F163-4786-9786-ECF85411F1D7}"/>
              </a:ext>
            </a:extLst>
          </p:cNvPr>
          <p:cNvSpPr txBox="1"/>
          <p:nvPr/>
        </p:nvSpPr>
        <p:spPr>
          <a:xfrm>
            <a:off x="2755723" y="4988994"/>
            <a:ext cx="5292000" cy="1203900"/>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t>Majoration de 30% du FPMT </a:t>
            </a:r>
            <a:r>
              <a:rPr lang="fr-FR" sz="1300" dirty="0"/>
              <a:t>pour les jeunes </a:t>
            </a:r>
            <a:r>
              <a:rPr lang="fr-FR" sz="1300" b="1" dirty="0"/>
              <a:t>médecins nouvellement installés les trois premières années </a:t>
            </a:r>
            <a:r>
              <a:rPr lang="fr-FR" sz="1300" dirty="0"/>
              <a:t>si l’installation a eu lieu dans les trois années post-DSES</a:t>
            </a:r>
          </a:p>
        </p:txBody>
      </p:sp>
      <p:sp>
        <p:nvSpPr>
          <p:cNvPr id="22" name="Rectangle 21">
            <a:extLst>
              <a:ext uri="{FF2B5EF4-FFF2-40B4-BE49-F238E27FC236}">
                <a16:creationId xmlns:a16="http://schemas.microsoft.com/office/drawing/2014/main" id="{E41DC98C-9839-427A-979E-EDF577B1572D}"/>
              </a:ext>
            </a:extLst>
          </p:cNvPr>
          <p:cNvSpPr/>
          <p:nvPr/>
        </p:nvSpPr>
        <p:spPr>
          <a:xfrm>
            <a:off x="398232" y="4995492"/>
            <a:ext cx="2278867" cy="1198315"/>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t>3. Inciter à de nouvelles installations en libéral</a:t>
            </a:r>
          </a:p>
        </p:txBody>
      </p:sp>
      <p:sp>
        <p:nvSpPr>
          <p:cNvPr id="23" name="Rectangle 22">
            <a:extLst>
              <a:ext uri="{FF2B5EF4-FFF2-40B4-BE49-F238E27FC236}">
                <a16:creationId xmlns:a16="http://schemas.microsoft.com/office/drawing/2014/main" id="{A5D86376-8919-4A78-B70F-CA62BF0075A1}"/>
              </a:ext>
            </a:extLst>
          </p:cNvPr>
          <p:cNvSpPr/>
          <p:nvPr/>
        </p:nvSpPr>
        <p:spPr>
          <a:xfrm>
            <a:off x="8126347" y="3613517"/>
            <a:ext cx="3667421" cy="120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600" dirty="0">
                <a:solidFill>
                  <a:schemeClr val="tx1"/>
                </a:solidFill>
              </a:rPr>
              <a:t> </a:t>
            </a:r>
            <a:r>
              <a:rPr lang="en-GB" sz="1400" dirty="0">
                <a:solidFill>
                  <a:schemeClr val="accent2"/>
                </a:solidFill>
              </a:rPr>
              <a:t>sur la base d’un </a:t>
            </a:r>
            <a:r>
              <a:rPr lang="fr-FR" sz="1400" dirty="0">
                <a:solidFill>
                  <a:schemeClr val="accent2"/>
                </a:solidFill>
              </a:rPr>
              <a:t>FPMT moyen de 16 000 € </a:t>
            </a:r>
          </a:p>
          <a:p>
            <a:pPr marL="0" lvl="1" algn="ctr"/>
            <a:r>
              <a:rPr lang="fr-FR" sz="1600" b="1" dirty="0">
                <a:solidFill>
                  <a:schemeClr val="accent2"/>
                </a:solidFill>
              </a:rPr>
              <a:t> + 4 800€/an/médecin</a:t>
            </a:r>
          </a:p>
          <a:p>
            <a:pPr algn="ctr"/>
            <a:endParaRPr lang="en-GB" sz="1600" dirty="0">
              <a:solidFill>
                <a:srgbClr val="CC6600"/>
              </a:solidFill>
            </a:endParaRPr>
          </a:p>
        </p:txBody>
      </p:sp>
      <p:sp>
        <p:nvSpPr>
          <p:cNvPr id="24" name="Rectangle 23">
            <a:extLst>
              <a:ext uri="{FF2B5EF4-FFF2-40B4-BE49-F238E27FC236}">
                <a16:creationId xmlns:a16="http://schemas.microsoft.com/office/drawing/2014/main" id="{F99209D0-7317-4725-9C64-614121635BB5}"/>
              </a:ext>
            </a:extLst>
          </p:cNvPr>
          <p:cNvSpPr/>
          <p:nvPr/>
        </p:nvSpPr>
        <p:spPr>
          <a:xfrm>
            <a:off x="8126347" y="4988994"/>
            <a:ext cx="3667421" cy="1198315"/>
          </a:xfrm>
          <a:prstGeom prst="rect">
            <a:avLst/>
          </a:prstGeom>
          <a:no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600" b="1" dirty="0">
                <a:solidFill>
                  <a:schemeClr val="tx1"/>
                </a:solidFill>
              </a:rPr>
              <a:t> </a:t>
            </a:r>
            <a:r>
              <a:rPr lang="en-GB" sz="1600" dirty="0">
                <a:solidFill>
                  <a:schemeClr val="tx1"/>
                </a:solidFill>
              </a:rPr>
              <a:t> </a:t>
            </a:r>
            <a:r>
              <a:rPr lang="en-GB" sz="1400" dirty="0">
                <a:solidFill>
                  <a:schemeClr val="accent2"/>
                </a:solidFill>
              </a:rPr>
              <a:t>sur la base d’un </a:t>
            </a:r>
            <a:r>
              <a:rPr lang="fr-FR" sz="1400" dirty="0">
                <a:solidFill>
                  <a:schemeClr val="accent2"/>
                </a:solidFill>
              </a:rPr>
              <a:t>FPMT moyen de 10 000 € </a:t>
            </a:r>
          </a:p>
          <a:p>
            <a:pPr marL="0" lvl="1" algn="ctr"/>
            <a:r>
              <a:rPr lang="fr-FR" sz="1600" b="1" dirty="0">
                <a:solidFill>
                  <a:schemeClr val="accent2"/>
                </a:solidFill>
              </a:rPr>
              <a:t> + 3 000€/an/médecin</a:t>
            </a:r>
          </a:p>
        </p:txBody>
      </p:sp>
      <p:sp>
        <p:nvSpPr>
          <p:cNvPr id="37" name="Rectangle 36">
            <a:extLst>
              <a:ext uri="{FF2B5EF4-FFF2-40B4-BE49-F238E27FC236}">
                <a16:creationId xmlns:a16="http://schemas.microsoft.com/office/drawing/2014/main" id="{74E5C83F-3C68-4AB8-BBC6-70D36C941E16}"/>
              </a:ext>
            </a:extLst>
          </p:cNvPr>
          <p:cNvSpPr/>
          <p:nvPr/>
        </p:nvSpPr>
        <p:spPr>
          <a:xfrm>
            <a:off x="7762800" y="43319"/>
            <a:ext cx="4429199" cy="520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solidFill>
                <a:schemeClr val="tx1"/>
              </a:solidFill>
            </a:endParaRPr>
          </a:p>
        </p:txBody>
      </p:sp>
      <p:sp>
        <p:nvSpPr>
          <p:cNvPr id="38" name="Rectangle 37">
            <a:extLst>
              <a:ext uri="{FF2B5EF4-FFF2-40B4-BE49-F238E27FC236}">
                <a16:creationId xmlns:a16="http://schemas.microsoft.com/office/drawing/2014/main" id="{9C629DBD-94E1-4A24-967A-6C9E83EDA48C}"/>
              </a:ext>
            </a:extLst>
          </p:cNvPr>
          <p:cNvSpPr/>
          <p:nvPr/>
        </p:nvSpPr>
        <p:spPr>
          <a:xfrm>
            <a:off x="398232" y="860224"/>
            <a:ext cx="2278867" cy="3230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err="1">
                <a:solidFill>
                  <a:schemeClr val="tx1"/>
                </a:solidFill>
              </a:rPr>
              <a:t>Objectif</a:t>
            </a:r>
            <a:endParaRPr lang="en-GB" sz="1600" b="1" dirty="0">
              <a:solidFill>
                <a:schemeClr val="tx1"/>
              </a:solidFill>
            </a:endParaRPr>
          </a:p>
        </p:txBody>
      </p:sp>
      <p:sp>
        <p:nvSpPr>
          <p:cNvPr id="39" name="Rectangle 38">
            <a:extLst>
              <a:ext uri="{FF2B5EF4-FFF2-40B4-BE49-F238E27FC236}">
                <a16:creationId xmlns:a16="http://schemas.microsoft.com/office/drawing/2014/main" id="{6AC5F55B-9274-44B8-A3F5-02E1A8B39CD0}"/>
              </a:ext>
            </a:extLst>
          </p:cNvPr>
          <p:cNvSpPr/>
          <p:nvPr/>
        </p:nvSpPr>
        <p:spPr>
          <a:xfrm>
            <a:off x="2755723" y="857871"/>
            <a:ext cx="529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Propositions</a:t>
            </a:r>
          </a:p>
        </p:txBody>
      </p:sp>
      <p:sp>
        <p:nvSpPr>
          <p:cNvPr id="40" name="Rectangle 39">
            <a:extLst>
              <a:ext uri="{FF2B5EF4-FFF2-40B4-BE49-F238E27FC236}">
                <a16:creationId xmlns:a16="http://schemas.microsoft.com/office/drawing/2014/main" id="{F5150FA4-AB02-4B13-A3ED-8514FDBBE968}"/>
              </a:ext>
            </a:extLst>
          </p:cNvPr>
          <p:cNvSpPr/>
          <p:nvPr/>
        </p:nvSpPr>
        <p:spPr>
          <a:xfrm>
            <a:off x="8126348" y="857871"/>
            <a:ext cx="367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Montant moyen supplémentaire</a:t>
            </a:r>
          </a:p>
        </p:txBody>
      </p:sp>
      <p:sp>
        <p:nvSpPr>
          <p:cNvPr id="27" name="Titre 3"/>
          <p:cNvSpPr>
            <a:spLocks noGrp="1"/>
          </p:cNvSpPr>
          <p:nvPr>
            <p:ph type="title"/>
          </p:nvPr>
        </p:nvSpPr>
        <p:spPr>
          <a:xfrm>
            <a:off x="398232" y="117606"/>
            <a:ext cx="11483163" cy="541613"/>
          </a:xfrm>
        </p:spPr>
        <p:txBody>
          <a:bodyPr/>
          <a:lstStyle/>
          <a:p>
            <a:r>
              <a:rPr lang="fr-FR" dirty="0"/>
              <a:t>PROPOSITION DE VALORISATION HORS NOMENCLATURE</a:t>
            </a:r>
          </a:p>
        </p:txBody>
      </p:sp>
    </p:spTree>
    <p:extLst>
      <p:ext uri="{BB962C8B-B14F-4D97-AF65-F5344CB8AC3E}">
        <p14:creationId xmlns:p14="http://schemas.microsoft.com/office/powerpoint/2010/main" val="189823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DB6D5F-DB79-47B8-8231-4D23B6934D97}"/>
              </a:ext>
            </a:extLst>
          </p:cNvPr>
          <p:cNvSpPr/>
          <p:nvPr/>
        </p:nvSpPr>
        <p:spPr>
          <a:xfrm>
            <a:off x="9707097" y="5866610"/>
            <a:ext cx="2099677" cy="991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numéro de diapositive 2">
            <a:extLst>
              <a:ext uri="{FF2B5EF4-FFF2-40B4-BE49-F238E27FC236}">
                <a16:creationId xmlns:a16="http://schemas.microsoft.com/office/drawing/2014/main" id="{EEAA35DB-3DC8-463C-AE67-4A3875992578}"/>
              </a:ext>
            </a:extLst>
          </p:cNvPr>
          <p:cNvSpPr txBox="1">
            <a:spLocks/>
          </p:cNvSpPr>
          <p:nvPr/>
        </p:nvSpPr>
        <p:spPr>
          <a:xfrm>
            <a:off x="0" y="6579625"/>
            <a:ext cx="720000" cy="288000"/>
          </a:xfrm>
          <a:prstGeom prst="rect">
            <a:avLst/>
          </a:prstGeom>
        </p:spPr>
        <p:txBody>
          <a:bodyPr anchor="b"/>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000" smtClean="0"/>
              <a:pPr/>
              <a:t>22</a:t>
            </a:fld>
            <a:endParaRPr lang="fr-FR" sz="1000"/>
          </a:p>
        </p:txBody>
      </p:sp>
      <p:sp>
        <p:nvSpPr>
          <p:cNvPr id="21" name="TextBox 4">
            <a:extLst>
              <a:ext uri="{FF2B5EF4-FFF2-40B4-BE49-F238E27FC236}">
                <a16:creationId xmlns:a16="http://schemas.microsoft.com/office/drawing/2014/main" id="{DC1DB4F4-F163-4786-9786-ECF85411F1D7}"/>
              </a:ext>
            </a:extLst>
          </p:cNvPr>
          <p:cNvSpPr txBox="1"/>
          <p:nvPr/>
        </p:nvSpPr>
        <p:spPr>
          <a:xfrm>
            <a:off x="2742717" y="3213275"/>
            <a:ext cx="5292000" cy="1311643"/>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b="1" dirty="0"/>
              <a:t>Le forfait prévention remplace la ROSP </a:t>
            </a:r>
          </a:p>
          <a:p>
            <a:pPr marL="285750" indent="-285750">
              <a:spcBef>
                <a:spcPts val="300"/>
              </a:spcBef>
              <a:buFont typeface="Wingdings" panose="05000000000000000000" pitchFamily="2" charset="2"/>
              <a:buChar char="q"/>
            </a:pPr>
            <a:r>
              <a:rPr lang="fr-FR" sz="1300" b="1" dirty="0"/>
              <a:t>Le forfait prévention est une rémunération facultative, axée sur la prévention primaire / secondaire </a:t>
            </a:r>
            <a:r>
              <a:rPr lang="fr-FR" sz="1300" dirty="0"/>
              <a:t>(suivi des pathologies chroniques) </a:t>
            </a:r>
          </a:p>
          <a:p>
            <a:pPr marL="285750" indent="-285750">
              <a:spcBef>
                <a:spcPts val="300"/>
              </a:spcBef>
              <a:buFont typeface="Wingdings" panose="05000000000000000000" pitchFamily="2" charset="2"/>
              <a:buChar char="q"/>
            </a:pPr>
            <a:r>
              <a:rPr lang="fr-FR" sz="1300" b="1" dirty="0"/>
              <a:t>Dispositif d’intéressement adhoc, non compris dans les montants financiers.</a:t>
            </a:r>
          </a:p>
        </p:txBody>
      </p:sp>
      <p:sp>
        <p:nvSpPr>
          <p:cNvPr id="22" name="Rectangle 21">
            <a:extLst>
              <a:ext uri="{FF2B5EF4-FFF2-40B4-BE49-F238E27FC236}">
                <a16:creationId xmlns:a16="http://schemas.microsoft.com/office/drawing/2014/main" id="{E41DC98C-9839-427A-979E-EDF577B1572D}"/>
              </a:ext>
            </a:extLst>
          </p:cNvPr>
          <p:cNvSpPr/>
          <p:nvPr/>
        </p:nvSpPr>
        <p:spPr>
          <a:xfrm>
            <a:off x="385226" y="3213275"/>
            <a:ext cx="2278867" cy="1311643"/>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5. Repenser le forfait prévention</a:t>
            </a:r>
          </a:p>
        </p:txBody>
      </p:sp>
      <p:sp>
        <p:nvSpPr>
          <p:cNvPr id="24" name="Rectangle 23">
            <a:extLst>
              <a:ext uri="{FF2B5EF4-FFF2-40B4-BE49-F238E27FC236}">
                <a16:creationId xmlns:a16="http://schemas.microsoft.com/office/drawing/2014/main" id="{F99209D0-7317-4725-9C64-614121635BB5}"/>
              </a:ext>
            </a:extLst>
          </p:cNvPr>
          <p:cNvSpPr/>
          <p:nvPr/>
        </p:nvSpPr>
        <p:spPr>
          <a:xfrm>
            <a:off x="8113341" y="5100820"/>
            <a:ext cx="3667421" cy="1311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tx1"/>
              </a:solidFill>
            </a:endParaRPr>
          </a:p>
        </p:txBody>
      </p:sp>
      <p:sp>
        <p:nvSpPr>
          <p:cNvPr id="37" name="Rectangle 36">
            <a:extLst>
              <a:ext uri="{FF2B5EF4-FFF2-40B4-BE49-F238E27FC236}">
                <a16:creationId xmlns:a16="http://schemas.microsoft.com/office/drawing/2014/main" id="{74E5C83F-3C68-4AB8-BBC6-70D36C941E16}"/>
              </a:ext>
            </a:extLst>
          </p:cNvPr>
          <p:cNvSpPr/>
          <p:nvPr/>
        </p:nvSpPr>
        <p:spPr>
          <a:xfrm>
            <a:off x="7762800" y="43319"/>
            <a:ext cx="4429199" cy="520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solidFill>
                <a:schemeClr val="tx1"/>
              </a:solidFill>
            </a:endParaRPr>
          </a:p>
        </p:txBody>
      </p:sp>
      <p:sp>
        <p:nvSpPr>
          <p:cNvPr id="38" name="Rectangle 37">
            <a:extLst>
              <a:ext uri="{FF2B5EF4-FFF2-40B4-BE49-F238E27FC236}">
                <a16:creationId xmlns:a16="http://schemas.microsoft.com/office/drawing/2014/main" id="{9C629DBD-94E1-4A24-967A-6C9E83EDA48C}"/>
              </a:ext>
            </a:extLst>
          </p:cNvPr>
          <p:cNvSpPr/>
          <p:nvPr/>
        </p:nvSpPr>
        <p:spPr>
          <a:xfrm>
            <a:off x="398232" y="870857"/>
            <a:ext cx="2278867" cy="3230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rPr>
              <a:t>Objectif</a:t>
            </a:r>
          </a:p>
        </p:txBody>
      </p:sp>
      <p:sp>
        <p:nvSpPr>
          <p:cNvPr id="39" name="Rectangle 38">
            <a:extLst>
              <a:ext uri="{FF2B5EF4-FFF2-40B4-BE49-F238E27FC236}">
                <a16:creationId xmlns:a16="http://schemas.microsoft.com/office/drawing/2014/main" id="{6AC5F55B-9274-44B8-A3F5-02E1A8B39CD0}"/>
              </a:ext>
            </a:extLst>
          </p:cNvPr>
          <p:cNvSpPr/>
          <p:nvPr/>
        </p:nvSpPr>
        <p:spPr>
          <a:xfrm>
            <a:off x="2755723" y="868504"/>
            <a:ext cx="529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Propositions</a:t>
            </a:r>
          </a:p>
        </p:txBody>
      </p:sp>
      <p:sp>
        <p:nvSpPr>
          <p:cNvPr id="40" name="Rectangle 39">
            <a:extLst>
              <a:ext uri="{FF2B5EF4-FFF2-40B4-BE49-F238E27FC236}">
                <a16:creationId xmlns:a16="http://schemas.microsoft.com/office/drawing/2014/main" id="{F5150FA4-AB02-4B13-A3ED-8514FDBBE968}"/>
              </a:ext>
            </a:extLst>
          </p:cNvPr>
          <p:cNvSpPr/>
          <p:nvPr/>
        </p:nvSpPr>
        <p:spPr>
          <a:xfrm>
            <a:off x="8126348" y="868504"/>
            <a:ext cx="367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Montant supplémentaire alloué</a:t>
            </a:r>
          </a:p>
        </p:txBody>
      </p:sp>
      <p:sp>
        <p:nvSpPr>
          <p:cNvPr id="25" name="TextBox 4">
            <a:extLst>
              <a:ext uri="{FF2B5EF4-FFF2-40B4-BE49-F238E27FC236}">
                <a16:creationId xmlns:a16="http://schemas.microsoft.com/office/drawing/2014/main" id="{990E4129-B0D4-4C43-B430-C30DB09454CF}"/>
              </a:ext>
            </a:extLst>
          </p:cNvPr>
          <p:cNvSpPr txBox="1"/>
          <p:nvPr/>
        </p:nvSpPr>
        <p:spPr>
          <a:xfrm>
            <a:off x="2742717" y="1299115"/>
            <a:ext cx="5292000" cy="1666217"/>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dirty="0"/>
              <a:t>Maintien de la</a:t>
            </a:r>
            <a:r>
              <a:rPr lang="fr-FR" sz="1300" b="1" dirty="0"/>
              <a:t> revalorisation du forfait pour les médecins libéraux participant à la régulation SAS à 100 euros / heure</a:t>
            </a:r>
          </a:p>
          <a:p>
            <a:pPr marL="285750" indent="-285750">
              <a:spcBef>
                <a:spcPts val="300"/>
              </a:spcBef>
              <a:buFont typeface="Wingdings" panose="05000000000000000000" pitchFamily="2" charset="2"/>
              <a:buChar char="q"/>
            </a:pPr>
            <a:r>
              <a:rPr lang="fr-FR" sz="1300" dirty="0"/>
              <a:t>Maintien de la </a:t>
            </a:r>
            <a:r>
              <a:rPr lang="fr-FR" sz="1300" b="1" dirty="0"/>
              <a:t>majoration SNP à 15 euros pour les médecins prenant en charge des SNP sur appel régulation SAS / centre 15, en dehors de leur PMT, </a:t>
            </a:r>
            <a:r>
              <a:rPr lang="fr-FR" sz="1300" dirty="0"/>
              <a:t>et au maximum 20/semaine.</a:t>
            </a:r>
          </a:p>
          <a:p>
            <a:pPr marL="285750" indent="-285750">
              <a:spcBef>
                <a:spcPts val="300"/>
              </a:spcBef>
              <a:buFont typeface="Wingdings" panose="05000000000000000000" pitchFamily="2" charset="2"/>
              <a:buChar char="q"/>
            </a:pPr>
            <a:r>
              <a:rPr lang="fr-FR" sz="1300" b="1" dirty="0"/>
              <a:t>Facturation </a:t>
            </a:r>
            <a:r>
              <a:rPr lang="fr-FR" sz="1300" dirty="0"/>
              <a:t>de la </a:t>
            </a:r>
            <a:r>
              <a:rPr lang="fr-FR" sz="1300" b="1" dirty="0"/>
              <a:t>MCU </a:t>
            </a:r>
            <a:r>
              <a:rPr lang="fr-FR" sz="1300" dirty="0"/>
              <a:t>à</a:t>
            </a:r>
            <a:r>
              <a:rPr lang="fr-FR" sz="1300" b="1" dirty="0"/>
              <a:t> 15 euros </a:t>
            </a:r>
            <a:r>
              <a:rPr lang="fr-FR" sz="1300" dirty="0"/>
              <a:t>pour les </a:t>
            </a:r>
            <a:r>
              <a:rPr lang="fr-FR" sz="1300" b="1" dirty="0"/>
              <a:t>médecins spécialistes sur appel de la régulation</a:t>
            </a:r>
          </a:p>
        </p:txBody>
      </p:sp>
      <p:sp>
        <p:nvSpPr>
          <p:cNvPr id="26" name="Rectangle 25">
            <a:extLst>
              <a:ext uri="{FF2B5EF4-FFF2-40B4-BE49-F238E27FC236}">
                <a16:creationId xmlns:a16="http://schemas.microsoft.com/office/drawing/2014/main" id="{C9B1709C-62A1-41B9-84E3-5ECC62A22446}"/>
              </a:ext>
            </a:extLst>
          </p:cNvPr>
          <p:cNvSpPr/>
          <p:nvPr/>
        </p:nvSpPr>
        <p:spPr>
          <a:xfrm>
            <a:off x="385226" y="1299116"/>
            <a:ext cx="2278867" cy="1666216"/>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4. Pérennisation des mesures « urgence »</a:t>
            </a:r>
          </a:p>
        </p:txBody>
      </p:sp>
      <p:sp>
        <p:nvSpPr>
          <p:cNvPr id="27" name="Rectangle 26">
            <a:extLst>
              <a:ext uri="{FF2B5EF4-FFF2-40B4-BE49-F238E27FC236}">
                <a16:creationId xmlns:a16="http://schemas.microsoft.com/office/drawing/2014/main" id="{A14C7274-ED4C-4B34-9BF9-8A9721078353}"/>
              </a:ext>
            </a:extLst>
          </p:cNvPr>
          <p:cNvSpPr/>
          <p:nvPr/>
        </p:nvSpPr>
        <p:spPr>
          <a:xfrm>
            <a:off x="8134607" y="1304000"/>
            <a:ext cx="3667421" cy="1666216"/>
          </a:xfrm>
          <a:prstGeom prst="rect">
            <a:avLst/>
          </a:prstGeom>
          <a:no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 </a:t>
            </a:r>
            <a:r>
              <a:rPr lang="en-GB" sz="1400" b="1" dirty="0">
                <a:solidFill>
                  <a:schemeClr val="accent2"/>
                </a:solidFill>
              </a:rPr>
              <a:t>pour l’effection </a:t>
            </a:r>
          </a:p>
          <a:p>
            <a:pPr algn="ctr"/>
            <a:r>
              <a:rPr lang="en-GB" sz="1400" b="1" dirty="0">
                <a:solidFill>
                  <a:schemeClr val="accent2"/>
                </a:solidFill>
              </a:rPr>
              <a:t>sur la base de 5 SNP par semaine </a:t>
            </a:r>
          </a:p>
          <a:p>
            <a:pPr algn="ctr"/>
            <a:r>
              <a:rPr lang="en-GB" sz="1600" b="1" dirty="0">
                <a:solidFill>
                  <a:schemeClr val="accent2"/>
                </a:solidFill>
              </a:rPr>
              <a:t>3450 € par an</a:t>
            </a:r>
          </a:p>
        </p:txBody>
      </p:sp>
      <p:sp>
        <p:nvSpPr>
          <p:cNvPr id="29" name="Titre 3"/>
          <p:cNvSpPr>
            <a:spLocks noGrp="1"/>
          </p:cNvSpPr>
          <p:nvPr>
            <p:ph type="title"/>
          </p:nvPr>
        </p:nvSpPr>
        <p:spPr>
          <a:xfrm>
            <a:off x="398232" y="117606"/>
            <a:ext cx="11483163" cy="541613"/>
          </a:xfrm>
        </p:spPr>
        <p:txBody>
          <a:bodyPr/>
          <a:lstStyle/>
          <a:p>
            <a:r>
              <a:rPr lang="fr-FR" dirty="0"/>
              <a:t>PROPOSITION DE VALORISATION HORS NOMENCLATURE</a:t>
            </a:r>
          </a:p>
        </p:txBody>
      </p:sp>
      <p:sp>
        <p:nvSpPr>
          <p:cNvPr id="2" name="ZoneTexte 1"/>
          <p:cNvSpPr txBox="1"/>
          <p:nvPr/>
        </p:nvSpPr>
        <p:spPr>
          <a:xfrm>
            <a:off x="8154321" y="3213274"/>
            <a:ext cx="3667421" cy="1311643"/>
          </a:xfrm>
          <a:prstGeom prst="rect">
            <a:avLst/>
          </a:prstGeom>
          <a:no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ctr">
              <a:defRPr sz="1600" b="1">
                <a:solidFill>
                  <a:schemeClr val="accent2"/>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t>A Définir</a:t>
            </a:r>
          </a:p>
        </p:txBody>
      </p:sp>
    </p:spTree>
    <p:extLst>
      <p:ext uri="{BB962C8B-B14F-4D97-AF65-F5344CB8AC3E}">
        <p14:creationId xmlns:p14="http://schemas.microsoft.com/office/powerpoint/2010/main" val="3081189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DB6D5F-DB79-47B8-8231-4D23B6934D97}"/>
              </a:ext>
            </a:extLst>
          </p:cNvPr>
          <p:cNvSpPr/>
          <p:nvPr/>
        </p:nvSpPr>
        <p:spPr>
          <a:xfrm>
            <a:off x="9707097" y="5866610"/>
            <a:ext cx="2099677" cy="991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numéro de diapositive 2">
            <a:extLst>
              <a:ext uri="{FF2B5EF4-FFF2-40B4-BE49-F238E27FC236}">
                <a16:creationId xmlns:a16="http://schemas.microsoft.com/office/drawing/2014/main" id="{EEAA35DB-3DC8-463C-AE67-4A3875992578}"/>
              </a:ext>
            </a:extLst>
          </p:cNvPr>
          <p:cNvSpPr txBox="1">
            <a:spLocks/>
          </p:cNvSpPr>
          <p:nvPr/>
        </p:nvSpPr>
        <p:spPr>
          <a:xfrm>
            <a:off x="0" y="6579625"/>
            <a:ext cx="720000" cy="288000"/>
          </a:xfrm>
          <a:prstGeom prst="rect">
            <a:avLst/>
          </a:prstGeom>
        </p:spPr>
        <p:txBody>
          <a:bodyPr anchor="b"/>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000" smtClean="0"/>
              <a:pPr/>
              <a:t>23</a:t>
            </a:fld>
            <a:endParaRPr lang="fr-FR" sz="1000"/>
          </a:p>
        </p:txBody>
      </p:sp>
      <p:sp>
        <p:nvSpPr>
          <p:cNvPr id="18" name="TextBox 4">
            <a:extLst>
              <a:ext uri="{FF2B5EF4-FFF2-40B4-BE49-F238E27FC236}">
                <a16:creationId xmlns:a16="http://schemas.microsoft.com/office/drawing/2014/main" id="{8EB2BAA7-32DB-409C-9AB9-5C8D92A28029}"/>
              </a:ext>
            </a:extLst>
          </p:cNvPr>
          <p:cNvSpPr txBox="1"/>
          <p:nvPr/>
        </p:nvSpPr>
        <p:spPr>
          <a:xfrm>
            <a:off x="2755723" y="3561282"/>
            <a:ext cx="5292000" cy="1934224"/>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dirty="0"/>
              <a:t>Organiser la réponse aux besoins de soins en s’appuyant sur la présence ponctuelle de médecins sur le territoire même s’ils n’y ont pas installé leur cabinet =&gt; réalisation de consultations avancées »</a:t>
            </a:r>
          </a:p>
          <a:p>
            <a:pPr marL="285750" indent="-285750">
              <a:spcBef>
                <a:spcPts val="300"/>
              </a:spcBef>
              <a:buFont typeface="Wingdings" panose="05000000000000000000" pitchFamily="2" charset="2"/>
              <a:buChar char="q"/>
            </a:pPr>
            <a:r>
              <a:rPr lang="fr-FR" sz="1300" dirty="0"/>
              <a:t>Valoriser financièrement la participation des médecins à ces  consultations par le versement d’un bonus en sus des consultations</a:t>
            </a:r>
          </a:p>
        </p:txBody>
      </p:sp>
      <p:sp>
        <p:nvSpPr>
          <p:cNvPr id="19" name="Rectangle 18">
            <a:extLst>
              <a:ext uri="{FF2B5EF4-FFF2-40B4-BE49-F238E27FC236}">
                <a16:creationId xmlns:a16="http://schemas.microsoft.com/office/drawing/2014/main" id="{F744C4F1-AF6D-4EFB-A2A8-4A12FB7EBD36}"/>
              </a:ext>
            </a:extLst>
          </p:cNvPr>
          <p:cNvSpPr/>
          <p:nvPr/>
        </p:nvSpPr>
        <p:spPr>
          <a:xfrm>
            <a:off x="398232" y="3561282"/>
            <a:ext cx="2278867" cy="1934224"/>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7. </a:t>
            </a:r>
            <a:r>
              <a:rPr lang="fr-FR" sz="1600" b="1"/>
              <a:t>Rapprocher </a:t>
            </a:r>
            <a:r>
              <a:rPr lang="fr-FR" sz="1600" b="1" dirty="0"/>
              <a:t>les professionnels des patients résidant dans les zones les moins dotées</a:t>
            </a:r>
          </a:p>
        </p:txBody>
      </p:sp>
      <p:sp>
        <p:nvSpPr>
          <p:cNvPr id="23" name="Rectangle 22">
            <a:extLst>
              <a:ext uri="{FF2B5EF4-FFF2-40B4-BE49-F238E27FC236}">
                <a16:creationId xmlns:a16="http://schemas.microsoft.com/office/drawing/2014/main" id="{A5D86376-8919-4A78-B70F-CA62BF0075A1}"/>
              </a:ext>
            </a:extLst>
          </p:cNvPr>
          <p:cNvSpPr/>
          <p:nvPr/>
        </p:nvSpPr>
        <p:spPr>
          <a:xfrm>
            <a:off x="8143688" y="3561281"/>
            <a:ext cx="3667421" cy="1934225"/>
          </a:xfrm>
          <a:prstGeom prst="rect">
            <a:avLst/>
          </a:prstGeom>
          <a:no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accent2"/>
              </a:solidFill>
            </a:endParaRPr>
          </a:p>
        </p:txBody>
      </p:sp>
      <p:sp>
        <p:nvSpPr>
          <p:cNvPr id="24" name="Rectangle 23">
            <a:extLst>
              <a:ext uri="{FF2B5EF4-FFF2-40B4-BE49-F238E27FC236}">
                <a16:creationId xmlns:a16="http://schemas.microsoft.com/office/drawing/2014/main" id="{F99209D0-7317-4725-9C64-614121635BB5}"/>
              </a:ext>
            </a:extLst>
          </p:cNvPr>
          <p:cNvSpPr/>
          <p:nvPr/>
        </p:nvSpPr>
        <p:spPr>
          <a:xfrm>
            <a:off x="8113341" y="5100820"/>
            <a:ext cx="3667421" cy="1311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tx1"/>
              </a:solidFill>
            </a:endParaRPr>
          </a:p>
        </p:txBody>
      </p:sp>
      <p:sp>
        <p:nvSpPr>
          <p:cNvPr id="37" name="Rectangle 36">
            <a:extLst>
              <a:ext uri="{FF2B5EF4-FFF2-40B4-BE49-F238E27FC236}">
                <a16:creationId xmlns:a16="http://schemas.microsoft.com/office/drawing/2014/main" id="{74E5C83F-3C68-4AB8-BBC6-70D36C941E16}"/>
              </a:ext>
            </a:extLst>
          </p:cNvPr>
          <p:cNvSpPr/>
          <p:nvPr/>
        </p:nvSpPr>
        <p:spPr>
          <a:xfrm>
            <a:off x="7762800" y="43319"/>
            <a:ext cx="4429199" cy="520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solidFill>
                <a:schemeClr val="tx1"/>
              </a:solidFill>
            </a:endParaRPr>
          </a:p>
        </p:txBody>
      </p:sp>
      <p:sp>
        <p:nvSpPr>
          <p:cNvPr id="38" name="Rectangle 37">
            <a:extLst>
              <a:ext uri="{FF2B5EF4-FFF2-40B4-BE49-F238E27FC236}">
                <a16:creationId xmlns:a16="http://schemas.microsoft.com/office/drawing/2014/main" id="{9C629DBD-94E1-4A24-967A-6C9E83EDA48C}"/>
              </a:ext>
            </a:extLst>
          </p:cNvPr>
          <p:cNvSpPr/>
          <p:nvPr/>
        </p:nvSpPr>
        <p:spPr>
          <a:xfrm>
            <a:off x="398232" y="870857"/>
            <a:ext cx="2278867" cy="3230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rPr>
              <a:t>Objectif</a:t>
            </a:r>
          </a:p>
        </p:txBody>
      </p:sp>
      <p:sp>
        <p:nvSpPr>
          <p:cNvPr id="39" name="Rectangle 38">
            <a:extLst>
              <a:ext uri="{FF2B5EF4-FFF2-40B4-BE49-F238E27FC236}">
                <a16:creationId xmlns:a16="http://schemas.microsoft.com/office/drawing/2014/main" id="{6AC5F55B-9274-44B8-A3F5-02E1A8B39CD0}"/>
              </a:ext>
            </a:extLst>
          </p:cNvPr>
          <p:cNvSpPr/>
          <p:nvPr/>
        </p:nvSpPr>
        <p:spPr>
          <a:xfrm>
            <a:off x="2755723" y="868504"/>
            <a:ext cx="529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Propositions</a:t>
            </a:r>
          </a:p>
        </p:txBody>
      </p:sp>
      <p:sp>
        <p:nvSpPr>
          <p:cNvPr id="40" name="Rectangle 39">
            <a:extLst>
              <a:ext uri="{FF2B5EF4-FFF2-40B4-BE49-F238E27FC236}">
                <a16:creationId xmlns:a16="http://schemas.microsoft.com/office/drawing/2014/main" id="{F5150FA4-AB02-4B13-A3ED-8514FDBBE968}"/>
              </a:ext>
            </a:extLst>
          </p:cNvPr>
          <p:cNvSpPr/>
          <p:nvPr/>
        </p:nvSpPr>
        <p:spPr>
          <a:xfrm>
            <a:off x="8126348" y="868504"/>
            <a:ext cx="3672000" cy="32542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Montant supplémentaire alloué</a:t>
            </a:r>
          </a:p>
        </p:txBody>
      </p:sp>
      <p:sp>
        <p:nvSpPr>
          <p:cNvPr id="25" name="TextBox 4">
            <a:extLst>
              <a:ext uri="{FF2B5EF4-FFF2-40B4-BE49-F238E27FC236}">
                <a16:creationId xmlns:a16="http://schemas.microsoft.com/office/drawing/2014/main" id="{990E4129-B0D4-4C43-B430-C30DB09454CF}"/>
              </a:ext>
            </a:extLst>
          </p:cNvPr>
          <p:cNvSpPr txBox="1"/>
          <p:nvPr/>
        </p:nvSpPr>
        <p:spPr>
          <a:xfrm>
            <a:off x="2742717" y="1299115"/>
            <a:ext cx="5292000" cy="2050141"/>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r>
              <a:rPr lang="fr-FR" sz="1300" dirty="0"/>
              <a:t>Confier aux ESS la structuration des soins de la spécialité sur le territoire : </a:t>
            </a:r>
          </a:p>
          <a:p>
            <a:pPr marL="742950" lvl="1" indent="-285750">
              <a:spcBef>
                <a:spcPts val="300"/>
              </a:spcBef>
              <a:buFont typeface="Wingdings" panose="05000000000000000000" pitchFamily="2" charset="2"/>
              <a:buChar char="ü"/>
            </a:pPr>
            <a:r>
              <a:rPr lang="fr-FR" sz="1200" dirty="0">
                <a:solidFill>
                  <a:srgbClr val="0C419A"/>
                </a:solidFill>
                <a:sym typeface="Wingdings" panose="05000000000000000000" pitchFamily="2" charset="2"/>
              </a:rPr>
              <a:t>en organisant l’accès au second recours pour les médecins traitants du territoire (actes de télémédecine, consultations avancées, organisation de formation etc.)</a:t>
            </a:r>
          </a:p>
          <a:p>
            <a:pPr marL="742950" lvl="1" indent="-285750">
              <a:spcBef>
                <a:spcPts val="300"/>
              </a:spcBef>
              <a:buFont typeface="Wingdings" panose="05000000000000000000" pitchFamily="2" charset="2"/>
              <a:buChar char="ü"/>
            </a:pPr>
            <a:r>
              <a:rPr lang="fr-FR" sz="1200" dirty="0">
                <a:solidFill>
                  <a:srgbClr val="0C419A"/>
                </a:solidFill>
                <a:sym typeface="Wingdings" panose="05000000000000000000" pitchFamily="2" charset="2"/>
              </a:rPr>
              <a:t>En fluidifiant les relations ville – hôpital</a:t>
            </a:r>
          </a:p>
          <a:p>
            <a:pPr marL="285750" lvl="1" indent="-285750">
              <a:spcBef>
                <a:spcPts val="300"/>
              </a:spcBef>
              <a:buFont typeface="Wingdings" panose="05000000000000000000" pitchFamily="2" charset="2"/>
              <a:buChar char="q"/>
            </a:pPr>
            <a:r>
              <a:rPr lang="fr-FR" sz="1300" dirty="0"/>
              <a:t>Accompagner le développement des ESS en leur offrant un cadre financier pérenne via une aide au démarrage et une aide au fonctionnement</a:t>
            </a:r>
            <a:endParaRPr lang="fr-FR" sz="1300" b="1" dirty="0"/>
          </a:p>
        </p:txBody>
      </p:sp>
      <p:sp>
        <p:nvSpPr>
          <p:cNvPr id="26" name="Rectangle 25">
            <a:extLst>
              <a:ext uri="{FF2B5EF4-FFF2-40B4-BE49-F238E27FC236}">
                <a16:creationId xmlns:a16="http://schemas.microsoft.com/office/drawing/2014/main" id="{C9B1709C-62A1-41B9-84E3-5ECC62A22446}"/>
              </a:ext>
            </a:extLst>
          </p:cNvPr>
          <p:cNvSpPr/>
          <p:nvPr/>
        </p:nvSpPr>
        <p:spPr>
          <a:xfrm>
            <a:off x="385226" y="1299115"/>
            <a:ext cx="2278867" cy="2050141"/>
          </a:xfrm>
          <a:prstGeom prst="rect">
            <a:avLst/>
          </a:prstGeom>
          <a:solidFill>
            <a:srgbClr val="0C4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6. Structure l’accès aux soins de second recours partout sur le territoire </a:t>
            </a:r>
          </a:p>
        </p:txBody>
      </p:sp>
      <p:sp>
        <p:nvSpPr>
          <p:cNvPr id="27" name="Rectangle 26">
            <a:extLst>
              <a:ext uri="{FF2B5EF4-FFF2-40B4-BE49-F238E27FC236}">
                <a16:creationId xmlns:a16="http://schemas.microsoft.com/office/drawing/2014/main" id="{A14C7274-ED4C-4B34-9BF9-8A9721078353}"/>
              </a:ext>
            </a:extLst>
          </p:cNvPr>
          <p:cNvSpPr/>
          <p:nvPr/>
        </p:nvSpPr>
        <p:spPr>
          <a:xfrm>
            <a:off x="8143688" y="1299115"/>
            <a:ext cx="3667421" cy="2050141"/>
          </a:xfrm>
          <a:prstGeom prst="rect">
            <a:avLst/>
          </a:prstGeom>
          <a:noFill/>
          <a:ln>
            <a:solidFill>
              <a:srgbClr val="0C4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 </a:t>
            </a:r>
            <a:r>
              <a:rPr lang="fr-FR" sz="1600" b="1" dirty="0">
                <a:solidFill>
                  <a:schemeClr val="accent2"/>
                </a:solidFill>
              </a:rPr>
              <a:t>Aide au démarrage 80 000 €</a:t>
            </a:r>
          </a:p>
          <a:p>
            <a:pPr algn="ctr"/>
            <a:endParaRPr lang="fr-FR" sz="1600" b="1" dirty="0">
              <a:solidFill>
                <a:schemeClr val="accent2"/>
              </a:solidFill>
            </a:endParaRPr>
          </a:p>
          <a:p>
            <a:pPr algn="ctr"/>
            <a:r>
              <a:rPr lang="fr-FR" sz="1600" b="1" dirty="0">
                <a:solidFill>
                  <a:schemeClr val="accent2"/>
                </a:solidFill>
              </a:rPr>
              <a:t>Aide au fonctionnement 50 000 €/an</a:t>
            </a:r>
            <a:endParaRPr lang="en-GB" sz="1600" b="1" dirty="0">
              <a:solidFill>
                <a:schemeClr val="accent2"/>
              </a:solidFill>
            </a:endParaRPr>
          </a:p>
        </p:txBody>
      </p:sp>
      <p:sp>
        <p:nvSpPr>
          <p:cNvPr id="29" name="Titre 3"/>
          <p:cNvSpPr>
            <a:spLocks noGrp="1"/>
          </p:cNvSpPr>
          <p:nvPr>
            <p:ph type="title"/>
          </p:nvPr>
        </p:nvSpPr>
        <p:spPr>
          <a:xfrm>
            <a:off x="398232" y="117606"/>
            <a:ext cx="11483163" cy="541613"/>
          </a:xfrm>
        </p:spPr>
        <p:txBody>
          <a:bodyPr/>
          <a:lstStyle/>
          <a:p>
            <a:r>
              <a:rPr lang="fr-FR" dirty="0"/>
              <a:t>PROPOSITION DE VALORISATION HORS NOMENCLATURE</a:t>
            </a:r>
          </a:p>
        </p:txBody>
      </p:sp>
      <p:sp>
        <p:nvSpPr>
          <p:cNvPr id="3" name="Rectangle 2"/>
          <p:cNvSpPr/>
          <p:nvPr/>
        </p:nvSpPr>
        <p:spPr>
          <a:xfrm>
            <a:off x="9013037" y="4297291"/>
            <a:ext cx="1928733" cy="369332"/>
          </a:xfrm>
          <a:prstGeom prst="rect">
            <a:avLst/>
          </a:prstGeom>
        </p:spPr>
        <p:txBody>
          <a:bodyPr wrap="none">
            <a:spAutoFit/>
          </a:bodyPr>
          <a:lstStyle/>
          <a:p>
            <a:pPr algn="ctr"/>
            <a:r>
              <a:rPr lang="en-GB" b="1" dirty="0"/>
              <a:t> </a:t>
            </a:r>
            <a:r>
              <a:rPr lang="fr-FR" b="1" dirty="0">
                <a:solidFill>
                  <a:schemeClr val="accent2"/>
                </a:solidFill>
              </a:rPr>
              <a:t>Bonus à définir</a:t>
            </a:r>
          </a:p>
        </p:txBody>
      </p:sp>
    </p:spTree>
    <p:extLst>
      <p:ext uri="{BB962C8B-B14F-4D97-AF65-F5344CB8AC3E}">
        <p14:creationId xmlns:p14="http://schemas.microsoft.com/office/powerpoint/2010/main" val="27772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0" y="0"/>
            <a:ext cx="12192000" cy="1114817"/>
          </a:xfrm>
        </p:spPr>
        <p:txBody>
          <a:bodyPr/>
          <a:lstStyle/>
          <a:p>
            <a:r>
              <a:rPr lang="fr-FR" dirty="0"/>
              <a:t>proposition</a:t>
            </a:r>
          </a:p>
        </p:txBody>
      </p:sp>
      <p:sp>
        <p:nvSpPr>
          <p:cNvPr id="2" name="ZoneTexte 1"/>
          <p:cNvSpPr txBox="1"/>
          <p:nvPr/>
        </p:nvSpPr>
        <p:spPr>
          <a:xfrm>
            <a:off x="889000" y="1208880"/>
            <a:ext cx="10553700" cy="3970318"/>
          </a:xfrm>
          <a:prstGeom prst="rect">
            <a:avLst/>
          </a:prstGeom>
          <a:noFill/>
        </p:spPr>
        <p:txBody>
          <a:bodyPr wrap="square" rtlCol="0">
            <a:spAutoFit/>
          </a:bodyPr>
          <a:lstStyle/>
          <a:p>
            <a:pPr algn="just"/>
            <a:r>
              <a:rPr lang="fr-FR" dirty="0"/>
              <a:t>Dans un contexte marqué par un investissement important de la médecine de ville pour assurer un premier recours de qualité malgré des tensions accrues en matière d’offre médicale, il est proposé - en sus des champs de revalorisation d’ores-et-déjà discutés dans le cadre des travaux conventionnels - </a:t>
            </a:r>
            <a:r>
              <a:rPr lang="fr-FR" u="sng" dirty="0"/>
              <a:t>une augmentation des actes de l’ensemble des médecins libéraux.</a:t>
            </a:r>
          </a:p>
          <a:p>
            <a:pPr algn="just"/>
            <a:endParaRPr lang="fr-FR" dirty="0"/>
          </a:p>
          <a:p>
            <a:pPr algn="just"/>
            <a:r>
              <a:rPr lang="fr-FR" dirty="0"/>
              <a:t>Cette </a:t>
            </a:r>
            <a:r>
              <a:rPr lang="fr-FR" b="1" dirty="0"/>
              <a:t>revalorisation socle </a:t>
            </a:r>
            <a:r>
              <a:rPr lang="fr-FR" dirty="0"/>
              <a:t>s’entend dans le cadre d’une convention qui devra par ailleurs </a:t>
            </a:r>
            <a:r>
              <a:rPr lang="fr-FR" u="sng" dirty="0"/>
              <a:t>acter un contrat d’engagement territorial</a:t>
            </a:r>
            <a:r>
              <a:rPr lang="fr-FR" dirty="0"/>
              <a:t> ouvrant droit à des niveaux de consultation supérieurs et à une rémunération forfaitaire.</a:t>
            </a:r>
          </a:p>
          <a:p>
            <a:pPr algn="just"/>
            <a:endParaRPr lang="fr-FR" dirty="0"/>
          </a:p>
          <a:p>
            <a:pPr algn="just"/>
            <a:r>
              <a:rPr lang="fr-FR" dirty="0"/>
              <a:t>Cette revalorisation transversale doit être appréciée dans le cadre d’une analyse macro-économique présentant une dynamique de la rémunération HSD des médecins libéraux </a:t>
            </a:r>
            <a:r>
              <a:rPr lang="fr-FR" u="sng" dirty="0"/>
              <a:t>supérieure à l’inflation jusqu’à fin 2022.</a:t>
            </a:r>
          </a:p>
          <a:p>
            <a:pPr algn="just"/>
            <a:endParaRPr lang="fr-FR" dirty="0"/>
          </a:p>
          <a:p>
            <a:pPr algn="just"/>
            <a:endParaRPr lang="fr-FR" dirty="0"/>
          </a:p>
        </p:txBody>
      </p:sp>
      <p:sp>
        <p:nvSpPr>
          <p:cNvPr id="5" name="TextBox 35">
            <a:extLst>
              <a:ext uri="{FF2B5EF4-FFF2-40B4-BE49-F238E27FC236}">
                <a16:creationId xmlns:a16="http://schemas.microsoft.com/office/drawing/2014/main" id="{6B29121C-BF42-4E9B-B308-0B7DF61952C1}"/>
              </a:ext>
            </a:extLst>
          </p:cNvPr>
          <p:cNvSpPr txBox="1">
            <a:spLocks/>
          </p:cNvSpPr>
          <p:nvPr/>
        </p:nvSpPr>
        <p:spPr>
          <a:xfrm>
            <a:off x="892227" y="4559301"/>
            <a:ext cx="10561830" cy="148122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pPr algn="just"/>
            <a:r>
              <a:rPr lang="fr-FR" sz="1800" dirty="0">
                <a:solidFill>
                  <a:srgbClr val="0C419A"/>
                </a:solidFill>
              </a:rPr>
              <a:t>La « revalorisation socle » de l’acte clinique pourrait </a:t>
            </a:r>
            <a:r>
              <a:rPr lang="fr-FR" sz="1800">
                <a:solidFill>
                  <a:srgbClr val="0C419A"/>
                </a:solidFill>
              </a:rPr>
              <a:t>être de </a:t>
            </a:r>
            <a:r>
              <a:rPr lang="fr-FR" sz="1800" dirty="0">
                <a:solidFill>
                  <a:srgbClr val="0C419A"/>
                </a:solidFill>
              </a:rPr>
              <a:t>+1,5 €</a:t>
            </a:r>
          </a:p>
          <a:p>
            <a:pPr algn="just"/>
            <a:r>
              <a:rPr lang="fr-FR" sz="1800" dirty="0">
                <a:solidFill>
                  <a:srgbClr val="0C419A"/>
                </a:solidFill>
              </a:rPr>
              <a:t> </a:t>
            </a:r>
          </a:p>
          <a:p>
            <a:pPr algn="just"/>
            <a:r>
              <a:rPr lang="fr-FR" sz="1800" b="0" i="1" dirty="0">
                <a:solidFill>
                  <a:srgbClr val="0C419A"/>
                </a:solidFill>
              </a:rPr>
              <a:t>Cette revalorisation concerne la C, la CS, l’APC, l’APY</a:t>
            </a:r>
            <a:endParaRPr lang="fr-FR" sz="1400" b="0" i="1" dirty="0">
              <a:solidFill>
                <a:srgbClr val="FF0000"/>
              </a:solidFill>
            </a:endParaRPr>
          </a:p>
        </p:txBody>
      </p:sp>
    </p:spTree>
    <p:extLst>
      <p:ext uri="{BB962C8B-B14F-4D97-AF65-F5344CB8AC3E}">
        <p14:creationId xmlns:p14="http://schemas.microsoft.com/office/powerpoint/2010/main" val="234710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0" y="0"/>
            <a:ext cx="12192000" cy="1114817"/>
          </a:xfrm>
        </p:spPr>
        <p:txBody>
          <a:bodyPr/>
          <a:lstStyle/>
          <a:p>
            <a:r>
              <a:rPr lang="fr-FR" dirty="0"/>
              <a:t>Évolution des honoraires TOTAUX DES Médecins généralistes et DES spécialistes (base 100 en 2016)</a:t>
            </a:r>
          </a:p>
        </p:txBody>
      </p:sp>
      <p:sp>
        <p:nvSpPr>
          <p:cNvPr id="4" name="Rectangle 3"/>
          <p:cNvSpPr/>
          <p:nvPr/>
        </p:nvSpPr>
        <p:spPr>
          <a:xfrm>
            <a:off x="1436688" y="1489045"/>
            <a:ext cx="1440000" cy="4212016"/>
          </a:xfrm>
          <a:prstGeom prst="rect">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6688" y="1493144"/>
            <a:ext cx="1440000" cy="2965427"/>
          </a:xfrm>
          <a:prstGeom prst="rect">
            <a:avLst/>
          </a:prstGeom>
          <a:noFill/>
        </p:spPr>
        <p:txBody>
          <a:bodyPr wrap="square" rtlCol="0">
            <a:spAutoFit/>
          </a:bodyPr>
          <a:lstStyle/>
          <a:p>
            <a:pPr algn="ctr"/>
            <a:r>
              <a:rPr lang="fr-FR" sz="1000" b="1" dirty="0">
                <a:solidFill>
                  <a:schemeClr val="accent1"/>
                </a:solidFill>
              </a:rPr>
              <a:t>2017 </a:t>
            </a:r>
          </a:p>
          <a:p>
            <a:endParaRPr lang="fr-FR" sz="900" dirty="0">
              <a:solidFill>
                <a:schemeClr val="accent1"/>
              </a:solidFill>
            </a:endParaRPr>
          </a:p>
          <a:p>
            <a:r>
              <a:rPr lang="fr-FR" sz="870" b="1" dirty="0">
                <a:solidFill>
                  <a:schemeClr val="accent1"/>
                </a:solidFill>
              </a:rPr>
              <a:t>Mai : Revalorisation MG</a:t>
            </a:r>
          </a:p>
          <a:p>
            <a:pPr marL="171450" indent="-171450">
              <a:buFont typeface="Arial" panose="020B0604020202020204" pitchFamily="34" charset="0"/>
              <a:buChar char="•"/>
            </a:pPr>
            <a:r>
              <a:rPr lang="fr-FR" sz="870" dirty="0">
                <a:solidFill>
                  <a:schemeClr val="accent1"/>
                </a:solidFill>
              </a:rPr>
              <a:t>G +2€  / MEG (5€)</a:t>
            </a:r>
          </a:p>
          <a:p>
            <a:endParaRPr lang="fr-FR" sz="900" dirty="0">
              <a:solidFill>
                <a:schemeClr val="accent1"/>
              </a:solidFill>
            </a:endParaRPr>
          </a:p>
          <a:p>
            <a:pPr lvl="0"/>
            <a:r>
              <a:rPr lang="fr-FR" sz="870" b="1" dirty="0">
                <a:solidFill>
                  <a:srgbClr val="298478"/>
                </a:solidFill>
              </a:rPr>
              <a:t>Juin: Revalorisation spécialités de bloc</a:t>
            </a:r>
          </a:p>
          <a:p>
            <a:pPr marL="171450" lvl="0" indent="-171450">
              <a:buFont typeface="Arial" panose="020B0604020202020204" pitchFamily="34" charset="0"/>
              <a:buChar char="•"/>
            </a:pPr>
            <a:r>
              <a:rPr lang="fr-FR" sz="870" dirty="0">
                <a:solidFill>
                  <a:srgbClr val="298478"/>
                </a:solidFill>
              </a:rPr>
              <a:t>Modificateurs K/7 </a:t>
            </a:r>
          </a:p>
          <a:p>
            <a:endParaRPr lang="fr-FR" sz="900" dirty="0">
              <a:solidFill>
                <a:schemeClr val="accent1"/>
              </a:solidFill>
            </a:endParaRPr>
          </a:p>
          <a:p>
            <a:pPr lvl="0"/>
            <a:r>
              <a:rPr lang="fr-FR" sz="870" b="1" dirty="0">
                <a:solidFill>
                  <a:srgbClr val="298478"/>
                </a:solidFill>
              </a:rPr>
              <a:t>Juillet: Revalorisation des autres spécialités</a:t>
            </a:r>
          </a:p>
          <a:p>
            <a:pPr marL="171450" lvl="0" indent="-171450">
              <a:buFont typeface="Arial" panose="020B0604020202020204" pitchFamily="34" charset="0"/>
              <a:buChar char="•"/>
            </a:pPr>
            <a:r>
              <a:rPr lang="fr-FR" sz="870" dirty="0">
                <a:solidFill>
                  <a:srgbClr val="298478"/>
                </a:solidFill>
              </a:rPr>
              <a:t>MCS / CNPSY (+2€)</a:t>
            </a:r>
          </a:p>
          <a:p>
            <a:pPr marL="171450" lvl="0" indent="-171450">
              <a:buFont typeface="Arial" panose="020B0604020202020204" pitchFamily="34" charset="0"/>
              <a:buChar char="•"/>
            </a:pPr>
            <a:r>
              <a:rPr lang="fr-FR" sz="870" dirty="0">
                <a:solidFill>
                  <a:srgbClr val="298478"/>
                </a:solidFill>
              </a:rPr>
              <a:t>APC +4€</a:t>
            </a:r>
          </a:p>
          <a:p>
            <a:endParaRPr lang="fr-FR" sz="900" dirty="0">
              <a:solidFill>
                <a:schemeClr val="accent1"/>
              </a:solidFill>
            </a:endParaRPr>
          </a:p>
          <a:p>
            <a:pPr lvl="0"/>
            <a:r>
              <a:rPr lang="fr-FR" sz="870" b="1" dirty="0">
                <a:solidFill>
                  <a:srgbClr val="298478"/>
                </a:solidFill>
              </a:rPr>
              <a:t>Nov.: Consultations complexes</a:t>
            </a:r>
            <a:endParaRPr lang="fr-FR" sz="900" dirty="0">
              <a:solidFill>
                <a:schemeClr val="accent1"/>
              </a:solidFill>
            </a:endParaRPr>
          </a:p>
          <a:p>
            <a:pPr algn="ctr"/>
            <a:r>
              <a:rPr lang="fr-FR" sz="900" dirty="0">
                <a:solidFill>
                  <a:schemeClr val="accent1"/>
                </a:solidFill>
              </a:rPr>
              <a:t>--------</a:t>
            </a:r>
            <a:br>
              <a:rPr lang="fr-FR" sz="900" dirty="0">
                <a:solidFill>
                  <a:schemeClr val="accent1"/>
                </a:solidFill>
              </a:rPr>
            </a:br>
            <a:endParaRPr lang="fr-FR" sz="900" dirty="0">
              <a:solidFill>
                <a:schemeClr val="accent1"/>
              </a:solidFill>
            </a:endParaRPr>
          </a:p>
          <a:p>
            <a:pPr algn="ctr"/>
            <a:endParaRPr lang="fr-FR" sz="900" dirty="0">
              <a:solidFill>
                <a:schemeClr val="accent1"/>
              </a:solidFill>
            </a:endParaRPr>
          </a:p>
          <a:p>
            <a:pPr algn="ctr"/>
            <a:r>
              <a:rPr lang="fr-FR" sz="900" b="1" dirty="0">
                <a:solidFill>
                  <a:schemeClr val="accent1"/>
                </a:solidFill>
              </a:rPr>
              <a:t>+ 5 347€/MG</a:t>
            </a:r>
          </a:p>
          <a:p>
            <a:pPr algn="ctr"/>
            <a:r>
              <a:rPr lang="fr-FR" sz="900" b="1" dirty="0">
                <a:solidFill>
                  <a:schemeClr val="accent1"/>
                </a:solidFill>
              </a:rPr>
              <a:t>+ 3 435€/spé</a:t>
            </a:r>
          </a:p>
        </p:txBody>
      </p:sp>
      <p:sp>
        <p:nvSpPr>
          <p:cNvPr id="6" name="Rectangle 5"/>
          <p:cNvSpPr/>
          <p:nvPr/>
        </p:nvSpPr>
        <p:spPr>
          <a:xfrm>
            <a:off x="2876687" y="1489045"/>
            <a:ext cx="1001045" cy="4212016"/>
          </a:xfrm>
          <a:prstGeom prst="rect">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2876688" y="1472111"/>
            <a:ext cx="1001044" cy="2168286"/>
          </a:xfrm>
          <a:prstGeom prst="rect">
            <a:avLst/>
          </a:prstGeom>
          <a:noFill/>
        </p:spPr>
        <p:txBody>
          <a:bodyPr wrap="square" rtlCol="0">
            <a:spAutoFit/>
          </a:bodyPr>
          <a:lstStyle/>
          <a:p>
            <a:pPr algn="ctr"/>
            <a:r>
              <a:rPr lang="fr-FR" sz="1000" b="1" dirty="0">
                <a:solidFill>
                  <a:schemeClr val="accent3"/>
                </a:solidFill>
              </a:rPr>
              <a:t>2018 </a:t>
            </a:r>
          </a:p>
          <a:p>
            <a:pPr algn="ctr"/>
            <a:endParaRPr lang="fr-FR" sz="1000" b="1" dirty="0">
              <a:solidFill>
                <a:schemeClr val="accent3"/>
              </a:solidFill>
            </a:endParaRPr>
          </a:p>
          <a:p>
            <a:r>
              <a:rPr lang="fr-FR" sz="870" b="1" dirty="0">
                <a:solidFill>
                  <a:schemeClr val="accent3"/>
                </a:solidFill>
              </a:rPr>
              <a:t>Jan.: actes cliniques</a:t>
            </a:r>
          </a:p>
          <a:p>
            <a:pPr marL="171450" indent="-171450">
              <a:buFont typeface="Arial" panose="020B0604020202020204" pitchFamily="34" charset="0"/>
              <a:buChar char="•"/>
            </a:pPr>
            <a:r>
              <a:rPr lang="fr-FR" sz="870" dirty="0">
                <a:solidFill>
                  <a:schemeClr val="accent3"/>
                </a:solidFill>
              </a:rPr>
              <a:t>MCU, MRT</a:t>
            </a:r>
          </a:p>
          <a:p>
            <a:pPr marL="171450" indent="-171450">
              <a:buFont typeface="Arial" panose="020B0604020202020204" pitchFamily="34" charset="0"/>
              <a:buChar char="•"/>
            </a:pPr>
            <a:endParaRPr lang="fr-FR" sz="870" dirty="0">
              <a:solidFill>
                <a:schemeClr val="accent3"/>
              </a:solidFill>
            </a:endParaRPr>
          </a:p>
          <a:p>
            <a:pPr lvl="0"/>
            <a:r>
              <a:rPr lang="fr-FR" sz="870" b="1" dirty="0">
                <a:solidFill>
                  <a:schemeClr val="accent3"/>
                </a:solidFill>
              </a:rPr>
              <a:t>S1</a:t>
            </a:r>
          </a:p>
          <a:p>
            <a:pPr marL="171450" lvl="0" indent="-171450">
              <a:buFont typeface="Arial" panose="020B0604020202020204" pitchFamily="34" charset="0"/>
              <a:buChar char="•"/>
            </a:pPr>
            <a:r>
              <a:rPr lang="fr-FR" sz="870" dirty="0">
                <a:solidFill>
                  <a:schemeClr val="accent3"/>
                </a:solidFill>
              </a:rPr>
              <a:t>ROSP</a:t>
            </a:r>
          </a:p>
          <a:p>
            <a:pPr marL="171450" lvl="0" indent="-171450">
              <a:buFont typeface="Arial" panose="020B0604020202020204" pitchFamily="34" charset="0"/>
              <a:buChar char="•"/>
            </a:pPr>
            <a:r>
              <a:rPr lang="fr-FR" sz="870" dirty="0">
                <a:solidFill>
                  <a:schemeClr val="accent3"/>
                </a:solidFill>
              </a:rPr>
              <a:t>FPMT</a:t>
            </a:r>
          </a:p>
          <a:p>
            <a:pPr marL="171450" lvl="0" indent="-171450">
              <a:buFont typeface="Arial" panose="020B0604020202020204" pitchFamily="34" charset="0"/>
              <a:buChar char="•"/>
            </a:pPr>
            <a:endParaRPr lang="fr-FR" sz="900" dirty="0">
              <a:solidFill>
                <a:schemeClr val="accent3"/>
              </a:solidFill>
            </a:endParaRPr>
          </a:p>
          <a:p>
            <a:pPr algn="ctr"/>
            <a:endParaRPr lang="fr-FR" sz="900" dirty="0">
              <a:solidFill>
                <a:schemeClr val="accent3"/>
              </a:solidFill>
            </a:endParaRPr>
          </a:p>
          <a:p>
            <a:pPr algn="ctr"/>
            <a:r>
              <a:rPr lang="fr-FR" sz="900" dirty="0">
                <a:solidFill>
                  <a:schemeClr val="accent3"/>
                </a:solidFill>
              </a:rPr>
              <a:t>--------</a:t>
            </a:r>
          </a:p>
          <a:p>
            <a:pPr algn="ctr"/>
            <a:endParaRPr lang="fr-FR" sz="900" dirty="0">
              <a:solidFill>
                <a:schemeClr val="accent3"/>
              </a:solidFill>
            </a:endParaRPr>
          </a:p>
          <a:p>
            <a:pPr algn="ctr"/>
            <a:r>
              <a:rPr lang="fr-FR" sz="900" b="1" dirty="0">
                <a:solidFill>
                  <a:schemeClr val="accent3"/>
                </a:solidFill>
              </a:rPr>
              <a:t>+ 7 310€/MG</a:t>
            </a:r>
          </a:p>
          <a:p>
            <a:pPr algn="ctr"/>
            <a:r>
              <a:rPr lang="fr-FR" sz="900" b="1" dirty="0">
                <a:solidFill>
                  <a:schemeClr val="accent3"/>
                </a:solidFill>
              </a:rPr>
              <a:t>+ 4 502€/spé</a:t>
            </a:r>
          </a:p>
        </p:txBody>
      </p:sp>
      <p:sp>
        <p:nvSpPr>
          <p:cNvPr id="10" name="ZoneTexte 9"/>
          <p:cNvSpPr txBox="1"/>
          <p:nvPr/>
        </p:nvSpPr>
        <p:spPr>
          <a:xfrm>
            <a:off x="2082167" y="6037848"/>
            <a:ext cx="1045294" cy="461665"/>
          </a:xfrm>
          <a:prstGeom prst="rect">
            <a:avLst/>
          </a:prstGeom>
          <a:noFill/>
          <a:ln>
            <a:solidFill>
              <a:schemeClr val="tx1"/>
            </a:solidFill>
          </a:ln>
        </p:spPr>
        <p:txBody>
          <a:bodyPr wrap="square" rtlCol="0">
            <a:spAutoFit/>
          </a:bodyPr>
          <a:lstStyle/>
          <a:p>
            <a:pPr algn="ctr"/>
            <a:r>
              <a:rPr lang="fr-FR" sz="800" b="1" dirty="0"/>
              <a:t>Avenant 3</a:t>
            </a:r>
          </a:p>
          <a:p>
            <a:pPr algn="ctr"/>
            <a:r>
              <a:rPr lang="fr-FR" sz="800" i="1" dirty="0"/>
              <a:t>Aides maternité/paternité</a:t>
            </a:r>
          </a:p>
        </p:txBody>
      </p:sp>
      <p:cxnSp>
        <p:nvCxnSpPr>
          <p:cNvPr id="11" name="Connecteur droit avec flèche 10"/>
          <p:cNvCxnSpPr/>
          <p:nvPr/>
        </p:nvCxnSpPr>
        <p:spPr>
          <a:xfrm>
            <a:off x="3111518" y="5710513"/>
            <a:ext cx="0" cy="3329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77732" y="1492158"/>
            <a:ext cx="958710" cy="4217369"/>
          </a:xfrm>
          <a:prstGeom prst="rect">
            <a:avLst/>
          </a:prstGeom>
          <a:solidFill>
            <a:schemeClr val="tx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835398" y="1466758"/>
            <a:ext cx="1001044" cy="954107"/>
          </a:xfrm>
          <a:prstGeom prst="rect">
            <a:avLst/>
          </a:prstGeom>
          <a:noFill/>
        </p:spPr>
        <p:txBody>
          <a:bodyPr wrap="square" rtlCol="0">
            <a:spAutoFit/>
          </a:bodyPr>
          <a:lstStyle/>
          <a:p>
            <a:pPr algn="ctr"/>
            <a:r>
              <a:rPr lang="fr-FR" sz="1000" b="1" dirty="0"/>
              <a:t>2019 </a:t>
            </a:r>
          </a:p>
          <a:p>
            <a:pPr algn="ctr"/>
            <a:endParaRPr lang="fr-FR" sz="1000" b="1" dirty="0"/>
          </a:p>
          <a:p>
            <a:pPr algn="ctr"/>
            <a:r>
              <a:rPr lang="fr-FR" sz="900" dirty="0"/>
              <a:t>-------</a:t>
            </a:r>
          </a:p>
          <a:p>
            <a:pPr algn="ctr"/>
            <a:endParaRPr lang="fr-FR" sz="900" dirty="0"/>
          </a:p>
          <a:p>
            <a:pPr algn="ctr"/>
            <a:r>
              <a:rPr lang="fr-FR" sz="900" b="1" dirty="0"/>
              <a:t>+ 1 791€/MG</a:t>
            </a:r>
          </a:p>
          <a:p>
            <a:pPr algn="ctr"/>
            <a:r>
              <a:rPr lang="fr-FR" sz="900" b="1" dirty="0"/>
              <a:t>+ 3 128€/spé</a:t>
            </a:r>
          </a:p>
        </p:txBody>
      </p:sp>
      <p:sp>
        <p:nvSpPr>
          <p:cNvPr id="19" name="Rectangle 18"/>
          <p:cNvSpPr/>
          <p:nvPr/>
        </p:nvSpPr>
        <p:spPr>
          <a:xfrm>
            <a:off x="4836442" y="1489045"/>
            <a:ext cx="958710" cy="4217369"/>
          </a:xfrm>
          <a:prstGeom prst="rect">
            <a:avLst/>
          </a:prstGeom>
          <a:solidFill>
            <a:schemeClr val="accent5">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4794108" y="1472112"/>
            <a:ext cx="1001044" cy="938719"/>
          </a:xfrm>
          <a:prstGeom prst="rect">
            <a:avLst/>
          </a:prstGeom>
          <a:noFill/>
        </p:spPr>
        <p:txBody>
          <a:bodyPr wrap="square" rtlCol="0">
            <a:spAutoFit/>
          </a:bodyPr>
          <a:lstStyle/>
          <a:p>
            <a:pPr algn="ctr"/>
            <a:r>
              <a:rPr lang="fr-FR" sz="1000" b="1" dirty="0">
                <a:solidFill>
                  <a:schemeClr val="accent5"/>
                </a:solidFill>
              </a:rPr>
              <a:t>2020</a:t>
            </a:r>
          </a:p>
          <a:p>
            <a:pPr algn="ctr"/>
            <a:endParaRPr lang="fr-FR" sz="900" dirty="0">
              <a:solidFill>
                <a:schemeClr val="accent5"/>
              </a:solidFill>
            </a:endParaRPr>
          </a:p>
          <a:p>
            <a:pPr algn="ctr"/>
            <a:r>
              <a:rPr lang="fr-FR" sz="900" dirty="0">
                <a:solidFill>
                  <a:schemeClr val="accent5"/>
                </a:solidFill>
              </a:rPr>
              <a:t>--------</a:t>
            </a:r>
          </a:p>
          <a:p>
            <a:pPr algn="ctr"/>
            <a:endParaRPr lang="fr-FR" sz="900" b="1" dirty="0">
              <a:solidFill>
                <a:schemeClr val="accent5"/>
              </a:solidFill>
            </a:endParaRPr>
          </a:p>
          <a:p>
            <a:pPr algn="ctr"/>
            <a:r>
              <a:rPr lang="fr-FR" sz="900" b="1" dirty="0">
                <a:solidFill>
                  <a:schemeClr val="accent5"/>
                </a:solidFill>
              </a:rPr>
              <a:t>+ 831€/MG</a:t>
            </a:r>
          </a:p>
          <a:p>
            <a:pPr algn="ctr"/>
            <a:r>
              <a:rPr lang="fr-FR" sz="900" b="1" dirty="0">
                <a:solidFill>
                  <a:schemeClr val="accent5"/>
                </a:solidFill>
              </a:rPr>
              <a:t>+ 912€/spé</a:t>
            </a:r>
          </a:p>
        </p:txBody>
      </p:sp>
      <p:sp>
        <p:nvSpPr>
          <p:cNvPr id="22" name="Rectangle 21"/>
          <p:cNvSpPr/>
          <p:nvPr/>
        </p:nvSpPr>
        <p:spPr>
          <a:xfrm>
            <a:off x="5795152" y="1489046"/>
            <a:ext cx="958710" cy="4217369"/>
          </a:xfrm>
          <a:prstGeom prst="rect">
            <a:avLst/>
          </a:prstGeom>
          <a:solidFill>
            <a:schemeClr val="accent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5752818" y="1472113"/>
            <a:ext cx="1001044" cy="938719"/>
          </a:xfrm>
          <a:prstGeom prst="rect">
            <a:avLst/>
          </a:prstGeom>
          <a:noFill/>
        </p:spPr>
        <p:txBody>
          <a:bodyPr wrap="square" rtlCol="0">
            <a:spAutoFit/>
          </a:bodyPr>
          <a:lstStyle/>
          <a:p>
            <a:pPr algn="ctr"/>
            <a:r>
              <a:rPr lang="fr-FR" sz="1000" b="1" dirty="0">
                <a:solidFill>
                  <a:schemeClr val="accent2"/>
                </a:solidFill>
              </a:rPr>
              <a:t>2021</a:t>
            </a:r>
          </a:p>
          <a:p>
            <a:pPr algn="ctr"/>
            <a:endParaRPr lang="fr-FR" sz="900" dirty="0">
              <a:solidFill>
                <a:schemeClr val="accent2"/>
              </a:solidFill>
            </a:endParaRPr>
          </a:p>
          <a:p>
            <a:pPr algn="ctr"/>
            <a:r>
              <a:rPr lang="fr-FR" sz="900" dirty="0">
                <a:solidFill>
                  <a:schemeClr val="accent2"/>
                </a:solidFill>
              </a:rPr>
              <a:t>--------</a:t>
            </a:r>
          </a:p>
          <a:p>
            <a:pPr algn="ctr"/>
            <a:endParaRPr lang="fr-FR" sz="900" b="1" dirty="0">
              <a:solidFill>
                <a:schemeClr val="accent2"/>
              </a:solidFill>
            </a:endParaRPr>
          </a:p>
          <a:p>
            <a:pPr algn="ctr"/>
            <a:r>
              <a:rPr lang="fr-FR" sz="900" b="1" dirty="0">
                <a:solidFill>
                  <a:schemeClr val="accent2"/>
                </a:solidFill>
              </a:rPr>
              <a:t>+1 332€/MG</a:t>
            </a:r>
          </a:p>
          <a:p>
            <a:pPr algn="ctr"/>
            <a:r>
              <a:rPr lang="fr-FR" sz="900" b="1" dirty="0">
                <a:solidFill>
                  <a:schemeClr val="accent2"/>
                </a:solidFill>
              </a:rPr>
              <a:t>+ 628€/spé</a:t>
            </a:r>
          </a:p>
        </p:txBody>
      </p:sp>
      <p:sp>
        <p:nvSpPr>
          <p:cNvPr id="24" name="Rectangle 23"/>
          <p:cNvSpPr/>
          <p:nvPr/>
        </p:nvSpPr>
        <p:spPr>
          <a:xfrm>
            <a:off x="6751322" y="1493144"/>
            <a:ext cx="1249677" cy="4217369"/>
          </a:xfrm>
          <a:prstGeom prst="rect">
            <a:avLst/>
          </a:prstGeom>
          <a:solidFill>
            <a:schemeClr val="accent6">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708989" y="1476211"/>
            <a:ext cx="1292010" cy="1483483"/>
          </a:xfrm>
          <a:prstGeom prst="rect">
            <a:avLst/>
          </a:prstGeom>
          <a:noFill/>
        </p:spPr>
        <p:txBody>
          <a:bodyPr wrap="square" rtlCol="0">
            <a:spAutoFit/>
          </a:bodyPr>
          <a:lstStyle/>
          <a:p>
            <a:pPr algn="ctr"/>
            <a:r>
              <a:rPr lang="fr-FR" sz="1000" b="1" dirty="0">
                <a:solidFill>
                  <a:schemeClr val="accent6">
                    <a:lumMod val="75000"/>
                  </a:schemeClr>
                </a:solidFill>
              </a:rPr>
              <a:t>2022</a:t>
            </a:r>
          </a:p>
          <a:p>
            <a:pPr lvl="0"/>
            <a:endParaRPr lang="fr-FR" sz="870" b="1" dirty="0">
              <a:solidFill>
                <a:srgbClr val="298478"/>
              </a:solidFill>
            </a:endParaRPr>
          </a:p>
          <a:p>
            <a:pPr lvl="0"/>
            <a:r>
              <a:rPr lang="fr-FR" sz="870" b="1" dirty="0">
                <a:solidFill>
                  <a:schemeClr val="accent6">
                    <a:lumMod val="75000"/>
                  </a:schemeClr>
                </a:solidFill>
              </a:rPr>
              <a:t>Avril : Avenant 9</a:t>
            </a:r>
          </a:p>
          <a:p>
            <a:pPr algn="ctr"/>
            <a:endParaRPr lang="fr-FR" sz="900" dirty="0">
              <a:solidFill>
                <a:schemeClr val="accent6">
                  <a:lumMod val="75000"/>
                </a:schemeClr>
              </a:solidFill>
            </a:endParaRPr>
          </a:p>
          <a:p>
            <a:pPr algn="ctr"/>
            <a:endParaRPr lang="fr-FR" sz="900" dirty="0">
              <a:solidFill>
                <a:schemeClr val="accent6">
                  <a:lumMod val="75000"/>
                </a:schemeClr>
              </a:solidFill>
            </a:endParaRPr>
          </a:p>
          <a:p>
            <a:pPr algn="ctr"/>
            <a:endParaRPr lang="fr-FR" sz="900" dirty="0">
              <a:solidFill>
                <a:schemeClr val="accent6">
                  <a:lumMod val="75000"/>
                </a:schemeClr>
              </a:solidFill>
            </a:endParaRPr>
          </a:p>
          <a:p>
            <a:pPr algn="ctr"/>
            <a:r>
              <a:rPr lang="fr-FR" sz="900" dirty="0">
                <a:solidFill>
                  <a:schemeClr val="accent6">
                    <a:lumMod val="75000"/>
                  </a:schemeClr>
                </a:solidFill>
              </a:rPr>
              <a:t>--------</a:t>
            </a:r>
          </a:p>
          <a:p>
            <a:pPr algn="ctr"/>
            <a:endParaRPr lang="fr-FR" sz="900" b="1" dirty="0">
              <a:solidFill>
                <a:schemeClr val="accent6">
                  <a:lumMod val="75000"/>
                </a:schemeClr>
              </a:solidFill>
            </a:endParaRPr>
          </a:p>
          <a:p>
            <a:pPr algn="ctr"/>
            <a:r>
              <a:rPr lang="fr-FR" sz="900" b="1" dirty="0">
                <a:solidFill>
                  <a:schemeClr val="accent6">
                    <a:lumMod val="75000"/>
                  </a:schemeClr>
                </a:solidFill>
              </a:rPr>
              <a:t>+2 952€/MG</a:t>
            </a:r>
          </a:p>
          <a:p>
            <a:pPr algn="ctr"/>
            <a:r>
              <a:rPr lang="fr-FR" sz="900" b="1" dirty="0">
                <a:solidFill>
                  <a:schemeClr val="accent6">
                    <a:lumMod val="75000"/>
                  </a:schemeClr>
                </a:solidFill>
              </a:rPr>
              <a:t>+ 2 439€/spé</a:t>
            </a:r>
          </a:p>
        </p:txBody>
      </p:sp>
      <p:sp>
        <p:nvSpPr>
          <p:cNvPr id="27" name="ZoneTexte 26"/>
          <p:cNvSpPr txBox="1"/>
          <p:nvPr/>
        </p:nvSpPr>
        <p:spPr>
          <a:xfrm>
            <a:off x="3182475" y="6034961"/>
            <a:ext cx="847658" cy="338554"/>
          </a:xfrm>
          <a:prstGeom prst="rect">
            <a:avLst/>
          </a:prstGeom>
          <a:noFill/>
          <a:ln>
            <a:solidFill>
              <a:schemeClr val="tx1"/>
            </a:solidFill>
          </a:ln>
        </p:spPr>
        <p:txBody>
          <a:bodyPr wrap="square" rtlCol="0">
            <a:spAutoFit/>
          </a:bodyPr>
          <a:lstStyle/>
          <a:p>
            <a:pPr algn="ctr"/>
            <a:r>
              <a:rPr lang="fr-FR" sz="800" b="1" dirty="0"/>
              <a:t>Avenant 4</a:t>
            </a:r>
          </a:p>
          <a:p>
            <a:pPr algn="ctr"/>
            <a:r>
              <a:rPr lang="fr-FR" sz="800" i="1" dirty="0"/>
              <a:t>ROSP </a:t>
            </a:r>
            <a:r>
              <a:rPr lang="fr-FR" sz="800" i="1" dirty="0" err="1"/>
              <a:t>endoc</a:t>
            </a:r>
            <a:r>
              <a:rPr lang="fr-FR" sz="800" i="1" dirty="0"/>
              <a:t>.</a:t>
            </a:r>
          </a:p>
        </p:txBody>
      </p:sp>
      <p:cxnSp>
        <p:nvCxnSpPr>
          <p:cNvPr id="28" name="Connecteur droit avec flèche 27"/>
          <p:cNvCxnSpPr/>
          <p:nvPr/>
        </p:nvCxnSpPr>
        <p:spPr>
          <a:xfrm>
            <a:off x="3815240" y="5710513"/>
            <a:ext cx="0" cy="3329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4119061" y="6044457"/>
            <a:ext cx="855133" cy="707886"/>
          </a:xfrm>
          <a:prstGeom prst="rect">
            <a:avLst/>
          </a:prstGeom>
          <a:noFill/>
          <a:ln>
            <a:solidFill>
              <a:schemeClr val="tx1"/>
            </a:solidFill>
          </a:ln>
        </p:spPr>
        <p:txBody>
          <a:bodyPr wrap="square" rtlCol="0">
            <a:spAutoFit/>
          </a:bodyPr>
          <a:lstStyle/>
          <a:p>
            <a:pPr algn="ctr"/>
            <a:r>
              <a:rPr lang="fr-FR" sz="800" b="1" dirty="0"/>
              <a:t>Avenant 6</a:t>
            </a:r>
          </a:p>
          <a:p>
            <a:pPr algn="ctr"/>
            <a:r>
              <a:rPr lang="fr-FR" sz="800" i="1" dirty="0"/>
              <a:t>TLC, forfait structure</a:t>
            </a:r>
          </a:p>
          <a:p>
            <a:pPr algn="ctr"/>
            <a:r>
              <a:rPr lang="fr-FR" sz="800" i="1" dirty="0"/>
              <a:t>Consultations complexes</a:t>
            </a:r>
          </a:p>
        </p:txBody>
      </p:sp>
      <p:cxnSp>
        <p:nvCxnSpPr>
          <p:cNvPr id="30" name="Connecteur droit avec flèche 29"/>
          <p:cNvCxnSpPr/>
          <p:nvPr/>
        </p:nvCxnSpPr>
        <p:spPr>
          <a:xfrm>
            <a:off x="4450240" y="5708795"/>
            <a:ext cx="0" cy="3329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5058860" y="6034961"/>
            <a:ext cx="1045294" cy="584775"/>
          </a:xfrm>
          <a:prstGeom prst="rect">
            <a:avLst/>
          </a:prstGeom>
          <a:noFill/>
          <a:ln>
            <a:solidFill>
              <a:schemeClr val="tx1"/>
            </a:solidFill>
          </a:ln>
        </p:spPr>
        <p:txBody>
          <a:bodyPr wrap="square" rtlCol="0">
            <a:spAutoFit/>
          </a:bodyPr>
          <a:lstStyle/>
          <a:p>
            <a:pPr algn="ctr"/>
            <a:r>
              <a:rPr lang="fr-FR" sz="800" b="1" dirty="0"/>
              <a:t>Avenant 7</a:t>
            </a:r>
          </a:p>
          <a:p>
            <a:pPr algn="ctr"/>
            <a:r>
              <a:rPr lang="fr-FR" sz="800" i="1" dirty="0" err="1"/>
              <a:t>Ass</a:t>
            </a:r>
            <a:r>
              <a:rPr lang="fr-FR" sz="800" i="1" dirty="0"/>
              <a:t>. Med., forfait structure, nomenclature</a:t>
            </a:r>
          </a:p>
        </p:txBody>
      </p:sp>
      <p:cxnSp>
        <p:nvCxnSpPr>
          <p:cNvPr id="32" name="Connecteur droit avec flèche 31"/>
          <p:cNvCxnSpPr/>
          <p:nvPr/>
        </p:nvCxnSpPr>
        <p:spPr>
          <a:xfrm>
            <a:off x="5305373" y="5699299"/>
            <a:ext cx="0" cy="3329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6578649" y="6044457"/>
            <a:ext cx="1247137" cy="584775"/>
          </a:xfrm>
          <a:prstGeom prst="rect">
            <a:avLst/>
          </a:prstGeom>
          <a:noFill/>
          <a:ln>
            <a:solidFill>
              <a:schemeClr val="tx1"/>
            </a:solidFill>
          </a:ln>
        </p:spPr>
        <p:txBody>
          <a:bodyPr wrap="square" rtlCol="0">
            <a:spAutoFit/>
          </a:bodyPr>
          <a:lstStyle/>
          <a:p>
            <a:pPr algn="ctr"/>
            <a:r>
              <a:rPr lang="fr-FR" sz="800" b="1" dirty="0"/>
              <a:t>Avenant 9</a:t>
            </a:r>
          </a:p>
          <a:p>
            <a:pPr algn="ctr"/>
            <a:r>
              <a:rPr lang="fr-FR" sz="800" i="1" dirty="0"/>
              <a:t>Nomenclature (APC, VL,…), SAS, numérique</a:t>
            </a:r>
          </a:p>
        </p:txBody>
      </p:sp>
      <p:cxnSp>
        <p:nvCxnSpPr>
          <p:cNvPr id="34" name="Connecteur droit avec flèche 33"/>
          <p:cNvCxnSpPr/>
          <p:nvPr/>
        </p:nvCxnSpPr>
        <p:spPr>
          <a:xfrm>
            <a:off x="7202218" y="5708795"/>
            <a:ext cx="0" cy="3329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910666" y="3479800"/>
            <a:ext cx="1840655" cy="541867"/>
          </a:xfrm>
          <a:prstGeom prst="rect">
            <a:avLst/>
          </a:prstGeom>
          <a:solidFill>
            <a:schemeClr val="bg1">
              <a:alpha val="6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solidFill>
              </a:rPr>
              <a:t>COVID</a:t>
            </a:r>
          </a:p>
        </p:txBody>
      </p:sp>
      <p:sp>
        <p:nvSpPr>
          <p:cNvPr id="37" name="Rectangle 36"/>
          <p:cNvSpPr/>
          <p:nvPr/>
        </p:nvSpPr>
        <p:spPr>
          <a:xfrm>
            <a:off x="8381999" y="2969046"/>
            <a:ext cx="2853268" cy="276999"/>
          </a:xfrm>
          <a:prstGeom prst="rect">
            <a:avLst/>
          </a:prstGeom>
        </p:spPr>
        <p:txBody>
          <a:bodyPr wrap="square">
            <a:spAutoFit/>
          </a:bodyPr>
          <a:lstStyle/>
          <a:p>
            <a:pPr lvl="0" algn="ctr"/>
            <a:r>
              <a:rPr lang="fr-FR" sz="1200" b="1" dirty="0"/>
              <a:t>+ xxx€   </a:t>
            </a:r>
            <a:r>
              <a:rPr lang="fr-FR" sz="1200" dirty="0"/>
              <a:t>impact HSD moyen par tête</a:t>
            </a:r>
          </a:p>
        </p:txBody>
      </p:sp>
      <p:graphicFrame>
        <p:nvGraphicFramePr>
          <p:cNvPr id="12" name="Graphique 11"/>
          <p:cNvGraphicFramePr>
            <a:graphicFrameLocks/>
          </p:cNvGraphicFramePr>
          <p:nvPr>
            <p:extLst>
              <p:ext uri="{D42A27DB-BD31-4B8C-83A1-F6EECF244321}">
                <p14:modId xmlns:p14="http://schemas.microsoft.com/office/powerpoint/2010/main" val="1239346838"/>
              </p:ext>
            </p:extLst>
          </p:nvPr>
        </p:nvGraphicFramePr>
        <p:xfrm>
          <a:off x="1004640" y="840973"/>
          <a:ext cx="10045519" cy="52091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778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3"/>
          <p:cNvSpPr>
            <a:spLocks noGrp="1"/>
          </p:cNvSpPr>
          <p:nvPr>
            <p:ph type="title"/>
          </p:nvPr>
        </p:nvSpPr>
        <p:spPr>
          <a:xfrm>
            <a:off x="0" y="0"/>
            <a:ext cx="12192000" cy="1114817"/>
          </a:xfrm>
        </p:spPr>
        <p:txBody>
          <a:bodyPr/>
          <a:lstStyle/>
          <a:p>
            <a:r>
              <a:rPr lang="fr-FR" dirty="0"/>
              <a:t>Évolution des revenus des médecins généralistes et des spécialistes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52" y="1418898"/>
            <a:ext cx="9277848" cy="481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388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8C5AB-F974-4C4E-AAF7-3AC9CFFB9235}"/>
              </a:ext>
            </a:extLst>
          </p:cNvPr>
          <p:cNvSpPr>
            <a:spLocks noGrp="1"/>
          </p:cNvSpPr>
          <p:nvPr>
            <p:ph type="body" sz="quarter" idx="27"/>
          </p:nvPr>
        </p:nvSpPr>
        <p:spPr/>
        <p:txBody>
          <a:bodyPr/>
          <a:lstStyle/>
          <a:p>
            <a:endParaRPr lang="fr-FR" dirty="0"/>
          </a:p>
        </p:txBody>
      </p:sp>
      <p:sp>
        <p:nvSpPr>
          <p:cNvPr id="3" name="Text Placeholder 2">
            <a:extLst>
              <a:ext uri="{FF2B5EF4-FFF2-40B4-BE49-F238E27FC236}">
                <a16:creationId xmlns:a16="http://schemas.microsoft.com/office/drawing/2014/main" id="{CECF262A-91BE-4B68-B960-38587E0AA564}"/>
              </a:ext>
            </a:extLst>
          </p:cNvPr>
          <p:cNvSpPr>
            <a:spLocks noGrp="1"/>
          </p:cNvSpPr>
          <p:nvPr>
            <p:ph type="body" sz="quarter" idx="3"/>
          </p:nvPr>
        </p:nvSpPr>
        <p:spPr>
          <a:xfrm>
            <a:off x="1538558" y="3000049"/>
            <a:ext cx="10005742" cy="1692000"/>
          </a:xfrm>
        </p:spPr>
        <p:txBody>
          <a:bodyPr>
            <a:normAutofit/>
          </a:bodyPr>
          <a:lstStyle/>
          <a:p>
            <a:r>
              <a:rPr lang="fr-FR" b="1" dirty="0"/>
              <a:t>2. engagement territorial</a:t>
            </a:r>
          </a:p>
        </p:txBody>
      </p:sp>
      <p:sp>
        <p:nvSpPr>
          <p:cNvPr id="4" name="Slide Number Placeholder 3">
            <a:extLst>
              <a:ext uri="{FF2B5EF4-FFF2-40B4-BE49-F238E27FC236}">
                <a16:creationId xmlns:a16="http://schemas.microsoft.com/office/drawing/2014/main" id="{7FED42CD-AB63-4565-B977-38C598282655}"/>
              </a:ext>
            </a:extLst>
          </p:cNvPr>
          <p:cNvSpPr>
            <a:spLocks noGrp="1"/>
          </p:cNvSpPr>
          <p:nvPr>
            <p:ph type="sldNum" sz="quarter" idx="26"/>
          </p:nvPr>
        </p:nvSpPr>
        <p:spPr/>
        <p:txBody>
          <a:bodyPr/>
          <a:lstStyle/>
          <a:p>
            <a:fld id="{975A587B-5814-4D9B-9598-FE9CB954CB01}" type="slidenum">
              <a:rPr lang="fr-FR" smtClean="0"/>
              <a:pPr/>
              <a:t>6</a:t>
            </a:fld>
            <a:endParaRPr lang="fr-FR" dirty="0"/>
          </a:p>
        </p:txBody>
      </p:sp>
    </p:spTree>
    <p:extLst>
      <p:ext uri="{BB962C8B-B14F-4D97-AF65-F5344CB8AC3E}">
        <p14:creationId xmlns:p14="http://schemas.microsoft.com/office/powerpoint/2010/main" val="322141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64C19CE3-E218-44FE-AF44-8B2FE219CD3A}"/>
              </a:ext>
            </a:extLst>
          </p:cNvPr>
          <p:cNvSpPr/>
          <p:nvPr/>
        </p:nvSpPr>
        <p:spPr>
          <a:xfrm>
            <a:off x="9720300" y="5761197"/>
            <a:ext cx="2111873" cy="1009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1" name="Rectangle 50">
            <a:extLst>
              <a:ext uri="{FF2B5EF4-FFF2-40B4-BE49-F238E27FC236}">
                <a16:creationId xmlns:a16="http://schemas.microsoft.com/office/drawing/2014/main" id="{4B6B95FE-56A0-4B91-8FBB-D425738D7B15}"/>
              </a:ext>
            </a:extLst>
          </p:cNvPr>
          <p:cNvSpPr/>
          <p:nvPr/>
        </p:nvSpPr>
        <p:spPr>
          <a:xfrm>
            <a:off x="880651" y="3824538"/>
            <a:ext cx="10407545" cy="27434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7" name="Rectangle 16">
            <a:extLst>
              <a:ext uri="{FF2B5EF4-FFF2-40B4-BE49-F238E27FC236}">
                <a16:creationId xmlns:a16="http://schemas.microsoft.com/office/drawing/2014/main" id="{6A7CFC99-6026-4875-AD01-95EFCA518176}"/>
              </a:ext>
            </a:extLst>
          </p:cNvPr>
          <p:cNvSpPr/>
          <p:nvPr/>
        </p:nvSpPr>
        <p:spPr>
          <a:xfrm>
            <a:off x="880651" y="870914"/>
            <a:ext cx="5070725" cy="27175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6" name="TextBox 63">
            <a:extLst>
              <a:ext uri="{FF2B5EF4-FFF2-40B4-BE49-F238E27FC236}">
                <a16:creationId xmlns:a16="http://schemas.microsoft.com/office/drawing/2014/main" id="{47621B6C-41B7-41A8-B2CE-2813329C84EA}"/>
              </a:ext>
            </a:extLst>
          </p:cNvPr>
          <p:cNvSpPr txBox="1"/>
          <p:nvPr/>
        </p:nvSpPr>
        <p:spPr>
          <a:xfrm>
            <a:off x="1087165" y="682725"/>
            <a:ext cx="4657696" cy="338554"/>
          </a:xfrm>
          <a:prstGeom prst="rect">
            <a:avLst/>
          </a:prstGeom>
          <a:solidFill>
            <a:schemeClr val="bg1"/>
          </a:solidFill>
          <a:ln>
            <a:noFill/>
          </a:ln>
        </p:spPr>
        <p:txBody>
          <a:bodyPr wrap="square" rtlCol="0">
            <a:spAutoFit/>
          </a:bodyPr>
          <a:lstStyle/>
          <a:p>
            <a:pPr algn="ctr"/>
            <a:r>
              <a:rPr lang="fr-FR" sz="1600" b="1" dirty="0">
                <a:solidFill>
                  <a:srgbClr val="0C419A"/>
                </a:solidFill>
              </a:rPr>
              <a:t>Un engagement avec 4 grandes thématiques</a:t>
            </a:r>
          </a:p>
        </p:txBody>
      </p:sp>
      <p:sp>
        <p:nvSpPr>
          <p:cNvPr id="29" name="TextBox 12">
            <a:extLst>
              <a:ext uri="{FF2B5EF4-FFF2-40B4-BE49-F238E27FC236}">
                <a16:creationId xmlns:a16="http://schemas.microsoft.com/office/drawing/2014/main" id="{5D25448B-6650-471C-B004-CA8FD62520D8}"/>
              </a:ext>
            </a:extLst>
          </p:cNvPr>
          <p:cNvSpPr txBox="1"/>
          <p:nvPr/>
        </p:nvSpPr>
        <p:spPr>
          <a:xfrm>
            <a:off x="1123859" y="1111809"/>
            <a:ext cx="4553524" cy="472135"/>
          </a:xfrm>
          <a:prstGeom prst="rect">
            <a:avLst/>
          </a:prstGeom>
          <a:solidFill>
            <a:schemeClr val="bg1">
              <a:lumMod val="95000"/>
            </a:schemeClr>
          </a:solidFill>
          <a:ln w="12700">
            <a:solidFill>
              <a:schemeClr val="tx1"/>
            </a:solidFill>
          </a:ln>
        </p:spPr>
        <p:txBody>
          <a:bodyPr wrap="square" anchor="ctr">
            <a:noAutofit/>
          </a:bodyPr>
          <a:lstStyle/>
          <a:p>
            <a:pPr algn="ctr"/>
            <a:r>
              <a:rPr lang="en-GB" sz="1400" b="1" dirty="0"/>
              <a:t>AUGMENTATION DE L’OFFRE MEDICALE</a:t>
            </a:r>
            <a:endParaRPr lang="fr-FR" sz="1400" b="1" dirty="0">
              <a:solidFill>
                <a:srgbClr val="0C419A"/>
              </a:solidFill>
            </a:endParaRPr>
          </a:p>
        </p:txBody>
      </p:sp>
      <p:sp>
        <p:nvSpPr>
          <p:cNvPr id="31" name="TextBox 12">
            <a:extLst>
              <a:ext uri="{FF2B5EF4-FFF2-40B4-BE49-F238E27FC236}">
                <a16:creationId xmlns:a16="http://schemas.microsoft.com/office/drawing/2014/main" id="{5D25448B-6650-471C-B004-CA8FD62520D8}"/>
              </a:ext>
            </a:extLst>
          </p:cNvPr>
          <p:cNvSpPr txBox="1"/>
          <p:nvPr/>
        </p:nvSpPr>
        <p:spPr>
          <a:xfrm>
            <a:off x="1123859" y="1711330"/>
            <a:ext cx="4553524" cy="472135"/>
          </a:xfrm>
          <a:prstGeom prst="rect">
            <a:avLst/>
          </a:prstGeom>
          <a:solidFill>
            <a:schemeClr val="bg1">
              <a:lumMod val="95000"/>
            </a:schemeClr>
          </a:solidFill>
          <a:ln w="12700">
            <a:solidFill>
              <a:schemeClr val="tx1"/>
            </a:solidFill>
          </a:ln>
        </p:spPr>
        <p:txBody>
          <a:bodyPr wrap="square" anchor="ctr">
            <a:noAutofit/>
          </a:bodyPr>
          <a:lstStyle/>
          <a:p>
            <a:pPr algn="ctr"/>
            <a:r>
              <a:rPr lang="en-GB" sz="1400" b="1" dirty="0"/>
              <a:t>ACCES FINANCIER AUX SOINS</a:t>
            </a:r>
            <a:endParaRPr lang="fr-FR" sz="1400" b="1" dirty="0">
              <a:solidFill>
                <a:srgbClr val="0C419A"/>
              </a:solidFill>
            </a:endParaRPr>
          </a:p>
        </p:txBody>
      </p:sp>
      <p:sp>
        <p:nvSpPr>
          <p:cNvPr id="33" name="TextBox 12">
            <a:extLst>
              <a:ext uri="{FF2B5EF4-FFF2-40B4-BE49-F238E27FC236}">
                <a16:creationId xmlns:a16="http://schemas.microsoft.com/office/drawing/2014/main" id="{5D25448B-6650-471C-B004-CA8FD62520D8}"/>
              </a:ext>
            </a:extLst>
          </p:cNvPr>
          <p:cNvSpPr txBox="1"/>
          <p:nvPr/>
        </p:nvSpPr>
        <p:spPr>
          <a:xfrm>
            <a:off x="1123859" y="2310851"/>
            <a:ext cx="4553524" cy="472135"/>
          </a:xfrm>
          <a:prstGeom prst="rect">
            <a:avLst/>
          </a:prstGeom>
          <a:solidFill>
            <a:schemeClr val="bg1">
              <a:lumMod val="95000"/>
            </a:schemeClr>
          </a:solidFill>
          <a:ln w="12700">
            <a:solidFill>
              <a:schemeClr val="tx1"/>
            </a:solidFill>
          </a:ln>
        </p:spPr>
        <p:txBody>
          <a:bodyPr wrap="square" anchor="ctr">
            <a:noAutofit/>
          </a:bodyPr>
          <a:lstStyle/>
          <a:p>
            <a:pPr algn="ctr"/>
            <a:r>
              <a:rPr lang="en-GB" sz="1400" b="1" dirty="0"/>
              <a:t>PARTICIPATION AUX BESOINS DE SOINS DU TERRITOIRE</a:t>
            </a:r>
          </a:p>
        </p:txBody>
      </p:sp>
      <p:sp>
        <p:nvSpPr>
          <p:cNvPr id="35" name="TextBox 12">
            <a:extLst>
              <a:ext uri="{FF2B5EF4-FFF2-40B4-BE49-F238E27FC236}">
                <a16:creationId xmlns:a16="http://schemas.microsoft.com/office/drawing/2014/main" id="{5D25448B-6650-471C-B004-CA8FD62520D8}"/>
              </a:ext>
            </a:extLst>
          </p:cNvPr>
          <p:cNvSpPr txBox="1"/>
          <p:nvPr/>
        </p:nvSpPr>
        <p:spPr>
          <a:xfrm>
            <a:off x="1123859" y="2910373"/>
            <a:ext cx="4553524" cy="472135"/>
          </a:xfrm>
          <a:prstGeom prst="rect">
            <a:avLst/>
          </a:prstGeom>
          <a:solidFill>
            <a:schemeClr val="bg1">
              <a:lumMod val="95000"/>
            </a:schemeClr>
          </a:solidFill>
          <a:ln w="12700">
            <a:solidFill>
              <a:schemeClr val="tx1"/>
            </a:solidFill>
          </a:ln>
        </p:spPr>
        <p:txBody>
          <a:bodyPr wrap="square" anchor="ctr">
            <a:noAutofit/>
          </a:bodyPr>
          <a:lstStyle/>
          <a:p>
            <a:pPr algn="ctr"/>
            <a:r>
              <a:rPr lang="en-GB" sz="1400" b="1" dirty="0"/>
              <a:t>PARTICIPATION AUX MISSIONS LOCALES</a:t>
            </a:r>
          </a:p>
        </p:txBody>
      </p:sp>
      <p:sp>
        <p:nvSpPr>
          <p:cNvPr id="8" name="Rectangle 7"/>
          <p:cNvSpPr/>
          <p:nvPr/>
        </p:nvSpPr>
        <p:spPr>
          <a:xfrm>
            <a:off x="6240624" y="870914"/>
            <a:ext cx="5047574" cy="271758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prstClr val="white"/>
                </a:solidFill>
              </a:rPr>
              <a:t>Chaque médecin généraliste traitant ou spécialiste pourra bénéficier d’une valorisation de cet engagement. Il devra s’engager pour </a:t>
            </a:r>
            <a:r>
              <a:rPr lang="fr-FR" sz="1600" u="sng" dirty="0">
                <a:solidFill>
                  <a:prstClr val="white"/>
                </a:solidFill>
              </a:rPr>
              <a:t>chacune des 4 thématiques sur 1 item de son choix</a:t>
            </a:r>
            <a:r>
              <a:rPr lang="fr-FR" sz="1600" dirty="0">
                <a:solidFill>
                  <a:prstClr val="white"/>
                </a:solidFill>
              </a:rPr>
              <a:t>. Cet engagement territorial est structurant car il permet d’identifier des engagements précis sur chaque thématique tout en permettant aux médecins </a:t>
            </a:r>
            <a:r>
              <a:rPr lang="fr-FR" sz="1600" u="sng" dirty="0">
                <a:solidFill>
                  <a:prstClr val="white"/>
                </a:solidFill>
              </a:rPr>
              <a:t>d’accéder à des avantages significatifs </a:t>
            </a:r>
            <a:r>
              <a:rPr lang="fr-FR" sz="1600" dirty="0">
                <a:solidFill>
                  <a:prstClr val="white"/>
                </a:solidFill>
              </a:rPr>
              <a:t>qui valorisent ces engagements. Ces engagements peuvent selon les situations traduire la reconnaissance de pratique actuelle du médecin</a:t>
            </a:r>
          </a:p>
        </p:txBody>
      </p:sp>
      <p:pic>
        <p:nvPicPr>
          <p:cNvPr id="6" name="Graphic 5" descr="Badge with solid fill">
            <a:extLst>
              <a:ext uri="{FF2B5EF4-FFF2-40B4-BE49-F238E27FC236}">
                <a16:creationId xmlns:a16="http://schemas.microsoft.com/office/drawing/2014/main" id="{CF9A45A3-4DBF-4F6A-AD2B-CC2B47E94A5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802" y="1765947"/>
            <a:ext cx="360000" cy="360000"/>
          </a:xfrm>
          <a:prstGeom prst="rect">
            <a:avLst/>
          </a:prstGeom>
        </p:spPr>
      </p:pic>
      <p:pic>
        <p:nvPicPr>
          <p:cNvPr id="11" name="Graphic 10" descr="Badge 3 with solid fill">
            <a:extLst>
              <a:ext uri="{FF2B5EF4-FFF2-40B4-BE49-F238E27FC236}">
                <a16:creationId xmlns:a16="http://schemas.microsoft.com/office/drawing/2014/main" id="{9D6A03C4-ED93-4A13-8C23-4FB6F117493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3802" y="2364018"/>
            <a:ext cx="360000" cy="360000"/>
          </a:xfrm>
          <a:prstGeom prst="rect">
            <a:avLst/>
          </a:prstGeom>
        </p:spPr>
      </p:pic>
      <p:pic>
        <p:nvPicPr>
          <p:cNvPr id="13" name="Graphic 12" descr="Badge 4 with solid fill">
            <a:extLst>
              <a:ext uri="{FF2B5EF4-FFF2-40B4-BE49-F238E27FC236}">
                <a16:creationId xmlns:a16="http://schemas.microsoft.com/office/drawing/2014/main" id="{69C53D74-5C9F-4FB8-B449-D2C8A801B5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3802" y="2962088"/>
            <a:ext cx="360000" cy="360000"/>
          </a:xfrm>
          <a:prstGeom prst="rect">
            <a:avLst/>
          </a:prstGeom>
        </p:spPr>
      </p:pic>
      <p:pic>
        <p:nvPicPr>
          <p:cNvPr id="15" name="Graphic 14" descr="Badge 1 with solid fill">
            <a:extLst>
              <a:ext uri="{FF2B5EF4-FFF2-40B4-BE49-F238E27FC236}">
                <a16:creationId xmlns:a16="http://schemas.microsoft.com/office/drawing/2014/main" id="{102D5A89-10EB-40BE-9634-330094C7EF8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03802" y="1167876"/>
            <a:ext cx="360000" cy="360000"/>
          </a:xfrm>
          <a:prstGeom prst="rect">
            <a:avLst/>
          </a:prstGeom>
        </p:spPr>
      </p:pic>
      <p:sp>
        <p:nvSpPr>
          <p:cNvPr id="19" name="TextBox 18">
            <a:extLst>
              <a:ext uri="{FF2B5EF4-FFF2-40B4-BE49-F238E27FC236}">
                <a16:creationId xmlns:a16="http://schemas.microsoft.com/office/drawing/2014/main" id="{347AAEE9-7C88-4029-A2AC-CC8748562BE9}"/>
              </a:ext>
            </a:extLst>
          </p:cNvPr>
          <p:cNvSpPr txBox="1"/>
          <p:nvPr/>
        </p:nvSpPr>
        <p:spPr>
          <a:xfrm>
            <a:off x="4426078" y="3655261"/>
            <a:ext cx="3339845" cy="338554"/>
          </a:xfrm>
          <a:prstGeom prst="rect">
            <a:avLst/>
          </a:prstGeom>
          <a:solidFill>
            <a:schemeClr val="bg1"/>
          </a:solidFill>
        </p:spPr>
        <p:txBody>
          <a:bodyPr wrap="square" rtlCol="0">
            <a:spAutoFit/>
          </a:bodyPr>
          <a:lstStyle/>
          <a:p>
            <a:pPr algn="ctr"/>
            <a:r>
              <a:rPr lang="fr-FR" sz="1600" b="1" dirty="0">
                <a:solidFill>
                  <a:srgbClr val="C74E5A"/>
                </a:solidFill>
              </a:rPr>
              <a:t>Incitatifs pour le médecin </a:t>
            </a:r>
            <a:endParaRPr lang="fr-FR" sz="1600" b="1" u="sng" dirty="0">
              <a:solidFill>
                <a:srgbClr val="C74E5A"/>
              </a:solidFill>
            </a:endParaRPr>
          </a:p>
        </p:txBody>
      </p:sp>
      <p:cxnSp>
        <p:nvCxnSpPr>
          <p:cNvPr id="22" name="Straight Arrow Connector 21">
            <a:extLst>
              <a:ext uri="{FF2B5EF4-FFF2-40B4-BE49-F238E27FC236}">
                <a16:creationId xmlns:a16="http://schemas.microsoft.com/office/drawing/2014/main" id="{DEEA3F78-C9B4-48E1-994F-B99C1C8AAABB}"/>
              </a:ext>
            </a:extLst>
          </p:cNvPr>
          <p:cNvCxnSpPr>
            <a:cxnSpLocks/>
          </p:cNvCxnSpPr>
          <p:nvPr/>
        </p:nvCxnSpPr>
        <p:spPr>
          <a:xfrm>
            <a:off x="6096000" y="3581491"/>
            <a:ext cx="1" cy="15883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BD2CD44D-C33A-4C38-A081-0C7EEAC7DDE3}"/>
              </a:ext>
            </a:extLst>
          </p:cNvPr>
          <p:cNvSpPr/>
          <p:nvPr/>
        </p:nvSpPr>
        <p:spPr>
          <a:xfrm>
            <a:off x="6060000" y="3477592"/>
            <a:ext cx="72000" cy="7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36" name="TextBox 35">
            <a:extLst>
              <a:ext uri="{FF2B5EF4-FFF2-40B4-BE49-F238E27FC236}">
                <a16:creationId xmlns:a16="http://schemas.microsoft.com/office/drawing/2014/main" id="{6B29121C-BF42-4E9B-B308-0B7DF61952C1}"/>
              </a:ext>
            </a:extLst>
          </p:cNvPr>
          <p:cNvSpPr txBox="1">
            <a:spLocks/>
          </p:cNvSpPr>
          <p:nvPr/>
        </p:nvSpPr>
        <p:spPr>
          <a:xfrm>
            <a:off x="1019013" y="4291451"/>
            <a:ext cx="2880000"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 engagement valorisé par un forfait annuel</a:t>
            </a:r>
          </a:p>
        </p:txBody>
      </p:sp>
      <p:sp>
        <p:nvSpPr>
          <p:cNvPr id="28" name="Flowchart: Delay 27">
            <a:extLst>
              <a:ext uri="{FF2B5EF4-FFF2-40B4-BE49-F238E27FC236}">
                <a16:creationId xmlns:a16="http://schemas.microsoft.com/office/drawing/2014/main" id="{8293E415-5114-47B1-877B-A30DAC38C43D}"/>
              </a:ext>
            </a:extLst>
          </p:cNvPr>
          <p:cNvSpPr/>
          <p:nvPr/>
        </p:nvSpPr>
        <p:spPr>
          <a:xfrm rot="16200000">
            <a:off x="2339102" y="3985180"/>
            <a:ext cx="243208" cy="369332"/>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1</a:t>
            </a:r>
          </a:p>
        </p:txBody>
      </p:sp>
      <p:sp>
        <p:nvSpPr>
          <p:cNvPr id="40" name="TextBox 39">
            <a:extLst>
              <a:ext uri="{FF2B5EF4-FFF2-40B4-BE49-F238E27FC236}">
                <a16:creationId xmlns:a16="http://schemas.microsoft.com/office/drawing/2014/main" id="{5B0A3B51-1131-425C-ACCD-3462D05E760D}"/>
              </a:ext>
            </a:extLst>
          </p:cNvPr>
          <p:cNvSpPr txBox="1">
            <a:spLocks/>
          </p:cNvSpPr>
          <p:nvPr/>
        </p:nvSpPr>
        <p:spPr>
          <a:xfrm>
            <a:off x="4452732" y="4291451"/>
            <a:ext cx="3223211"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Une valorisation via des avantages financiers</a:t>
            </a:r>
          </a:p>
        </p:txBody>
      </p:sp>
      <p:sp>
        <p:nvSpPr>
          <p:cNvPr id="41" name="Flowchart: Delay 40">
            <a:extLst>
              <a:ext uri="{FF2B5EF4-FFF2-40B4-BE49-F238E27FC236}">
                <a16:creationId xmlns:a16="http://schemas.microsoft.com/office/drawing/2014/main" id="{CFD65D70-1014-4CB7-B47F-36F8F0192FD6}"/>
              </a:ext>
            </a:extLst>
          </p:cNvPr>
          <p:cNvSpPr/>
          <p:nvPr/>
        </p:nvSpPr>
        <p:spPr>
          <a:xfrm rot="16200000">
            <a:off x="5847180" y="3985181"/>
            <a:ext cx="243208" cy="369332"/>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2</a:t>
            </a:r>
          </a:p>
        </p:txBody>
      </p:sp>
      <p:sp>
        <p:nvSpPr>
          <p:cNvPr id="43" name="Espace réservé du numéro de diapositive 2">
            <a:extLst>
              <a:ext uri="{FF2B5EF4-FFF2-40B4-BE49-F238E27FC236}">
                <a16:creationId xmlns:a16="http://schemas.microsoft.com/office/drawing/2014/main" id="{3CB7A35B-C8D9-4FF8-BB31-7EF47AA66A7F}"/>
              </a:ext>
            </a:extLst>
          </p:cNvPr>
          <p:cNvSpPr txBox="1">
            <a:spLocks/>
          </p:cNvSpPr>
          <p:nvPr/>
        </p:nvSpPr>
        <p:spPr>
          <a:xfrm>
            <a:off x="0" y="6579625"/>
            <a:ext cx="720000" cy="288000"/>
          </a:xfrm>
          <a:prstGeom prst="rect">
            <a:avLst/>
          </a:prstGeom>
        </p:spPr>
        <p:txBody>
          <a:bodyPr anchor="b"/>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5A587B-5814-4D9B-9598-FE9CB954CB01}" type="slidenum">
              <a:rPr lang="fr-FR" sz="1000" smtClean="0">
                <a:solidFill>
                  <a:srgbClr val="0C419A"/>
                </a:solidFill>
              </a:rPr>
              <a:pPr/>
              <a:t>7</a:t>
            </a:fld>
            <a:endParaRPr lang="fr-FR" sz="1000">
              <a:solidFill>
                <a:srgbClr val="0C419A"/>
              </a:solidFill>
            </a:endParaRPr>
          </a:p>
        </p:txBody>
      </p:sp>
      <p:sp>
        <p:nvSpPr>
          <p:cNvPr id="44" name="TextBox 43">
            <a:extLst>
              <a:ext uri="{FF2B5EF4-FFF2-40B4-BE49-F238E27FC236}">
                <a16:creationId xmlns:a16="http://schemas.microsoft.com/office/drawing/2014/main" id="{DA0B2A77-EEB4-4333-9000-52D72E1E9403}"/>
              </a:ext>
            </a:extLst>
          </p:cNvPr>
          <p:cNvSpPr txBox="1">
            <a:spLocks/>
          </p:cNvSpPr>
          <p:nvPr/>
        </p:nvSpPr>
        <p:spPr>
          <a:xfrm>
            <a:off x="7929410" y="4291451"/>
            <a:ext cx="3256041" cy="722652"/>
          </a:xfrm>
          <a:prstGeom prst="rect">
            <a:avLst/>
          </a:prstGeom>
          <a:solidFill>
            <a:schemeClr val="bg1">
              <a:lumMod val="95000"/>
            </a:schemeClr>
          </a:solidFill>
          <a:ln>
            <a:solidFill>
              <a:schemeClr val="tx1"/>
            </a:solidFill>
            <a:prstDash val="dash"/>
          </a:ln>
          <a:effectLst>
            <a:outerShdw dist="101600" dir="2400000" algn="tl" rotWithShape="0">
              <a:srgbClr val="78DBFF">
                <a:alpha val="50196"/>
              </a:srgbClr>
            </a:outerShdw>
          </a:effectLst>
        </p:spPr>
        <p:txBody>
          <a:bodyPr wrap="square" rtlCol="0" anchor="ctr">
            <a:noAutofit/>
          </a:bodyPr>
          <a:lstStyle>
            <a:defPPr>
              <a:defRPr lang="fr-FR"/>
            </a:defPPr>
            <a:lvl1pPr algn="ctr">
              <a:defRPr sz="1600" b="1"/>
            </a:lvl1pPr>
          </a:lstStyle>
          <a:p>
            <a:r>
              <a:rPr lang="fr-FR" sz="1400" dirty="0">
                <a:solidFill>
                  <a:srgbClr val="0C419A"/>
                </a:solidFill>
              </a:rPr>
              <a:t>Une valorisation qui est indépendante et s’ajoute aux valorisations de certains items</a:t>
            </a:r>
          </a:p>
        </p:txBody>
      </p:sp>
      <p:sp>
        <p:nvSpPr>
          <p:cNvPr id="45" name="Flowchart: Delay 44">
            <a:extLst>
              <a:ext uri="{FF2B5EF4-FFF2-40B4-BE49-F238E27FC236}">
                <a16:creationId xmlns:a16="http://schemas.microsoft.com/office/drawing/2014/main" id="{6AD43FDC-747F-4FB7-B8C0-FF85F9FA3AC7}"/>
              </a:ext>
            </a:extLst>
          </p:cNvPr>
          <p:cNvSpPr/>
          <p:nvPr/>
        </p:nvSpPr>
        <p:spPr>
          <a:xfrm rot="16200000">
            <a:off x="9476031" y="3985180"/>
            <a:ext cx="243208" cy="369332"/>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b="1">
                <a:solidFill>
                  <a:prstClr val="white"/>
                </a:solidFill>
              </a:rPr>
              <a:t>3</a:t>
            </a:r>
          </a:p>
        </p:txBody>
      </p:sp>
      <p:sp>
        <p:nvSpPr>
          <p:cNvPr id="48" name="TextBox 47">
            <a:extLst>
              <a:ext uri="{FF2B5EF4-FFF2-40B4-BE49-F238E27FC236}">
                <a16:creationId xmlns:a16="http://schemas.microsoft.com/office/drawing/2014/main" id="{79C7E8CC-D708-49BF-B205-6EB25631617E}"/>
              </a:ext>
            </a:extLst>
          </p:cNvPr>
          <p:cNvSpPr txBox="1"/>
          <p:nvPr/>
        </p:nvSpPr>
        <p:spPr>
          <a:xfrm>
            <a:off x="7824902" y="5083329"/>
            <a:ext cx="3545466" cy="1292662"/>
          </a:xfrm>
          <a:prstGeom prst="rect">
            <a:avLst/>
          </a:prstGeom>
          <a:noFill/>
        </p:spPr>
        <p:txBody>
          <a:bodyPr wrap="square" rtlCol="0">
            <a:spAutoFit/>
          </a:bodyPr>
          <a:lstStyle/>
          <a:p>
            <a:pPr marL="285750" indent="-285750">
              <a:buFont typeface="Arial" panose="020B0604020202020204" pitchFamily="34" charset="0"/>
              <a:buChar char="•"/>
            </a:pPr>
            <a:r>
              <a:rPr lang="fr-FR" sz="1300">
                <a:solidFill>
                  <a:srgbClr val="0C419A"/>
                </a:solidFill>
              </a:rPr>
              <a:t>Majoration du FPMT en ZIP</a:t>
            </a:r>
          </a:p>
          <a:p>
            <a:pPr marL="285750" indent="-285750">
              <a:buFont typeface="Arial" panose="020B0604020202020204" pitchFamily="34" charset="0"/>
              <a:buChar char="•"/>
            </a:pPr>
            <a:r>
              <a:rPr lang="fr-FR" sz="1300">
                <a:solidFill>
                  <a:srgbClr val="0C419A"/>
                </a:solidFill>
              </a:rPr>
              <a:t>Aide à l’embauche d’un assistant médical</a:t>
            </a:r>
          </a:p>
          <a:p>
            <a:pPr marL="285750" indent="-285750">
              <a:buFont typeface="Arial" panose="020B0604020202020204" pitchFamily="34" charset="0"/>
              <a:buChar char="•"/>
            </a:pPr>
            <a:r>
              <a:rPr lang="fr-FR" sz="1300">
                <a:solidFill>
                  <a:srgbClr val="0C419A"/>
                </a:solidFill>
              </a:rPr>
              <a:t>Valorisation de l’</a:t>
            </a:r>
            <a:r>
              <a:rPr lang="fr-FR" sz="1300" err="1">
                <a:solidFill>
                  <a:srgbClr val="0C419A"/>
                </a:solidFill>
              </a:rPr>
              <a:t>effection</a:t>
            </a:r>
            <a:r>
              <a:rPr lang="fr-FR" sz="1300">
                <a:solidFill>
                  <a:srgbClr val="0C419A"/>
                </a:solidFill>
              </a:rPr>
              <a:t> des SNP (SAS)</a:t>
            </a:r>
          </a:p>
          <a:p>
            <a:pPr marL="285750" indent="-285750">
              <a:buFont typeface="Arial" panose="020B0604020202020204" pitchFamily="34" charset="0"/>
              <a:buChar char="•"/>
            </a:pPr>
            <a:r>
              <a:rPr lang="fr-FR" sz="1300">
                <a:solidFill>
                  <a:srgbClr val="0C419A"/>
                </a:solidFill>
              </a:rPr>
              <a:t>Valorisation de la régulation (SAS)</a:t>
            </a:r>
          </a:p>
          <a:p>
            <a:pPr marL="285750" indent="-285750">
              <a:buFont typeface="Arial" panose="020B0604020202020204" pitchFamily="34" charset="0"/>
              <a:buChar char="•"/>
            </a:pPr>
            <a:r>
              <a:rPr lang="fr-FR" sz="1300">
                <a:solidFill>
                  <a:srgbClr val="0C419A"/>
                </a:solidFill>
              </a:rPr>
              <a:t>Valorisation fonction maitre de stage</a:t>
            </a:r>
          </a:p>
          <a:p>
            <a:pPr marL="285750" indent="-285750">
              <a:buFont typeface="Arial" panose="020B0604020202020204" pitchFamily="34" charset="0"/>
              <a:buChar char="•"/>
            </a:pPr>
            <a:r>
              <a:rPr lang="fr-FR" sz="1300">
                <a:solidFill>
                  <a:srgbClr val="0C419A"/>
                </a:solidFill>
              </a:rPr>
              <a:t>Valorisation prime OPTAM</a:t>
            </a:r>
          </a:p>
        </p:txBody>
      </p:sp>
      <p:sp>
        <p:nvSpPr>
          <p:cNvPr id="50" name="TextBox 49">
            <a:extLst>
              <a:ext uri="{FF2B5EF4-FFF2-40B4-BE49-F238E27FC236}">
                <a16:creationId xmlns:a16="http://schemas.microsoft.com/office/drawing/2014/main" id="{98948377-48F5-4DA6-A339-02DC9991E7D9}"/>
              </a:ext>
            </a:extLst>
          </p:cNvPr>
          <p:cNvSpPr txBox="1"/>
          <p:nvPr/>
        </p:nvSpPr>
        <p:spPr>
          <a:xfrm>
            <a:off x="4159673" y="5094312"/>
            <a:ext cx="3769737" cy="492443"/>
          </a:xfrm>
          <a:prstGeom prst="rect">
            <a:avLst/>
          </a:prstGeom>
          <a:noFill/>
        </p:spPr>
        <p:txBody>
          <a:bodyPr wrap="square" rtlCol="0">
            <a:spAutoFit/>
          </a:bodyPr>
          <a:lstStyle/>
          <a:p>
            <a:pPr marL="285750" indent="-285750">
              <a:buFont typeface="Arial" panose="020B0604020202020204" pitchFamily="34" charset="0"/>
              <a:buChar char="•"/>
            </a:pPr>
            <a:r>
              <a:rPr lang="fr-FR" sz="1300" b="1" dirty="0">
                <a:solidFill>
                  <a:srgbClr val="0C419A"/>
                </a:solidFill>
              </a:rPr>
              <a:t>Accès aux niveaux supérieurs de tarifs des consultations</a:t>
            </a:r>
            <a:endParaRPr lang="fr-FR" sz="1300" dirty="0">
              <a:solidFill>
                <a:srgbClr val="0C419A"/>
              </a:solidFill>
            </a:endParaRPr>
          </a:p>
        </p:txBody>
      </p:sp>
      <p:sp>
        <p:nvSpPr>
          <p:cNvPr id="30" name="Titre 3"/>
          <p:cNvSpPr>
            <a:spLocks noGrp="1"/>
          </p:cNvSpPr>
          <p:nvPr>
            <p:ph type="title"/>
          </p:nvPr>
        </p:nvSpPr>
        <p:spPr>
          <a:xfrm>
            <a:off x="329608" y="85057"/>
            <a:ext cx="11515533" cy="597668"/>
          </a:xfrm>
        </p:spPr>
        <p:txBody>
          <a:bodyPr/>
          <a:lstStyle/>
          <a:p>
            <a:r>
              <a:rPr lang="fr-FR" dirty="0"/>
              <a:t>Engagement territorial</a:t>
            </a:r>
          </a:p>
        </p:txBody>
      </p:sp>
    </p:spTree>
    <p:extLst>
      <p:ext uri="{BB962C8B-B14F-4D97-AF65-F5344CB8AC3E}">
        <p14:creationId xmlns:p14="http://schemas.microsoft.com/office/powerpoint/2010/main" val="2067950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327AA5D-570B-4D3D-AD36-630D7FAB09D0}"/>
              </a:ext>
            </a:extLst>
          </p:cNvPr>
          <p:cNvSpPr/>
          <p:nvPr/>
        </p:nvSpPr>
        <p:spPr>
          <a:xfrm>
            <a:off x="240029" y="6101484"/>
            <a:ext cx="11712463" cy="68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200" dirty="0">
                <a:solidFill>
                  <a:schemeClr val="tx1"/>
                </a:solidFill>
              </a:rPr>
              <a:t>S’il décide d’adhérer à cet engagement, le médecin </a:t>
            </a:r>
            <a:r>
              <a:rPr lang="fr-FR" sz="1200" dirty="0">
                <a:solidFill>
                  <a:srgbClr val="0ABFF0"/>
                </a:solidFill>
              </a:rPr>
              <a:t>généraliste installé traitant </a:t>
            </a:r>
            <a:r>
              <a:rPr lang="fr-FR" sz="1200" dirty="0">
                <a:solidFill>
                  <a:schemeClr val="tx1"/>
                </a:solidFill>
              </a:rPr>
              <a:t>ou le </a:t>
            </a:r>
            <a:r>
              <a:rPr lang="fr-FR" sz="1200" dirty="0">
                <a:solidFill>
                  <a:schemeClr val="accent6"/>
                </a:solidFill>
              </a:rPr>
              <a:t>médecin spécialiste </a:t>
            </a:r>
            <a:r>
              <a:rPr lang="fr-FR" sz="1200" dirty="0">
                <a:solidFill>
                  <a:schemeClr val="tx1"/>
                </a:solidFill>
              </a:rPr>
              <a:t>doit s’engager sur chacune de ces thématiques. Ce choix peut résulter d’un engagement déjà réalisé par le médecin. Il  est libre de choisir son engagement à l’intérieur de chaque thématique. </a:t>
            </a:r>
            <a:r>
              <a:rPr lang="fr-FR" sz="1200" i="1" dirty="0">
                <a:solidFill>
                  <a:schemeClr val="tx1"/>
                </a:solidFill>
              </a:rPr>
              <a:t>L’engagement sera adapté pour les médecin séniors</a:t>
            </a:r>
          </a:p>
        </p:txBody>
      </p:sp>
      <p:sp>
        <p:nvSpPr>
          <p:cNvPr id="12" name="TextBox 4">
            <a:extLst>
              <a:ext uri="{FF2B5EF4-FFF2-40B4-BE49-F238E27FC236}">
                <a16:creationId xmlns:a16="http://schemas.microsoft.com/office/drawing/2014/main" id="{7D095E3C-4CBF-498D-96EE-A5E65C73C2BC}"/>
              </a:ext>
            </a:extLst>
          </p:cNvPr>
          <p:cNvSpPr txBox="1"/>
          <p:nvPr/>
        </p:nvSpPr>
        <p:spPr>
          <a:xfrm>
            <a:off x="2695393" y="1833911"/>
            <a:ext cx="4475603" cy="1420822"/>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endParaRPr lang="fr-FR" sz="1200" b="1" u="none" strike="noStrike" dirty="0">
              <a:effectLst/>
            </a:endParaRPr>
          </a:p>
          <a:p>
            <a:pPr marL="285750" indent="-285750">
              <a:spcBef>
                <a:spcPts val="300"/>
              </a:spcBef>
              <a:buFont typeface="Wingdings" panose="05000000000000000000" pitchFamily="2" charset="2"/>
              <a:buChar char="q"/>
            </a:pPr>
            <a:endParaRPr lang="fr-FR" sz="1200" b="1" u="none" strike="noStrike" dirty="0">
              <a:effectLst/>
            </a:endParaRPr>
          </a:p>
          <a:p>
            <a:pPr marL="285750" indent="-285750">
              <a:spcBef>
                <a:spcPts val="300"/>
              </a:spcBef>
              <a:buFont typeface="Wingdings" panose="05000000000000000000" pitchFamily="2" charset="2"/>
              <a:buChar char="q"/>
            </a:pPr>
            <a:r>
              <a:rPr lang="fr-FR" sz="1200" b="1" u="none" strike="noStrike" dirty="0">
                <a:effectLst/>
              </a:rPr>
              <a:t>Niveau de file active</a:t>
            </a:r>
            <a:endParaRPr lang="fr-FR" sz="1200" u="none" strike="noStrike" dirty="0">
              <a:effectLst/>
            </a:endParaRPr>
          </a:p>
          <a:p>
            <a:pPr marL="285750" indent="-285750">
              <a:spcBef>
                <a:spcPts val="300"/>
              </a:spcBef>
              <a:buFont typeface="Wingdings" panose="05000000000000000000" pitchFamily="2" charset="2"/>
              <a:buChar char="q"/>
            </a:pPr>
            <a:r>
              <a:rPr lang="fr-FR" sz="1200" b="1" dirty="0"/>
              <a:t>Niveau de patientèle MT (16 ans et plus)</a:t>
            </a:r>
          </a:p>
          <a:p>
            <a:pPr marL="285750" indent="-285750">
              <a:spcBef>
                <a:spcPts val="300"/>
              </a:spcBef>
              <a:buFont typeface="Wingdings" panose="05000000000000000000" pitchFamily="2" charset="2"/>
              <a:buChar char="q"/>
            </a:pPr>
            <a:r>
              <a:rPr lang="fr-FR" sz="1200" b="1" dirty="0"/>
              <a:t>Evolution de la file active (n-1/n-2)</a:t>
            </a:r>
            <a:endParaRPr lang="fr-FR" sz="1200" dirty="0"/>
          </a:p>
          <a:p>
            <a:pPr marL="285750" indent="-285750">
              <a:spcBef>
                <a:spcPts val="300"/>
              </a:spcBef>
              <a:buFont typeface="Wingdings" panose="05000000000000000000" pitchFamily="2" charset="2"/>
              <a:buChar char="q"/>
            </a:pPr>
            <a:r>
              <a:rPr lang="fr-FR" sz="1200" b="1" dirty="0"/>
              <a:t>Emploi d’un assistant médical (aidé AM)</a:t>
            </a:r>
          </a:p>
          <a:p>
            <a:pPr marL="285750" indent="-285750">
              <a:spcBef>
                <a:spcPts val="300"/>
              </a:spcBef>
              <a:buFont typeface="Wingdings" panose="05000000000000000000" pitchFamily="2" charset="2"/>
              <a:buChar char="q"/>
            </a:pPr>
            <a:r>
              <a:rPr lang="fr-FR" sz="1200" b="1" dirty="0">
                <a:solidFill>
                  <a:schemeClr val="tx2">
                    <a:lumMod val="60000"/>
                    <a:lumOff val="40000"/>
                  </a:schemeClr>
                </a:solidFill>
              </a:rPr>
              <a:t>Travail avec un IDE </a:t>
            </a:r>
            <a:r>
              <a:rPr lang="fr-FR" sz="1200" b="1" dirty="0" err="1">
                <a:solidFill>
                  <a:schemeClr val="tx2">
                    <a:lumMod val="60000"/>
                    <a:lumOff val="40000"/>
                  </a:schemeClr>
                </a:solidFill>
              </a:rPr>
              <a:t>Asalée</a:t>
            </a:r>
            <a:endParaRPr lang="fr-FR" sz="1200" b="1" dirty="0">
              <a:solidFill>
                <a:schemeClr val="tx2">
                  <a:lumMod val="60000"/>
                  <a:lumOff val="40000"/>
                </a:schemeClr>
              </a:solidFill>
            </a:endParaRPr>
          </a:p>
          <a:p>
            <a:pPr marL="285750" indent="-285750">
              <a:spcBef>
                <a:spcPts val="300"/>
              </a:spcBef>
              <a:buFont typeface="Wingdings" panose="05000000000000000000" pitchFamily="2" charset="2"/>
              <a:buChar char="q"/>
            </a:pPr>
            <a:endParaRPr lang="fr-FR" sz="1200" b="1" dirty="0"/>
          </a:p>
          <a:p>
            <a:pPr marL="285750" indent="-285750">
              <a:spcBef>
                <a:spcPts val="300"/>
              </a:spcBef>
              <a:buFont typeface="Wingdings" panose="05000000000000000000" pitchFamily="2" charset="2"/>
              <a:buChar char="q"/>
            </a:pPr>
            <a:endParaRPr lang="fr-FR" sz="1200" b="1" dirty="0"/>
          </a:p>
        </p:txBody>
      </p:sp>
      <p:sp>
        <p:nvSpPr>
          <p:cNvPr id="6" name="Rectangle 5">
            <a:extLst>
              <a:ext uri="{FF2B5EF4-FFF2-40B4-BE49-F238E27FC236}">
                <a16:creationId xmlns:a16="http://schemas.microsoft.com/office/drawing/2014/main" id="{3361666A-6EFB-4AFF-9B07-4B8B74F904FA}"/>
              </a:ext>
            </a:extLst>
          </p:cNvPr>
          <p:cNvSpPr/>
          <p:nvPr/>
        </p:nvSpPr>
        <p:spPr>
          <a:xfrm>
            <a:off x="2695393" y="1599432"/>
            <a:ext cx="4475603" cy="228238"/>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t>1. ACCES AUX SOINS</a:t>
            </a:r>
          </a:p>
        </p:txBody>
      </p:sp>
      <p:sp>
        <p:nvSpPr>
          <p:cNvPr id="13" name="TextBox 4">
            <a:extLst>
              <a:ext uri="{FF2B5EF4-FFF2-40B4-BE49-F238E27FC236}">
                <a16:creationId xmlns:a16="http://schemas.microsoft.com/office/drawing/2014/main" id="{A65C1340-7ADD-46DC-9561-F71DFBCE6ABB}"/>
              </a:ext>
            </a:extLst>
          </p:cNvPr>
          <p:cNvSpPr txBox="1"/>
          <p:nvPr/>
        </p:nvSpPr>
        <p:spPr>
          <a:xfrm>
            <a:off x="7476890" y="1843535"/>
            <a:ext cx="4475603" cy="1411197"/>
          </a:xfrm>
          <a:prstGeom prst="rect">
            <a:avLst/>
          </a:prstGeom>
          <a:solidFill>
            <a:schemeClr val="bg1">
              <a:lumMod val="95000"/>
            </a:schemeClr>
          </a:solidFill>
          <a:ln>
            <a:solidFill>
              <a:schemeClr val="tx1"/>
            </a:solidFill>
          </a:ln>
        </p:spPr>
        <p:txBody>
          <a:bodyPr wrap="square" rtlCol="0" anchor="ctr">
            <a:noAutofit/>
          </a:bodyPr>
          <a:lstStyle/>
          <a:p>
            <a:pPr marL="285750" indent="-285750" fontAlgn="ctr">
              <a:spcBef>
                <a:spcPts val="300"/>
              </a:spcBef>
              <a:buFont typeface="Wingdings" panose="05000000000000000000" pitchFamily="2" charset="2"/>
              <a:buChar char="q"/>
            </a:pPr>
            <a:r>
              <a:rPr lang="fr-FR" sz="1200" b="1" dirty="0">
                <a:solidFill>
                  <a:srgbClr val="0C419A"/>
                </a:solidFill>
                <a:latin typeface="Arial" panose="020B0604020202020204" pitchFamily="34" charset="0"/>
              </a:rPr>
              <a:t>Adhésion au secteur 1</a:t>
            </a:r>
          </a:p>
          <a:p>
            <a:pPr marL="285750" indent="-285750" fontAlgn="ctr">
              <a:spcBef>
                <a:spcPts val="300"/>
              </a:spcBef>
              <a:buFont typeface="Wingdings" panose="05000000000000000000" pitchFamily="2" charset="2"/>
              <a:buChar char="q"/>
            </a:pPr>
            <a:r>
              <a:rPr lang="fr-FR" sz="1200" b="1" dirty="0">
                <a:solidFill>
                  <a:schemeClr val="accent6"/>
                </a:solidFill>
                <a:latin typeface="Arial" panose="020B0604020202020204" pitchFamily="34" charset="0"/>
              </a:rPr>
              <a:t>Adhésion à l’OPTAM / OPTAM-CO</a:t>
            </a:r>
          </a:p>
          <a:p>
            <a:pPr marL="285750" indent="-285750" fontAlgn="ctr">
              <a:spcBef>
                <a:spcPts val="300"/>
              </a:spcBef>
              <a:buFont typeface="Wingdings" panose="05000000000000000000" pitchFamily="2" charset="2"/>
              <a:buChar char="q"/>
            </a:pPr>
            <a:r>
              <a:rPr lang="fr-FR" sz="1200" b="1" dirty="0">
                <a:solidFill>
                  <a:schemeClr val="accent6"/>
                </a:solidFill>
                <a:latin typeface="Arial" panose="020B0604020202020204" pitchFamily="34" charset="0"/>
              </a:rPr>
              <a:t>Engagement d’un seuil minimal d’activité à TO</a:t>
            </a:r>
          </a:p>
        </p:txBody>
      </p:sp>
      <p:sp>
        <p:nvSpPr>
          <p:cNvPr id="14" name="Rectangle 13">
            <a:extLst>
              <a:ext uri="{FF2B5EF4-FFF2-40B4-BE49-F238E27FC236}">
                <a16:creationId xmlns:a16="http://schemas.microsoft.com/office/drawing/2014/main" id="{BB87CDC2-3B46-4BA9-9CD9-0BF2A0304A71}"/>
              </a:ext>
            </a:extLst>
          </p:cNvPr>
          <p:cNvSpPr/>
          <p:nvPr/>
        </p:nvSpPr>
        <p:spPr>
          <a:xfrm>
            <a:off x="7476890" y="1599432"/>
            <a:ext cx="4475603" cy="228238"/>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t>2. ACCES AUX SOINS URGENTS</a:t>
            </a:r>
          </a:p>
        </p:txBody>
      </p:sp>
      <p:sp>
        <p:nvSpPr>
          <p:cNvPr id="16" name="TextBox 4">
            <a:extLst>
              <a:ext uri="{FF2B5EF4-FFF2-40B4-BE49-F238E27FC236}">
                <a16:creationId xmlns:a16="http://schemas.microsoft.com/office/drawing/2014/main" id="{8C684760-79FC-4157-8CCC-57207D5E9725}"/>
              </a:ext>
            </a:extLst>
          </p:cNvPr>
          <p:cNvSpPr txBox="1"/>
          <p:nvPr/>
        </p:nvSpPr>
        <p:spPr>
          <a:xfrm>
            <a:off x="2695393" y="3501808"/>
            <a:ext cx="4475604" cy="2423826"/>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endParaRPr lang="fr-FR" sz="1200" b="1" dirty="0"/>
          </a:p>
          <a:p>
            <a:pPr marL="285750" indent="-285750">
              <a:spcBef>
                <a:spcPts val="300"/>
              </a:spcBef>
              <a:buFont typeface="Wingdings" panose="05000000000000000000" pitchFamily="2" charset="2"/>
              <a:buChar char="q"/>
            </a:pPr>
            <a:endParaRPr lang="fr-FR" sz="1200" b="1" dirty="0"/>
          </a:p>
          <a:p>
            <a:pPr marL="285750" indent="-285750">
              <a:spcBef>
                <a:spcPts val="300"/>
              </a:spcBef>
              <a:buFont typeface="Wingdings" panose="05000000000000000000" pitchFamily="2" charset="2"/>
              <a:buChar char="q"/>
            </a:pPr>
            <a:r>
              <a:rPr lang="fr-FR" sz="1200" b="1" dirty="0"/>
              <a:t>Exercice en ZIP</a:t>
            </a:r>
          </a:p>
          <a:p>
            <a:pPr marL="285750" indent="-285750">
              <a:spcBef>
                <a:spcPts val="300"/>
              </a:spcBef>
              <a:buFont typeface="Wingdings" panose="05000000000000000000" pitchFamily="2" charset="2"/>
              <a:buChar char="q"/>
            </a:pPr>
            <a:r>
              <a:rPr lang="fr-FR" sz="1200" b="1" dirty="0"/>
              <a:t>Réalisation de consultations avancées en ZIP</a:t>
            </a:r>
            <a:endParaRPr lang="fr-FR" sz="1200" dirty="0"/>
          </a:p>
          <a:p>
            <a:pPr marL="285750" indent="-285750">
              <a:spcBef>
                <a:spcPts val="300"/>
              </a:spcBef>
              <a:buFont typeface="Wingdings" panose="05000000000000000000" pitchFamily="2" charset="2"/>
              <a:buChar char="q"/>
            </a:pPr>
            <a:r>
              <a:rPr lang="fr-FR" sz="1200" b="1" dirty="0"/>
              <a:t>Participation à l’</a:t>
            </a:r>
            <a:r>
              <a:rPr lang="fr-FR" sz="1200" b="1" dirty="0" err="1"/>
              <a:t>effection</a:t>
            </a:r>
            <a:r>
              <a:rPr lang="fr-FR" sz="1200" b="1" dirty="0"/>
              <a:t> du SAS </a:t>
            </a:r>
            <a:endParaRPr lang="fr-FR" sz="1200" dirty="0"/>
          </a:p>
          <a:p>
            <a:pPr marL="285750" indent="-285750">
              <a:spcBef>
                <a:spcPts val="300"/>
              </a:spcBef>
              <a:buFont typeface="Wingdings" panose="05000000000000000000" pitchFamily="2" charset="2"/>
              <a:buChar char="q"/>
            </a:pPr>
            <a:r>
              <a:rPr lang="fr-FR" sz="1200" b="1" dirty="0">
                <a:solidFill>
                  <a:srgbClr val="0ABFF0"/>
                </a:solidFill>
              </a:rPr>
              <a:t>Participation à la régulation du SAS</a:t>
            </a:r>
            <a:r>
              <a:rPr lang="fr-FR" sz="1200" dirty="0">
                <a:solidFill>
                  <a:srgbClr val="0ABFF0"/>
                </a:solidFill>
              </a:rPr>
              <a:t> </a:t>
            </a:r>
          </a:p>
          <a:p>
            <a:pPr marL="285750" indent="-285750">
              <a:spcBef>
                <a:spcPts val="300"/>
              </a:spcBef>
              <a:buFont typeface="Wingdings" panose="05000000000000000000" pitchFamily="2" charset="2"/>
              <a:buChar char="q"/>
            </a:pPr>
            <a:r>
              <a:rPr lang="fr-FR" sz="1200" b="1" dirty="0"/>
              <a:t>Participation à la</a:t>
            </a:r>
            <a:r>
              <a:rPr lang="fr-FR" sz="1200" b="1" dirty="0">
                <a:solidFill>
                  <a:srgbClr val="0ABFF0"/>
                </a:solidFill>
              </a:rPr>
              <a:t> PDSA </a:t>
            </a:r>
            <a:r>
              <a:rPr lang="fr-FR" sz="1200" dirty="0"/>
              <a:t>/ </a:t>
            </a:r>
            <a:r>
              <a:rPr lang="fr-FR" sz="1200" b="1" dirty="0">
                <a:solidFill>
                  <a:schemeClr val="accent6"/>
                </a:solidFill>
              </a:rPr>
              <a:t>PDSES</a:t>
            </a:r>
          </a:p>
          <a:p>
            <a:pPr marL="285750" indent="-285750">
              <a:spcBef>
                <a:spcPts val="300"/>
              </a:spcBef>
              <a:buFont typeface="Wingdings" panose="05000000000000000000" pitchFamily="2" charset="2"/>
              <a:buChar char="q"/>
            </a:pPr>
            <a:r>
              <a:rPr lang="fr-FR" sz="1200" b="1" dirty="0">
                <a:solidFill>
                  <a:srgbClr val="0ABFF0"/>
                </a:solidFill>
              </a:rPr>
              <a:t>Ouverture du cabinet le samedi matin </a:t>
            </a:r>
          </a:p>
          <a:p>
            <a:pPr marL="285750" indent="-285750">
              <a:spcBef>
                <a:spcPts val="300"/>
              </a:spcBef>
              <a:buFont typeface="Wingdings" panose="05000000000000000000" pitchFamily="2" charset="2"/>
              <a:buChar char="q"/>
            </a:pPr>
            <a:r>
              <a:rPr lang="fr-FR" sz="1200" b="1" dirty="0">
                <a:solidFill>
                  <a:schemeClr val="accent6"/>
                </a:solidFill>
              </a:rPr>
              <a:t>Ouverture du cabinet 5 jours</a:t>
            </a:r>
          </a:p>
        </p:txBody>
      </p:sp>
      <p:sp>
        <p:nvSpPr>
          <p:cNvPr id="17" name="Rectangle 16">
            <a:extLst>
              <a:ext uri="{FF2B5EF4-FFF2-40B4-BE49-F238E27FC236}">
                <a16:creationId xmlns:a16="http://schemas.microsoft.com/office/drawing/2014/main" id="{A7E1A043-BB6A-42D7-A054-BF3025086E25}"/>
              </a:ext>
            </a:extLst>
          </p:cNvPr>
          <p:cNvSpPr/>
          <p:nvPr/>
        </p:nvSpPr>
        <p:spPr>
          <a:xfrm>
            <a:off x="2695394" y="3501807"/>
            <a:ext cx="4475604" cy="340786"/>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3. PARTICIPATION AUX BESOINS DE SOINS DU TERRITOIRE</a:t>
            </a:r>
          </a:p>
        </p:txBody>
      </p:sp>
      <p:sp>
        <p:nvSpPr>
          <p:cNvPr id="27" name="Rectangle 26">
            <a:extLst>
              <a:ext uri="{FF2B5EF4-FFF2-40B4-BE49-F238E27FC236}">
                <a16:creationId xmlns:a16="http://schemas.microsoft.com/office/drawing/2014/main" id="{C364BEC6-12ED-453A-8B64-7991A85B0495}"/>
              </a:ext>
            </a:extLst>
          </p:cNvPr>
          <p:cNvSpPr/>
          <p:nvPr/>
        </p:nvSpPr>
        <p:spPr>
          <a:xfrm>
            <a:off x="2695392" y="1493558"/>
            <a:ext cx="4475603" cy="340352"/>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1. AUGMENTATION DE L’OFFRE MEDICALE</a:t>
            </a:r>
          </a:p>
        </p:txBody>
      </p:sp>
      <p:sp>
        <p:nvSpPr>
          <p:cNvPr id="28" name="Rectangle 27">
            <a:extLst>
              <a:ext uri="{FF2B5EF4-FFF2-40B4-BE49-F238E27FC236}">
                <a16:creationId xmlns:a16="http://schemas.microsoft.com/office/drawing/2014/main" id="{4BC32761-64B7-4EEC-A46E-A8ABAF15D4C2}"/>
              </a:ext>
            </a:extLst>
          </p:cNvPr>
          <p:cNvSpPr/>
          <p:nvPr/>
        </p:nvSpPr>
        <p:spPr>
          <a:xfrm>
            <a:off x="7476890" y="1503135"/>
            <a:ext cx="4475603" cy="340400"/>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2. ACCES FINANCIER AUX SOINS</a:t>
            </a:r>
          </a:p>
        </p:txBody>
      </p:sp>
      <p:cxnSp>
        <p:nvCxnSpPr>
          <p:cNvPr id="32" name="Straight Connector 28">
            <a:extLst>
              <a:ext uri="{FF2B5EF4-FFF2-40B4-BE49-F238E27FC236}">
                <a16:creationId xmlns:a16="http://schemas.microsoft.com/office/drawing/2014/main" id="{70F1394D-B331-40EA-96D0-D786A699EB28}"/>
              </a:ext>
            </a:extLst>
          </p:cNvPr>
          <p:cNvCxnSpPr/>
          <p:nvPr/>
        </p:nvCxnSpPr>
        <p:spPr>
          <a:xfrm>
            <a:off x="2770420" y="1404341"/>
            <a:ext cx="90747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40030" y="1656582"/>
            <a:ext cx="1954530" cy="15981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Objectifs nationaux</a:t>
            </a:r>
          </a:p>
        </p:txBody>
      </p:sp>
      <p:sp>
        <p:nvSpPr>
          <p:cNvPr id="18" name="Rectangle 17"/>
          <p:cNvSpPr/>
          <p:nvPr/>
        </p:nvSpPr>
        <p:spPr>
          <a:xfrm>
            <a:off x="240030" y="3490546"/>
            <a:ext cx="1954530" cy="2432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Objectifs territoriaux</a:t>
            </a:r>
          </a:p>
          <a:p>
            <a:pPr algn="ctr"/>
            <a:endParaRPr lang="fr-FR" sz="1400" dirty="0"/>
          </a:p>
          <a:p>
            <a:pPr algn="ctr"/>
            <a:r>
              <a:rPr lang="fr-FR" sz="1400" dirty="0"/>
              <a:t>dans le cadre d’une organisation territoriale</a:t>
            </a:r>
          </a:p>
        </p:txBody>
      </p:sp>
      <p:cxnSp>
        <p:nvCxnSpPr>
          <p:cNvPr id="8" name="Connecteur droit 7"/>
          <p:cNvCxnSpPr/>
          <p:nvPr/>
        </p:nvCxnSpPr>
        <p:spPr>
          <a:xfrm>
            <a:off x="240030" y="3376834"/>
            <a:ext cx="117124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itre 3"/>
          <p:cNvSpPr>
            <a:spLocks noGrp="1"/>
          </p:cNvSpPr>
          <p:nvPr>
            <p:ph type="title"/>
          </p:nvPr>
        </p:nvSpPr>
        <p:spPr>
          <a:xfrm>
            <a:off x="329608" y="170121"/>
            <a:ext cx="11515533" cy="944696"/>
          </a:xfrm>
        </p:spPr>
        <p:txBody>
          <a:bodyPr/>
          <a:lstStyle/>
          <a:p>
            <a:r>
              <a:rPr lang="fr-FR" dirty="0"/>
              <a:t>Engagement territorial</a:t>
            </a:r>
          </a:p>
        </p:txBody>
      </p:sp>
      <p:sp>
        <p:nvSpPr>
          <p:cNvPr id="19" name="TextBox 4">
            <a:extLst>
              <a:ext uri="{FF2B5EF4-FFF2-40B4-BE49-F238E27FC236}">
                <a16:creationId xmlns:a16="http://schemas.microsoft.com/office/drawing/2014/main" id="{8C684760-79FC-4157-8CCC-57207D5E9725}"/>
              </a:ext>
            </a:extLst>
          </p:cNvPr>
          <p:cNvSpPr txBox="1"/>
          <p:nvPr/>
        </p:nvSpPr>
        <p:spPr>
          <a:xfrm>
            <a:off x="7476887" y="3483815"/>
            <a:ext cx="4475604" cy="2423826"/>
          </a:xfrm>
          <a:prstGeom prst="rect">
            <a:avLst/>
          </a:prstGeom>
          <a:solidFill>
            <a:schemeClr val="bg1">
              <a:lumMod val="95000"/>
            </a:schemeClr>
          </a:solidFill>
          <a:ln>
            <a:solidFill>
              <a:schemeClr val="tx1"/>
            </a:solidFill>
          </a:ln>
        </p:spPr>
        <p:txBody>
          <a:bodyPr wrap="square" rtlCol="0" anchor="ctr">
            <a:noAutofit/>
          </a:bodyPr>
          <a:lstStyle/>
          <a:p>
            <a:pPr marL="285750" indent="-285750">
              <a:spcBef>
                <a:spcPts val="300"/>
              </a:spcBef>
              <a:buFont typeface="Wingdings" panose="05000000000000000000" pitchFamily="2" charset="2"/>
              <a:buChar char="q"/>
            </a:pPr>
            <a:endParaRPr lang="fr-FR" sz="1200" b="1" dirty="0"/>
          </a:p>
          <a:p>
            <a:pPr marL="285750" indent="-285750">
              <a:spcBef>
                <a:spcPts val="300"/>
              </a:spcBef>
              <a:buFont typeface="Wingdings" panose="05000000000000000000" pitchFamily="2" charset="2"/>
              <a:buChar char="q"/>
            </a:pPr>
            <a:endParaRPr lang="fr-FR" sz="1200" b="1" dirty="0"/>
          </a:p>
          <a:p>
            <a:pPr marL="285750" indent="-285750">
              <a:spcBef>
                <a:spcPts val="300"/>
              </a:spcBef>
              <a:buFont typeface="Wingdings" panose="05000000000000000000" pitchFamily="2" charset="2"/>
              <a:buChar char="q"/>
            </a:pPr>
            <a:r>
              <a:rPr lang="fr-FR" sz="1200" b="1" dirty="0"/>
              <a:t>Participation aux missions de la CPTS </a:t>
            </a:r>
          </a:p>
          <a:p>
            <a:pPr marL="285750" indent="-285750">
              <a:spcBef>
                <a:spcPts val="300"/>
              </a:spcBef>
              <a:buFont typeface="Wingdings" panose="05000000000000000000" pitchFamily="2" charset="2"/>
              <a:buChar char="q"/>
            </a:pPr>
            <a:r>
              <a:rPr lang="fr-FR" sz="1200" b="1" dirty="0"/>
              <a:t>Participation aux missions de l’ESS/ESP</a:t>
            </a:r>
          </a:p>
          <a:p>
            <a:pPr marL="285750" indent="-285750">
              <a:spcBef>
                <a:spcPts val="300"/>
              </a:spcBef>
              <a:buFont typeface="Wingdings" panose="05000000000000000000" pitchFamily="2" charset="2"/>
              <a:buChar char="q"/>
            </a:pPr>
            <a:r>
              <a:rPr lang="fr-FR" sz="1200" b="1" dirty="0">
                <a:solidFill>
                  <a:srgbClr val="00B050"/>
                </a:solidFill>
              </a:rPr>
              <a:t>Participations aux missions du territoire / de la CNR </a:t>
            </a:r>
            <a:r>
              <a:rPr lang="fr-FR" sz="1200" b="1" dirty="0">
                <a:solidFill>
                  <a:srgbClr val="00B050"/>
                </a:solidFill>
                <a:sym typeface="Wingdings" panose="05000000000000000000" pitchFamily="2" charset="2"/>
              </a:rPr>
              <a:t></a:t>
            </a:r>
            <a:r>
              <a:rPr lang="fr-FR" sz="1200" b="1" dirty="0">
                <a:solidFill>
                  <a:srgbClr val="00B050"/>
                </a:solidFill>
              </a:rPr>
              <a:t> à la main de la CPL</a:t>
            </a:r>
          </a:p>
        </p:txBody>
      </p:sp>
      <p:sp>
        <p:nvSpPr>
          <p:cNvPr id="20" name="Rectangle 19">
            <a:extLst>
              <a:ext uri="{FF2B5EF4-FFF2-40B4-BE49-F238E27FC236}">
                <a16:creationId xmlns:a16="http://schemas.microsoft.com/office/drawing/2014/main" id="{A7E1A043-BB6A-42D7-A054-BF3025086E25}"/>
              </a:ext>
            </a:extLst>
          </p:cNvPr>
          <p:cNvSpPr/>
          <p:nvPr/>
        </p:nvSpPr>
        <p:spPr>
          <a:xfrm>
            <a:off x="7476888" y="3483814"/>
            <a:ext cx="4475604" cy="340786"/>
          </a:xfrm>
          <a:prstGeom prst="rect">
            <a:avLst/>
          </a:prstGeom>
          <a:solidFill>
            <a:srgbClr val="0C41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4. PARTICIPATION AUX MISSIONS LOCALES</a:t>
            </a:r>
          </a:p>
        </p:txBody>
      </p:sp>
    </p:spTree>
    <p:extLst>
      <p:ext uri="{BB962C8B-B14F-4D97-AF65-F5344CB8AC3E}">
        <p14:creationId xmlns:p14="http://schemas.microsoft.com/office/powerpoint/2010/main" val="270513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6"/>
          </p:nvPr>
        </p:nvSpPr>
        <p:spPr>
          <a:xfrm>
            <a:off x="932539" y="5755186"/>
            <a:ext cx="10366843" cy="368300"/>
          </a:xfrm>
        </p:spPr>
        <p:txBody>
          <a:bodyPr>
            <a:normAutofit/>
          </a:bodyPr>
          <a:lstStyle/>
          <a:p>
            <a:pPr algn="ctr"/>
            <a:r>
              <a:rPr lang="fr-FR" sz="1200" dirty="0"/>
              <a:t>Médecins S1 et S2, HSD 2021, France entière </a:t>
            </a:r>
          </a:p>
        </p:txBody>
      </p:sp>
      <p:sp>
        <p:nvSpPr>
          <p:cNvPr id="3" name="Espace réservé du numéro de diapositive 2"/>
          <p:cNvSpPr>
            <a:spLocks noGrp="1"/>
          </p:cNvSpPr>
          <p:nvPr>
            <p:ph type="sldNum" sz="quarter" idx="15"/>
          </p:nvPr>
        </p:nvSpPr>
        <p:spPr/>
        <p:txBody>
          <a:bodyPr/>
          <a:lstStyle/>
          <a:p>
            <a:fld id="{975A587B-5814-4D9B-9598-FE9CB954CB01}" type="slidenum">
              <a:rPr lang="fr-FR" smtClean="0"/>
              <a:pPr/>
              <a:t>9</a:t>
            </a:fld>
            <a:endParaRPr lang="fr-FR" dirty="0"/>
          </a:p>
        </p:txBody>
      </p:sp>
      <p:sp>
        <p:nvSpPr>
          <p:cNvPr id="4" name="Titre 3"/>
          <p:cNvSpPr>
            <a:spLocks noGrp="1"/>
          </p:cNvSpPr>
          <p:nvPr>
            <p:ph type="title"/>
          </p:nvPr>
        </p:nvSpPr>
        <p:spPr/>
        <p:txBody>
          <a:bodyPr/>
          <a:lstStyle/>
          <a:p>
            <a:r>
              <a:rPr lang="fr-FR" dirty="0"/>
              <a:t>Engagement territorial : Exemple de cible de file active</a:t>
            </a:r>
          </a:p>
        </p:txBody>
      </p:sp>
      <p:graphicFrame>
        <p:nvGraphicFramePr>
          <p:cNvPr id="7" name="Tableau 6"/>
          <p:cNvGraphicFramePr>
            <a:graphicFrameLocks noGrp="1"/>
          </p:cNvGraphicFramePr>
          <p:nvPr>
            <p:extLst>
              <p:ext uri="{D42A27DB-BD31-4B8C-83A1-F6EECF244321}">
                <p14:modId xmlns:p14="http://schemas.microsoft.com/office/powerpoint/2010/main" val="584796155"/>
              </p:ext>
            </p:extLst>
          </p:nvPr>
        </p:nvGraphicFramePr>
        <p:xfrm>
          <a:off x="1743739" y="1819174"/>
          <a:ext cx="3912781" cy="3706092"/>
        </p:xfrm>
        <a:graphic>
          <a:graphicData uri="http://schemas.openxmlformats.org/drawingml/2006/table">
            <a:tbl>
              <a:tblPr/>
              <a:tblGrid>
                <a:gridCol w="2984374">
                  <a:extLst>
                    <a:ext uri="{9D8B030D-6E8A-4147-A177-3AD203B41FA5}">
                      <a16:colId xmlns:a16="http://schemas.microsoft.com/office/drawing/2014/main" val="20000"/>
                    </a:ext>
                  </a:extLst>
                </a:gridCol>
                <a:gridCol w="928407">
                  <a:extLst>
                    <a:ext uri="{9D8B030D-6E8A-4147-A177-3AD203B41FA5}">
                      <a16:colId xmlns:a16="http://schemas.microsoft.com/office/drawing/2014/main" val="20001"/>
                    </a:ext>
                  </a:extLst>
                </a:gridCol>
              </a:tblGrid>
              <a:tr h="262779">
                <a:tc>
                  <a:txBody>
                    <a:bodyPr/>
                    <a:lstStyle/>
                    <a:p>
                      <a:pPr algn="l" fontAlgn="b"/>
                      <a:r>
                        <a:rPr lang="fr-FR" sz="1600" b="1" i="0" u="none" strike="noStrike" dirty="0">
                          <a:solidFill>
                            <a:srgbClr val="FFFFFF"/>
                          </a:solidFill>
                          <a:effectLst/>
                          <a:latin typeface="Calibri"/>
                        </a:rPr>
                        <a:t>Spécialité</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fr-FR" sz="1600" b="1" i="0" u="none" strike="noStrike">
                          <a:solidFill>
                            <a:srgbClr val="FFFFFF"/>
                          </a:solidFill>
                          <a:effectLst/>
                          <a:latin typeface="Calibri"/>
                        </a:rPr>
                        <a:t>p_70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62779">
                <a:tc>
                  <a:txBody>
                    <a:bodyPr/>
                    <a:lstStyle/>
                    <a:p>
                      <a:pPr algn="l" fontAlgn="b"/>
                      <a:r>
                        <a:rPr lang="fr-FR" sz="1600" b="0" i="0" u="none" strike="noStrike" dirty="0" err="1">
                          <a:solidFill>
                            <a:srgbClr val="000000"/>
                          </a:solidFill>
                          <a:effectLst/>
                          <a:latin typeface="Calibri"/>
                        </a:rPr>
                        <a:t>Generalistes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effectLst/>
                          <a:latin typeface="Calibri"/>
                        </a:rPr>
                        <a:t>1850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779">
                <a:tc>
                  <a:txBody>
                    <a:bodyPr/>
                    <a:lstStyle/>
                    <a:p>
                      <a:pPr marL="0" algn="l" defTabSz="914400" rtl="0" eaLnBrk="1" fontAlgn="b" latinLnBrk="0" hangingPunct="1"/>
                      <a:r>
                        <a:rPr lang="fr-FR" sz="1600" b="0" i="0" u="none" strike="noStrike" kern="1200" dirty="0">
                          <a:solidFill>
                            <a:srgbClr val="000000"/>
                          </a:solidFill>
                          <a:effectLst/>
                          <a:latin typeface="Calibri"/>
                          <a:ea typeface="+mn-ea"/>
                          <a:cs typeface="+mn-cs"/>
                        </a:rPr>
                        <a:t>MEP</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1976</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2"/>
                  </a:ext>
                </a:extLst>
              </a:tr>
              <a:tr h="262779">
                <a:tc>
                  <a:txBody>
                    <a:bodyPr/>
                    <a:lstStyle/>
                    <a:p>
                      <a:pPr algn="l" fontAlgn="b"/>
                      <a:r>
                        <a:rPr lang="fr-FR" sz="1600" b="0" i="0" u="none" strike="noStrike" dirty="0" err="1">
                          <a:solidFill>
                            <a:srgbClr val="000000"/>
                          </a:solidFill>
                          <a:effectLst/>
                          <a:latin typeface="Calibri"/>
                        </a:rPr>
                        <a:t>Anesthesistes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3100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62779">
                <a:tc>
                  <a:txBody>
                    <a:bodyPr/>
                    <a:lstStyle/>
                    <a:p>
                      <a:pPr marL="0" algn="l" defTabSz="914400" rtl="0" eaLnBrk="1" fontAlgn="b" latinLnBrk="0" hangingPunct="1"/>
                      <a:r>
                        <a:rPr lang="fr-FR" sz="1600" b="0" i="0" u="none" strike="noStrike" kern="1200" dirty="0">
                          <a:solidFill>
                            <a:srgbClr val="000000"/>
                          </a:solidFill>
                          <a:effectLst/>
                          <a:latin typeface="Calibri"/>
                          <a:ea typeface="+mn-ea"/>
                          <a:cs typeface="+mn-cs"/>
                        </a:rPr>
                        <a:t>Cardiologues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marL="0" algn="r" defTabSz="914400" rtl="0" eaLnBrk="1" fontAlgn="b" latinLnBrk="0" hangingPunct="1"/>
                      <a:r>
                        <a:rPr lang="fr-FR" sz="1600" b="0" i="0" u="none" strike="noStrike" kern="1200" dirty="0">
                          <a:solidFill>
                            <a:srgbClr val="000000"/>
                          </a:solidFill>
                          <a:effectLst/>
                          <a:latin typeface="Calibri"/>
                          <a:ea typeface="+mn-ea"/>
                          <a:cs typeface="+mn-cs"/>
                        </a:rPr>
                        <a:t>2163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4"/>
                  </a:ext>
                </a:extLst>
              </a:tr>
              <a:tr h="262779">
                <a:tc>
                  <a:txBody>
                    <a:bodyPr/>
                    <a:lstStyle/>
                    <a:p>
                      <a:pPr algn="l" fontAlgn="b"/>
                      <a:r>
                        <a:rPr lang="fr-FR" sz="1600" b="0" i="0" u="none" strike="noStrike" dirty="0">
                          <a:solidFill>
                            <a:srgbClr val="000000"/>
                          </a:solidFill>
                          <a:effectLst/>
                          <a:latin typeface="Calibri"/>
                        </a:rPr>
                        <a:t>Chirurgiens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1335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62779">
                <a:tc>
                  <a:txBody>
                    <a:bodyPr/>
                    <a:lstStyle/>
                    <a:p>
                      <a:pPr algn="l" fontAlgn="b"/>
                      <a:r>
                        <a:rPr lang="fr-FR" sz="1600" b="0" i="0" u="none" strike="noStrike" dirty="0">
                          <a:solidFill>
                            <a:srgbClr val="000000"/>
                          </a:solidFill>
                          <a:effectLst/>
                          <a:latin typeface="Calibri"/>
                        </a:rPr>
                        <a:t>Dermatologues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2863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6"/>
                  </a:ext>
                </a:extLst>
              </a:tr>
              <a:tr h="262779">
                <a:tc>
                  <a:txBody>
                    <a:bodyPr/>
                    <a:lstStyle/>
                    <a:p>
                      <a:pPr algn="l" fontAlgn="b"/>
                      <a:r>
                        <a:rPr lang="fr-FR" sz="1600" b="0" i="0" u="none" strike="noStrike" dirty="0" err="1">
                          <a:solidFill>
                            <a:srgbClr val="000000"/>
                          </a:solidFill>
                          <a:effectLst/>
                          <a:latin typeface="Calibri"/>
                        </a:rPr>
                        <a:t>Gynecologues</a:t>
                      </a:r>
                      <a:r>
                        <a:rPr lang="fr-FR" sz="1600" b="0" i="0" u="none" strike="noStrike" dirty="0">
                          <a:solidFill>
                            <a:srgbClr val="000000"/>
                          </a:solidFill>
                          <a:effectLst/>
                          <a:latin typeface="Calibri"/>
                        </a:rPr>
                        <a:t> medicaux</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effectLst/>
                          <a:latin typeface="Calibri"/>
                        </a:rPr>
                        <a:t>2158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779">
                <a:tc>
                  <a:txBody>
                    <a:bodyPr/>
                    <a:lstStyle/>
                    <a:p>
                      <a:pPr algn="l" fontAlgn="b"/>
                      <a:r>
                        <a:rPr lang="fr-FR" sz="1600" b="0" i="0" u="none" strike="noStrike" dirty="0" err="1">
                          <a:solidFill>
                            <a:srgbClr val="000000"/>
                          </a:solidFill>
                          <a:effectLst/>
                          <a:latin typeface="Calibri"/>
                        </a:rPr>
                        <a:t>Gynecologues</a:t>
                      </a:r>
                      <a:r>
                        <a:rPr lang="fr-FR" sz="1600" b="0" i="0" u="none" strike="noStrike" dirty="0">
                          <a:solidFill>
                            <a:srgbClr val="000000"/>
                          </a:solidFill>
                          <a:effectLst/>
                          <a:latin typeface="Calibri"/>
                        </a:rPr>
                        <a:t> </a:t>
                      </a:r>
                      <a:r>
                        <a:rPr lang="fr-FR" sz="1600" b="0" i="0" u="none" strike="noStrike" dirty="0" err="1">
                          <a:solidFill>
                            <a:srgbClr val="000000"/>
                          </a:solidFill>
                          <a:effectLst/>
                          <a:latin typeface="Calibri"/>
                        </a:rPr>
                        <a:t>obstetriciens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2170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8"/>
                  </a:ext>
                </a:extLst>
              </a:tr>
              <a:tr h="262779">
                <a:tc>
                  <a:txBody>
                    <a:bodyPr/>
                    <a:lstStyle/>
                    <a:p>
                      <a:pPr algn="l" fontAlgn="b"/>
                      <a:r>
                        <a:rPr lang="fr-FR" sz="1600" b="0" i="0" u="none" strike="noStrike" dirty="0" err="1">
                          <a:solidFill>
                            <a:srgbClr val="000000"/>
                          </a:solidFill>
                          <a:effectLst/>
                          <a:latin typeface="Calibri"/>
                        </a:rPr>
                        <a:t>Gastro-enterologues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1804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262779">
                <a:tc>
                  <a:txBody>
                    <a:bodyPr/>
                    <a:lstStyle/>
                    <a:p>
                      <a:pPr algn="l" fontAlgn="b"/>
                      <a:r>
                        <a:rPr lang="fr-FR" sz="1600" b="0" i="0" u="none" strike="noStrike" dirty="0">
                          <a:solidFill>
                            <a:srgbClr val="000000"/>
                          </a:solidFill>
                          <a:effectLst/>
                          <a:latin typeface="Calibri"/>
                        </a:rPr>
                        <a:t>ORL medicaux</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3095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10"/>
                  </a:ext>
                </a:extLst>
              </a:tr>
              <a:tr h="271841">
                <a:tc>
                  <a:txBody>
                    <a:bodyPr/>
                    <a:lstStyle/>
                    <a:p>
                      <a:pPr algn="l" fontAlgn="b"/>
                      <a:r>
                        <a:rPr lang="fr-FR" sz="1600" b="0" i="0" u="none" strike="noStrike" dirty="0">
                          <a:solidFill>
                            <a:srgbClr val="000000"/>
                          </a:solidFill>
                          <a:effectLst/>
                          <a:latin typeface="Calibri"/>
                        </a:rPr>
                        <a:t>ORL chirurgicaux</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2662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271841">
                <a:tc>
                  <a:txBody>
                    <a:bodyPr/>
                    <a:lstStyle/>
                    <a:p>
                      <a:pPr algn="l" fontAlgn="b"/>
                      <a:r>
                        <a:rPr lang="fr-FR" sz="1600" b="0" i="0" u="none" strike="noStrike" dirty="0" err="1">
                          <a:solidFill>
                            <a:srgbClr val="000000"/>
                          </a:solidFill>
                          <a:effectLst/>
                          <a:latin typeface="Calibri"/>
                        </a:rPr>
                        <a:t>Pediatres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1501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12"/>
                  </a:ext>
                </a:extLst>
              </a:tr>
              <a:tr h="271841">
                <a:tc>
                  <a:txBody>
                    <a:bodyPr/>
                    <a:lstStyle/>
                    <a:p>
                      <a:pPr algn="l" fontAlgn="b"/>
                      <a:r>
                        <a:rPr lang="fr-FR" sz="1600" b="0" i="0" u="none" strike="noStrike" dirty="0">
                          <a:solidFill>
                            <a:srgbClr val="000000"/>
                          </a:solidFill>
                          <a:effectLst/>
                          <a:latin typeface="Calibri"/>
                        </a:rPr>
                        <a:t>Pneumologues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1961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342041457"/>
              </p:ext>
            </p:extLst>
          </p:nvPr>
        </p:nvGraphicFramePr>
        <p:xfrm>
          <a:off x="6602819" y="1876931"/>
          <a:ext cx="3850217" cy="3439346"/>
        </p:xfrm>
        <a:graphic>
          <a:graphicData uri="http://schemas.openxmlformats.org/drawingml/2006/table">
            <a:tbl>
              <a:tblPr/>
              <a:tblGrid>
                <a:gridCol w="2851001">
                  <a:extLst>
                    <a:ext uri="{9D8B030D-6E8A-4147-A177-3AD203B41FA5}">
                      <a16:colId xmlns:a16="http://schemas.microsoft.com/office/drawing/2014/main" val="20000"/>
                    </a:ext>
                  </a:extLst>
                </a:gridCol>
                <a:gridCol w="999216">
                  <a:extLst>
                    <a:ext uri="{9D8B030D-6E8A-4147-A177-3AD203B41FA5}">
                      <a16:colId xmlns:a16="http://schemas.microsoft.com/office/drawing/2014/main" val="20001"/>
                    </a:ext>
                  </a:extLst>
                </a:gridCol>
              </a:tblGrid>
              <a:tr h="285791">
                <a:tc>
                  <a:txBody>
                    <a:bodyPr/>
                    <a:lstStyle/>
                    <a:p>
                      <a:pPr algn="l" fontAlgn="b"/>
                      <a:r>
                        <a:rPr lang="fr-FR" sz="1600" b="1" i="0" u="none" strike="noStrike" dirty="0">
                          <a:solidFill>
                            <a:srgbClr val="FFFFFF"/>
                          </a:solidFill>
                          <a:effectLst/>
                          <a:latin typeface="Calibri"/>
                        </a:rPr>
                        <a:t>Spécialité</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fr-FR" sz="1600" b="1" i="0" u="none" strike="noStrike">
                          <a:solidFill>
                            <a:srgbClr val="FFFFFF"/>
                          </a:solidFill>
                          <a:effectLst/>
                          <a:latin typeface="Calibri"/>
                        </a:rPr>
                        <a:t>p_70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85791">
                <a:tc>
                  <a:txBody>
                    <a:bodyPr/>
                    <a:lstStyle/>
                    <a:p>
                      <a:pPr algn="l" fontAlgn="b"/>
                      <a:r>
                        <a:rPr lang="fr-FR" sz="1600" b="0" i="0" u="none" strike="noStrike" dirty="0">
                          <a:solidFill>
                            <a:srgbClr val="000000"/>
                          </a:solidFill>
                          <a:effectLst/>
                          <a:latin typeface="Calibri"/>
                        </a:rPr>
                        <a:t>Rhumatologues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effectLst/>
                          <a:latin typeface="Calibri"/>
                        </a:rPr>
                        <a:t>1842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5791">
                <a:tc>
                  <a:txBody>
                    <a:bodyPr/>
                    <a:lstStyle/>
                    <a:p>
                      <a:pPr algn="l" fontAlgn="b"/>
                      <a:r>
                        <a:rPr lang="fr-FR" sz="1600" b="0" i="0" u="none" strike="noStrike" dirty="0">
                          <a:solidFill>
                            <a:srgbClr val="000000"/>
                          </a:solidFill>
                          <a:effectLst/>
                          <a:latin typeface="Calibri"/>
                        </a:rPr>
                        <a:t>Ophtalmologues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5124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2"/>
                  </a:ext>
                </a:extLst>
              </a:tr>
              <a:tr h="285791">
                <a:tc>
                  <a:txBody>
                    <a:bodyPr/>
                    <a:lstStyle/>
                    <a:p>
                      <a:pPr algn="l" fontAlgn="b"/>
                      <a:r>
                        <a:rPr lang="fr-FR" sz="1600" b="0" i="0" u="none" strike="noStrike" dirty="0">
                          <a:solidFill>
                            <a:srgbClr val="000000"/>
                          </a:solidFill>
                          <a:effectLst/>
                          <a:latin typeface="Calibri"/>
                        </a:rPr>
                        <a:t>Stomatologues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effectLst/>
                          <a:latin typeface="Calibri"/>
                        </a:rPr>
                        <a:t>1458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5791">
                <a:tc>
                  <a:txBody>
                    <a:bodyPr/>
                    <a:lstStyle/>
                    <a:p>
                      <a:pPr algn="l" fontAlgn="b"/>
                      <a:r>
                        <a:rPr lang="fr-FR" sz="1600" b="0" i="0" u="none" strike="noStrike" dirty="0">
                          <a:solidFill>
                            <a:srgbClr val="000000"/>
                          </a:solidFill>
                          <a:effectLst/>
                          <a:latin typeface="Calibri"/>
                        </a:rPr>
                        <a:t>MPR</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1467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4"/>
                  </a:ext>
                </a:extLst>
              </a:tr>
              <a:tr h="285791">
                <a:tc>
                  <a:txBody>
                    <a:bodyPr/>
                    <a:lstStyle/>
                    <a:p>
                      <a:pPr algn="l" fontAlgn="b"/>
                      <a:r>
                        <a:rPr lang="fr-FR" sz="1600" b="0" i="0" u="none" strike="noStrike" dirty="0">
                          <a:solidFill>
                            <a:srgbClr val="000000"/>
                          </a:solidFill>
                          <a:effectLst/>
                          <a:latin typeface="Calibri"/>
                        </a:rPr>
                        <a:t>Neurologues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effectLst/>
                          <a:latin typeface="Calibri"/>
                        </a:rPr>
                        <a:t>1695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5791">
                <a:tc>
                  <a:txBody>
                    <a:bodyPr/>
                    <a:lstStyle/>
                    <a:p>
                      <a:pPr algn="l" fontAlgn="b"/>
                      <a:r>
                        <a:rPr lang="fr-FR" sz="1600" b="0" i="0" u="none" strike="noStrike" dirty="0">
                          <a:solidFill>
                            <a:srgbClr val="000000"/>
                          </a:solidFill>
                          <a:effectLst/>
                          <a:latin typeface="Calibri"/>
                        </a:rPr>
                        <a:t>Psychiatres-neuro-psychiatres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358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6"/>
                  </a:ext>
                </a:extLst>
              </a:tr>
              <a:tr h="285791">
                <a:tc>
                  <a:txBody>
                    <a:bodyPr/>
                    <a:lstStyle/>
                    <a:p>
                      <a:pPr algn="l" fontAlgn="b"/>
                      <a:r>
                        <a:rPr lang="fr-FR" sz="1600" b="0" i="0" u="none" strike="noStrike" dirty="0" err="1">
                          <a:solidFill>
                            <a:srgbClr val="000000"/>
                          </a:solidFill>
                          <a:effectLst/>
                          <a:latin typeface="Calibri"/>
                        </a:rPr>
                        <a:t>Nephrologues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effectLst/>
                          <a:latin typeface="Calibri"/>
                        </a:rPr>
                        <a:t>725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5791">
                <a:tc>
                  <a:txBody>
                    <a:bodyPr/>
                    <a:lstStyle/>
                    <a:p>
                      <a:pPr algn="l" fontAlgn="b"/>
                      <a:r>
                        <a:rPr lang="fr-FR" sz="1600" b="0" i="0" u="none" strike="noStrike" dirty="0">
                          <a:solidFill>
                            <a:srgbClr val="000000"/>
                          </a:solidFill>
                          <a:effectLst/>
                          <a:latin typeface="Calibri"/>
                        </a:rPr>
                        <a:t>Endocrinologues</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1664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08"/>
                  </a:ext>
                </a:extLst>
              </a:tr>
              <a:tr h="285791">
                <a:tc>
                  <a:txBody>
                    <a:bodyPr/>
                    <a:lstStyle/>
                    <a:p>
                      <a:pPr algn="l" fontAlgn="b"/>
                      <a:r>
                        <a:rPr lang="fr-FR" sz="1600" b="0" i="0" u="none" strike="noStrike" dirty="0" err="1">
                          <a:solidFill>
                            <a:srgbClr val="000000"/>
                          </a:solidFill>
                          <a:effectLst/>
                          <a:latin typeface="Calibri"/>
                        </a:rPr>
                        <a:t>Geriatres</a:t>
                      </a:r>
                      <a:endParaRPr lang="fr-FR" sz="16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665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285791">
                <a:tc>
                  <a:txBody>
                    <a:bodyPr/>
                    <a:lstStyle/>
                    <a:p>
                      <a:pPr algn="l" fontAlgn="b"/>
                      <a:r>
                        <a:rPr lang="fr-FR" sz="1600" b="0" i="0" u="none" strike="noStrike" dirty="0" err="1">
                          <a:solidFill>
                            <a:srgbClr val="000000"/>
                          </a:solidFill>
                          <a:effectLst/>
                          <a:latin typeface="Calibri"/>
                        </a:rPr>
                        <a:t>Medecine</a:t>
                      </a:r>
                      <a:r>
                        <a:rPr lang="fr-FR" sz="1600" b="0" i="0" u="none" strike="noStrike" dirty="0">
                          <a:solidFill>
                            <a:srgbClr val="000000"/>
                          </a:solidFill>
                          <a:effectLst/>
                          <a:latin typeface="Calibri"/>
                        </a:rPr>
                        <a:t> Vasculaire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tc>
                  <a:txBody>
                    <a:bodyPr/>
                    <a:lstStyle/>
                    <a:p>
                      <a:pPr algn="r" fontAlgn="b"/>
                      <a:r>
                        <a:rPr lang="fr-FR" sz="1600" b="0" i="0" u="none" strike="noStrike" dirty="0">
                          <a:solidFill>
                            <a:srgbClr val="000000"/>
                          </a:solidFill>
                          <a:effectLst/>
                          <a:latin typeface="Calibri"/>
                        </a:rPr>
                        <a:t>2409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8FC"/>
                    </a:solidFill>
                  </a:tcPr>
                </a:tc>
                <a:extLst>
                  <a:ext uri="{0D108BD9-81ED-4DB2-BD59-A6C34878D82A}">
                    <a16:rowId xmlns:a16="http://schemas.microsoft.com/office/drawing/2014/main" val="10010"/>
                  </a:ext>
                </a:extLst>
              </a:tr>
              <a:tr h="295645">
                <a:tc>
                  <a:txBody>
                    <a:bodyPr/>
                    <a:lstStyle/>
                    <a:p>
                      <a:pPr algn="l" fontAlgn="b"/>
                      <a:r>
                        <a:rPr lang="fr-FR" sz="1600" b="0" i="0" u="none" strike="noStrike" dirty="0">
                          <a:solidFill>
                            <a:srgbClr val="000000"/>
                          </a:solidFill>
                          <a:effectLst/>
                          <a:latin typeface="Calibri"/>
                        </a:rPr>
                        <a:t>Allergologie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fr-FR" sz="1600" b="0" i="0" u="none" strike="noStrike" dirty="0">
                          <a:solidFill>
                            <a:srgbClr val="000000"/>
                          </a:solidFill>
                          <a:effectLst/>
                          <a:latin typeface="Calibri"/>
                        </a:rPr>
                        <a:t>2062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91079164"/>
      </p:ext>
    </p:extLst>
  </p:cSld>
  <p:clrMapOvr>
    <a:masterClrMapping/>
  </p:clrMapOvr>
</p:sld>
</file>

<file path=ppt/theme/theme1.xml><?xml version="1.0" encoding="utf-8"?>
<a:theme xmlns:a="http://schemas.openxmlformats.org/drawingml/2006/main" name="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2.xml><?xml version="1.0" encoding="utf-8"?>
<a:theme xmlns:a="http://schemas.openxmlformats.org/drawingml/2006/main" name="1_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3.xml><?xml version="1.0" encoding="utf-8"?>
<a:theme xmlns:a="http://schemas.openxmlformats.org/drawingml/2006/main" name="2_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4.xml><?xml version="1.0" encoding="utf-8"?>
<a:theme xmlns:a="http://schemas.openxmlformats.org/drawingml/2006/main" name="3_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263147"/>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5.xml><?xml version="1.0" encoding="utf-8"?>
<a:theme xmlns:a="http://schemas.openxmlformats.org/drawingml/2006/main" name="4_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263147"/>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6.xml><?xml version="1.0" encoding="utf-8"?>
<a:theme xmlns:a="http://schemas.openxmlformats.org/drawingml/2006/main" name="5_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2f87523-68ff-45bb-a0ad-1e12c12007df" xsi:nil="true"/>
    <lcf76f155ced4ddcb4097134ff3c332f xmlns="a5ab358e-d15c-4030-a472-8776bbb10f9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33D122265F1A46AF37CA34AB77169C" ma:contentTypeVersion="9" ma:contentTypeDescription="Create a new document." ma:contentTypeScope="" ma:versionID="d0bc9b47de871d5f8e72594c285ec569">
  <xsd:schema xmlns:xsd="http://www.w3.org/2001/XMLSchema" xmlns:xs="http://www.w3.org/2001/XMLSchema" xmlns:p="http://schemas.microsoft.com/office/2006/metadata/properties" xmlns:ns2="a5ab358e-d15c-4030-a472-8776bbb10f9f" xmlns:ns3="32f87523-68ff-45bb-a0ad-1e12c12007df" targetNamespace="http://schemas.microsoft.com/office/2006/metadata/properties" ma:root="true" ma:fieldsID="36c160b49c2e26fde226ee16649e4d08" ns2:_="" ns3:_="">
    <xsd:import namespace="a5ab358e-d15c-4030-a472-8776bbb10f9f"/>
    <xsd:import namespace="32f87523-68ff-45bb-a0ad-1e12c12007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ab358e-d15c-4030-a472-8776bbb1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f87523-68ff-45bb-a0ad-1e12c12007d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2795bb2-54e0-4907-a518-2fc9c8d998dc}" ma:internalName="TaxCatchAll" ma:showField="CatchAllData" ma:web="32f87523-68ff-45bb-a0ad-1e12c12007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C0E96A-4C2C-47E1-B340-52C440DCF921}">
  <ds:schemaRefs>
    <ds:schemaRef ds:uri="http://schemas.microsoft.com/office/2006/metadata/properties"/>
    <ds:schemaRef ds:uri="http://www.w3.org/2000/xmlns/"/>
    <ds:schemaRef ds:uri="32f87523-68ff-45bb-a0ad-1e12c12007df"/>
    <ds:schemaRef ds:uri="http://www.w3.org/2001/XMLSchema-instance"/>
    <ds:schemaRef ds:uri="a5ab358e-d15c-4030-a472-8776bbb10f9f"/>
    <ds:schemaRef ds:uri="http://schemas.microsoft.com/office/infopath/2007/PartnerControls"/>
  </ds:schemaRefs>
</ds:datastoreItem>
</file>

<file path=customXml/itemProps2.xml><?xml version="1.0" encoding="utf-8"?>
<ds:datastoreItem xmlns:ds="http://schemas.openxmlformats.org/officeDocument/2006/customXml" ds:itemID="{124C5AA8-8025-4FA7-BE25-F929082EBAD1}">
  <ds:schemaRefs>
    <ds:schemaRef ds:uri="http://schemas.microsoft.com/office/2006/metadata/contentType"/>
    <ds:schemaRef ds:uri="http://schemas.microsoft.com/office/2006/metadata/properties/metaAttributes"/>
    <ds:schemaRef ds:uri="http://www.w3.org/2000/xmlns/"/>
    <ds:schemaRef ds:uri="http://www.w3.org/2001/XMLSchema"/>
    <ds:schemaRef ds:uri="a5ab358e-d15c-4030-a472-8776bbb10f9f"/>
    <ds:schemaRef ds:uri="32f87523-68ff-45bb-a0ad-1e12c12007df"/>
  </ds:schemaRefs>
</ds:datastoreItem>
</file>

<file path=customXml/itemProps3.xml><?xml version="1.0" encoding="utf-8"?>
<ds:datastoreItem xmlns:ds="http://schemas.openxmlformats.org/officeDocument/2006/customXml" ds:itemID="{BB391B61-F19C-4869-9333-407D666C5A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14499</TotalTime>
  <Words>2233</Words>
  <Application>Microsoft Office PowerPoint</Application>
  <PresentationFormat>Grand écran</PresentationFormat>
  <Paragraphs>427</Paragraphs>
  <Slides>23</Slides>
  <Notes>16</Notes>
  <HiddenSlides>0</HiddenSlides>
  <MMClips>0</MMClips>
  <ScaleCrop>false</ScaleCrop>
  <HeadingPairs>
    <vt:vector size="4" baseType="variant">
      <vt:variant>
        <vt:lpstr>Thème</vt:lpstr>
      </vt:variant>
      <vt:variant>
        <vt:i4>6</vt:i4>
      </vt:variant>
      <vt:variant>
        <vt:lpstr>Titres des diapositives</vt:lpstr>
      </vt:variant>
      <vt:variant>
        <vt:i4>23</vt:i4>
      </vt:variant>
    </vt:vector>
  </HeadingPairs>
  <TitlesOfParts>
    <vt:vector size="29" baseType="lpstr">
      <vt:lpstr>Point DG DPROF ExCo 22032021</vt:lpstr>
      <vt:lpstr>1_Point DG DPROF ExCo 22032021</vt:lpstr>
      <vt:lpstr>2_Point DG DPROF ExCo 22032021</vt:lpstr>
      <vt:lpstr>3_Point DG DPROF ExCo 22032021</vt:lpstr>
      <vt:lpstr>4_Point DG DPROF ExCo 22032021</vt:lpstr>
      <vt:lpstr>5_Point DG DPROF ExCo 22032021</vt:lpstr>
      <vt:lpstr>Convention médicale  bilaterales </vt:lpstr>
      <vt:lpstr>Présentation PowerPoint</vt:lpstr>
      <vt:lpstr>proposition</vt:lpstr>
      <vt:lpstr>Évolution des honoraires TOTAUX DES Médecins généralistes et DES spécialistes (base 100 en 2016)</vt:lpstr>
      <vt:lpstr>Évolution des revenus des médecins généralistes et des spécialistes</vt:lpstr>
      <vt:lpstr>Présentation PowerPoint</vt:lpstr>
      <vt:lpstr>Engagement territorial</vt:lpstr>
      <vt:lpstr>Engagement territorial</vt:lpstr>
      <vt:lpstr>Engagement territorial : Exemple de cible de file active</vt:lpstr>
      <vt:lpstr>Engagement territorial : Une entrée en vigueur rapide et un fonctionnement simple</vt:lpstr>
      <vt:lpstr>Présentation PowerPoint</vt:lpstr>
      <vt:lpstr>Un forfait ANNUEL</vt:lpstr>
      <vt:lpstr>DES Rémunérations supplémentaires </vt:lpstr>
      <vt:lpstr>Consultations et majorations issues de 2016</vt:lpstr>
      <vt:lpstr>Nouvelle gradation des consultations</vt:lpstr>
      <vt:lpstr>Présentation PowerPoint</vt:lpstr>
      <vt:lpstr>Reforme de l’opTAM</vt:lpstr>
      <vt:lpstr>Renforcer l’optam et l’OPTAM-co</vt:lpstr>
      <vt:lpstr>Vers un optam-ACO ouvert aux anesthésistes</vt:lpstr>
      <vt:lpstr>Présentation PowerPoint</vt:lpstr>
      <vt:lpstr>PROPOSITION DE VALORISATION HORS NOMENCLATURE</vt:lpstr>
      <vt:lpstr>PROPOSITION DE VALORISATION HORS NOMENCLATURE</vt:lpstr>
      <vt:lpstr>PROPOSITION DE VALORISATION HORS NOMENCLATURE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Logigramme accès au secteur 2</dc:title>
  <dc:creator>BEAUCOR, Maxime</dc:creator>
  <cp:lastModifiedBy>LUC SULIMOVIC</cp:lastModifiedBy>
  <cp:revision>733</cp:revision>
  <cp:lastPrinted>2022-10-19T17:00:10Z</cp:lastPrinted>
  <dcterms:created xsi:type="dcterms:W3CDTF">2022-07-19T10:19:05Z</dcterms:created>
  <dcterms:modified xsi:type="dcterms:W3CDTF">2023-02-03T22:35:07Z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0x0101001733D122265F1A46AF37CA34AB77169C</vt:lpwstr>
  </property>
  <property fmtid="{D5CDD505-2E9C-101B-9397-08002B2CF9AE}" pid="3" name="MediaServiceImageTags">
    <vt:lpwstr/>
  </property>
</Properties>
</file>