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95" r:id="rId5"/>
  </p:sldMasterIdLst>
  <p:notesMasterIdLst>
    <p:notesMasterId r:id="rId41"/>
  </p:notesMasterIdLst>
  <p:sldIdLst>
    <p:sldId id="307" r:id="rId6"/>
    <p:sldId id="2145707937" r:id="rId7"/>
    <p:sldId id="2145707938" r:id="rId8"/>
    <p:sldId id="2145707939" r:id="rId9"/>
    <p:sldId id="2145707940" r:id="rId10"/>
    <p:sldId id="2145707913" r:id="rId11"/>
    <p:sldId id="2145707910" r:id="rId12"/>
    <p:sldId id="2145707893" r:id="rId13"/>
    <p:sldId id="2145707891" r:id="rId14"/>
    <p:sldId id="2145707892" r:id="rId15"/>
    <p:sldId id="2145707943" r:id="rId16"/>
    <p:sldId id="2145707948" r:id="rId17"/>
    <p:sldId id="2145707949" r:id="rId18"/>
    <p:sldId id="2145707950" r:id="rId19"/>
    <p:sldId id="2145707951" r:id="rId20"/>
    <p:sldId id="2145707952" r:id="rId21"/>
    <p:sldId id="2145707953" r:id="rId22"/>
    <p:sldId id="2145707889" r:id="rId23"/>
    <p:sldId id="2145707603" r:id="rId24"/>
    <p:sldId id="2145707606" r:id="rId25"/>
    <p:sldId id="2145707905" r:id="rId26"/>
    <p:sldId id="2145707942" r:id="rId27"/>
    <p:sldId id="2145707922" r:id="rId28"/>
    <p:sldId id="2145707941" r:id="rId29"/>
    <p:sldId id="2145707902" r:id="rId30"/>
    <p:sldId id="2145707909" r:id="rId31"/>
    <p:sldId id="417" r:id="rId32"/>
    <p:sldId id="418" r:id="rId33"/>
    <p:sldId id="419" r:id="rId34"/>
    <p:sldId id="420" r:id="rId35"/>
    <p:sldId id="421" r:id="rId36"/>
    <p:sldId id="411" r:id="rId37"/>
    <p:sldId id="425" r:id="rId38"/>
    <p:sldId id="407" r:id="rId39"/>
    <p:sldId id="386"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AGNEAU MARTHE (CNAM / Paris)" initials="CM(/P" lastIdx="24" clrIdx="0"/>
  <p:cmAuthor id="1" name="BONELLY DUPONT CLOTILDE (CNAM / Paris)" initials="BDC(/P" lastIdx="11" clrIdx="1"/>
  <p:cmAuthor id="2" name="BEAUCOR, Maxime" initials="BM" lastIdx="1" clrIdx="2"/>
  <p:cmAuthor id="3" name="POUGHEON JULIE (CNAM / Paris)" initials="PJ(/P"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0C419A"/>
    <a:srgbClr val="007FAD"/>
    <a:srgbClr val="78DBFF"/>
    <a:srgbClr val="7FABF5"/>
    <a:srgbClr val="3097BD"/>
    <a:srgbClr val="000000"/>
    <a:srgbClr val="696969"/>
    <a:srgbClr val="E9B8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A7805-B46A-4F61-8A17-C0A4E871C2EE}" v="17" dt="2022-12-07T12:59:28.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195" autoAdjust="0"/>
  </p:normalViewPr>
  <p:slideViewPr>
    <p:cSldViewPr snapToGrid="0">
      <p:cViewPr>
        <p:scale>
          <a:sx n="80" d="100"/>
          <a:sy n="80" d="100"/>
        </p:scale>
        <p:origin x="-1194" y="-10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COR, Maxime" userId="82b89356-8230-42c3-91af-b80728c55b32" providerId="ADAL" clId="{813A7805-B46A-4F61-8A17-C0A4E871C2EE}"/>
    <pc:docChg chg="undo custSel addSld modSld">
      <pc:chgData name="BEAUCOR, Maxime" userId="82b89356-8230-42c3-91af-b80728c55b32" providerId="ADAL" clId="{813A7805-B46A-4F61-8A17-C0A4E871C2EE}" dt="2022-12-07T12:59:39.090" v="880" actId="1036"/>
      <pc:docMkLst>
        <pc:docMk/>
      </pc:docMkLst>
      <pc:sldChg chg="delSp mod">
        <pc:chgData name="BEAUCOR, Maxime" userId="82b89356-8230-42c3-91af-b80728c55b32" providerId="ADAL" clId="{813A7805-B46A-4F61-8A17-C0A4E871C2EE}" dt="2022-12-07T12:42:41.924" v="23" actId="478"/>
        <pc:sldMkLst>
          <pc:docMk/>
          <pc:sldMk cId="1648429762" sldId="2145707937"/>
        </pc:sldMkLst>
        <pc:spChg chg="del">
          <ac:chgData name="BEAUCOR, Maxime" userId="82b89356-8230-42c3-91af-b80728c55b32" providerId="ADAL" clId="{813A7805-B46A-4F61-8A17-C0A4E871C2EE}" dt="2022-12-07T12:42:41.924" v="23" actId="478"/>
          <ac:spMkLst>
            <pc:docMk/>
            <pc:sldMk cId="1648429762" sldId="2145707937"/>
            <ac:spMk id="7" creationId="{F758CA94-361E-4179-9D06-E352BE9C6206}"/>
          </ac:spMkLst>
        </pc:spChg>
      </pc:sldChg>
      <pc:sldChg chg="addSp delSp modSp mod">
        <pc:chgData name="BEAUCOR, Maxime" userId="82b89356-8230-42c3-91af-b80728c55b32" providerId="ADAL" clId="{813A7805-B46A-4F61-8A17-C0A4E871C2EE}" dt="2022-12-07T12:45:50.678" v="129"/>
        <pc:sldMkLst>
          <pc:docMk/>
          <pc:sldMk cId="2350101467" sldId="2145707938"/>
        </pc:sldMkLst>
        <pc:spChg chg="del">
          <ac:chgData name="BEAUCOR, Maxime" userId="82b89356-8230-42c3-91af-b80728c55b32" providerId="ADAL" clId="{813A7805-B46A-4F61-8A17-C0A4E871C2EE}" dt="2022-12-07T12:42:40.428" v="22" actId="478"/>
          <ac:spMkLst>
            <pc:docMk/>
            <pc:sldMk cId="2350101467" sldId="2145707938"/>
            <ac:spMk id="4" creationId="{852D77FE-36C6-4018-849C-79781E65C2AE}"/>
          </ac:spMkLst>
        </pc:spChg>
        <pc:spChg chg="add mod">
          <ac:chgData name="BEAUCOR, Maxime" userId="82b89356-8230-42c3-91af-b80728c55b32" providerId="ADAL" clId="{813A7805-B46A-4F61-8A17-C0A4E871C2EE}" dt="2022-12-07T12:42:35.245" v="16" actId="20577"/>
          <ac:spMkLst>
            <pc:docMk/>
            <pc:sldMk cId="2350101467" sldId="2145707938"/>
            <ac:spMk id="5" creationId="{B1DD86D6-8A3D-4F2D-82D9-6E3ECF359133}"/>
          </ac:spMkLst>
        </pc:spChg>
        <pc:spChg chg="add mod">
          <ac:chgData name="BEAUCOR, Maxime" userId="82b89356-8230-42c3-91af-b80728c55b32" providerId="ADAL" clId="{813A7805-B46A-4F61-8A17-C0A4E871C2EE}" dt="2022-12-07T12:42:37.972" v="21" actId="20577"/>
          <ac:spMkLst>
            <pc:docMk/>
            <pc:sldMk cId="2350101467" sldId="2145707938"/>
            <ac:spMk id="6" creationId="{47EFC0F5-CBCC-4DE4-B2E5-D1D47BF1D778}"/>
          </ac:spMkLst>
        </pc:spChg>
        <pc:spChg chg="add mod ord">
          <ac:chgData name="BEAUCOR, Maxime" userId="82b89356-8230-42c3-91af-b80728c55b32" providerId="ADAL" clId="{813A7805-B46A-4F61-8A17-C0A4E871C2EE}" dt="2022-12-07T12:44:17.662" v="108" actId="167"/>
          <ac:spMkLst>
            <pc:docMk/>
            <pc:sldMk cId="2350101467" sldId="2145707938"/>
            <ac:spMk id="7" creationId="{859E106E-30E0-4F5C-9125-BC1B268DD7AE}"/>
          </ac:spMkLst>
        </pc:spChg>
        <pc:spChg chg="add mod">
          <ac:chgData name="BEAUCOR, Maxime" userId="82b89356-8230-42c3-91af-b80728c55b32" providerId="ADAL" clId="{813A7805-B46A-4F61-8A17-C0A4E871C2EE}" dt="2022-12-07T12:45:50.678" v="129"/>
          <ac:spMkLst>
            <pc:docMk/>
            <pc:sldMk cId="2350101467" sldId="2145707938"/>
            <ac:spMk id="8" creationId="{60EC3CFD-4321-4024-BD7B-EEF2FE729C35}"/>
          </ac:spMkLst>
        </pc:spChg>
      </pc:sldChg>
      <pc:sldChg chg="addSp delSp modSp mod">
        <pc:chgData name="BEAUCOR, Maxime" userId="82b89356-8230-42c3-91af-b80728c55b32" providerId="ADAL" clId="{813A7805-B46A-4F61-8A17-C0A4E871C2EE}" dt="2022-12-07T12:45:49.662" v="128" actId="1076"/>
        <pc:sldMkLst>
          <pc:docMk/>
          <pc:sldMk cId="888836236" sldId="2145707939"/>
        </pc:sldMkLst>
        <pc:spChg chg="mod">
          <ac:chgData name="BEAUCOR, Maxime" userId="82b89356-8230-42c3-91af-b80728c55b32" providerId="ADAL" clId="{813A7805-B46A-4F61-8A17-C0A4E871C2EE}" dt="2022-12-07T12:45:13.487" v="121" actId="20577"/>
          <ac:spMkLst>
            <pc:docMk/>
            <pc:sldMk cId="888836236" sldId="2145707939"/>
            <ac:spMk id="2" creationId="{00000000-0000-0000-0000-000000000000}"/>
          </ac:spMkLst>
        </pc:spChg>
        <pc:spChg chg="mod">
          <ac:chgData name="BEAUCOR, Maxime" userId="82b89356-8230-42c3-91af-b80728c55b32" providerId="ADAL" clId="{813A7805-B46A-4F61-8A17-C0A4E871C2EE}" dt="2022-12-07T12:45:49.662" v="128" actId="1076"/>
          <ac:spMkLst>
            <pc:docMk/>
            <pc:sldMk cId="888836236" sldId="2145707939"/>
            <ac:spMk id="3" creationId="{00000000-0000-0000-0000-000000000000}"/>
          </ac:spMkLst>
        </pc:spChg>
        <pc:spChg chg="del">
          <ac:chgData name="BEAUCOR, Maxime" userId="82b89356-8230-42c3-91af-b80728c55b32" providerId="ADAL" clId="{813A7805-B46A-4F61-8A17-C0A4E871C2EE}" dt="2022-12-07T12:42:44.386" v="24" actId="478"/>
          <ac:spMkLst>
            <pc:docMk/>
            <pc:sldMk cId="888836236" sldId="2145707939"/>
            <ac:spMk id="5" creationId="{12841A1D-6431-49F2-8F5C-E7F200C043BE}"/>
          </ac:spMkLst>
        </pc:spChg>
        <pc:spChg chg="add mod">
          <ac:chgData name="BEAUCOR, Maxime" userId="82b89356-8230-42c3-91af-b80728c55b32" providerId="ADAL" clId="{813A7805-B46A-4F61-8A17-C0A4E871C2EE}" dt="2022-12-07T12:42:48.906" v="26"/>
          <ac:spMkLst>
            <pc:docMk/>
            <pc:sldMk cId="888836236" sldId="2145707939"/>
            <ac:spMk id="6" creationId="{7721D0FC-F82A-416B-9E8A-3E02F6AD5A26}"/>
          </ac:spMkLst>
        </pc:spChg>
        <pc:spChg chg="add mod">
          <ac:chgData name="BEAUCOR, Maxime" userId="82b89356-8230-42c3-91af-b80728c55b32" providerId="ADAL" clId="{813A7805-B46A-4F61-8A17-C0A4E871C2EE}" dt="2022-12-07T12:42:51.521" v="35" actId="20577"/>
          <ac:spMkLst>
            <pc:docMk/>
            <pc:sldMk cId="888836236" sldId="2145707939"/>
            <ac:spMk id="7" creationId="{4AF6DDB8-1C57-4F2D-8CE0-392ACCFC4438}"/>
          </ac:spMkLst>
        </pc:spChg>
        <pc:spChg chg="add mod">
          <ac:chgData name="BEAUCOR, Maxime" userId="82b89356-8230-42c3-91af-b80728c55b32" providerId="ADAL" clId="{813A7805-B46A-4F61-8A17-C0A4E871C2EE}" dt="2022-12-07T12:45:20.984" v="122"/>
          <ac:spMkLst>
            <pc:docMk/>
            <pc:sldMk cId="888836236" sldId="2145707939"/>
            <ac:spMk id="8" creationId="{42B2CD36-7217-48CD-A307-39FC670231B9}"/>
          </ac:spMkLst>
        </pc:spChg>
      </pc:sldChg>
      <pc:sldChg chg="addSp delSp modSp mod">
        <pc:chgData name="BEAUCOR, Maxime" userId="82b89356-8230-42c3-91af-b80728c55b32" providerId="ADAL" clId="{813A7805-B46A-4F61-8A17-C0A4E871C2EE}" dt="2022-12-07T12:45:56.810" v="133" actId="478"/>
        <pc:sldMkLst>
          <pc:docMk/>
          <pc:sldMk cId="1067403190" sldId="2145707940"/>
        </pc:sldMkLst>
        <pc:spChg chg="del">
          <ac:chgData name="BEAUCOR, Maxime" userId="82b89356-8230-42c3-91af-b80728c55b32" providerId="ADAL" clId="{813A7805-B46A-4F61-8A17-C0A4E871C2EE}" dt="2022-12-07T12:45:56.810" v="133" actId="478"/>
          <ac:spMkLst>
            <pc:docMk/>
            <pc:sldMk cId="1067403190" sldId="2145707940"/>
            <ac:spMk id="3" creationId="{00000000-0000-0000-0000-000000000000}"/>
          </ac:spMkLst>
        </pc:spChg>
        <pc:spChg chg="del">
          <ac:chgData name="BEAUCOR, Maxime" userId="82b89356-8230-42c3-91af-b80728c55b32" providerId="ADAL" clId="{813A7805-B46A-4F61-8A17-C0A4E871C2EE}" dt="2022-12-07T12:42:45.668" v="25" actId="478"/>
          <ac:spMkLst>
            <pc:docMk/>
            <pc:sldMk cId="1067403190" sldId="2145707940"/>
            <ac:spMk id="5" creationId="{F643C0F2-0458-4744-BB9E-165A34C54F95}"/>
          </ac:spMkLst>
        </pc:spChg>
        <pc:spChg chg="add mod">
          <ac:chgData name="BEAUCOR, Maxime" userId="82b89356-8230-42c3-91af-b80728c55b32" providerId="ADAL" clId="{813A7805-B46A-4F61-8A17-C0A4E871C2EE}" dt="2022-12-07T12:43:01.846" v="50"/>
          <ac:spMkLst>
            <pc:docMk/>
            <pc:sldMk cId="1067403190" sldId="2145707940"/>
            <ac:spMk id="6" creationId="{E16F7D6E-E055-4AC0-AEC7-0304A9C9946C}"/>
          </ac:spMkLst>
        </pc:spChg>
        <pc:spChg chg="add mod">
          <ac:chgData name="BEAUCOR, Maxime" userId="82b89356-8230-42c3-91af-b80728c55b32" providerId="ADAL" clId="{813A7805-B46A-4F61-8A17-C0A4E871C2EE}" dt="2022-12-07T12:43:11.036" v="86" actId="20577"/>
          <ac:spMkLst>
            <pc:docMk/>
            <pc:sldMk cId="1067403190" sldId="2145707940"/>
            <ac:spMk id="7" creationId="{39998FD0-B403-4C0E-84C5-650F3549B046}"/>
          </ac:spMkLst>
        </pc:spChg>
        <pc:spChg chg="add mod">
          <ac:chgData name="BEAUCOR, Maxime" userId="82b89356-8230-42c3-91af-b80728c55b32" providerId="ADAL" clId="{813A7805-B46A-4F61-8A17-C0A4E871C2EE}" dt="2022-12-07T12:45:55.479" v="132"/>
          <ac:spMkLst>
            <pc:docMk/>
            <pc:sldMk cId="1067403190" sldId="2145707940"/>
            <ac:spMk id="8" creationId="{62B68D59-36BE-4B8B-8ED6-132C4FACFF32}"/>
          </ac:spMkLst>
        </pc:spChg>
      </pc:sldChg>
      <pc:sldChg chg="modSp mod">
        <pc:chgData name="BEAUCOR, Maxime" userId="82b89356-8230-42c3-91af-b80728c55b32" providerId="ADAL" clId="{813A7805-B46A-4F61-8A17-C0A4E871C2EE}" dt="2022-12-07T12:42:02.002" v="0" actId="12789"/>
        <pc:sldMkLst>
          <pc:docMk/>
          <pc:sldMk cId="2346920330" sldId="2145707941"/>
        </pc:sldMkLst>
        <pc:spChg chg="mod">
          <ac:chgData name="BEAUCOR, Maxime" userId="82b89356-8230-42c3-91af-b80728c55b32" providerId="ADAL" clId="{813A7805-B46A-4F61-8A17-C0A4E871C2EE}" dt="2022-12-07T12:42:02.002" v="0" actId="12789"/>
          <ac:spMkLst>
            <pc:docMk/>
            <pc:sldMk cId="2346920330" sldId="2145707941"/>
            <ac:spMk id="13" creationId="{00000000-0000-0000-0000-000000000000}"/>
          </ac:spMkLst>
        </pc:spChg>
        <pc:spChg chg="mod">
          <ac:chgData name="BEAUCOR, Maxime" userId="82b89356-8230-42c3-91af-b80728c55b32" providerId="ADAL" clId="{813A7805-B46A-4F61-8A17-C0A4E871C2EE}" dt="2022-12-07T12:42:02.002" v="0" actId="12789"/>
          <ac:spMkLst>
            <pc:docMk/>
            <pc:sldMk cId="2346920330" sldId="2145707941"/>
            <ac:spMk id="17" creationId="{00000000-0000-0000-0000-000000000000}"/>
          </ac:spMkLst>
        </pc:spChg>
      </pc:sldChg>
      <pc:sldChg chg="addSp delSp modSp add mod">
        <pc:chgData name="BEAUCOR, Maxime" userId="82b89356-8230-42c3-91af-b80728c55b32" providerId="ADAL" clId="{813A7805-B46A-4F61-8A17-C0A4E871C2EE}" dt="2022-12-07T12:59:39.090" v="880" actId="1036"/>
        <pc:sldMkLst>
          <pc:docMk/>
          <pc:sldMk cId="1853886050" sldId="2145707954"/>
        </pc:sldMkLst>
        <pc:spChg chg="del mod">
          <ac:chgData name="BEAUCOR, Maxime" userId="82b89356-8230-42c3-91af-b80728c55b32" providerId="ADAL" clId="{813A7805-B46A-4F61-8A17-C0A4E871C2EE}" dt="2022-12-07T12:58:49.270" v="848" actId="478"/>
          <ac:spMkLst>
            <pc:docMk/>
            <pc:sldMk cId="1853886050" sldId="2145707954"/>
            <ac:spMk id="2" creationId="{00000000-0000-0000-0000-000000000000}"/>
          </ac:spMkLst>
        </pc:spChg>
        <pc:spChg chg="del">
          <ac:chgData name="BEAUCOR, Maxime" userId="82b89356-8230-42c3-91af-b80728c55b32" providerId="ADAL" clId="{813A7805-B46A-4F61-8A17-C0A4E871C2EE}" dt="2022-12-07T12:45:54.319" v="131" actId="478"/>
          <ac:spMkLst>
            <pc:docMk/>
            <pc:sldMk cId="1853886050" sldId="2145707954"/>
            <ac:spMk id="3" creationId="{00000000-0000-0000-0000-000000000000}"/>
          </ac:spMkLst>
        </pc:spChg>
        <pc:spChg chg="mod">
          <ac:chgData name="BEAUCOR, Maxime" userId="82b89356-8230-42c3-91af-b80728c55b32" providerId="ADAL" clId="{813A7805-B46A-4F61-8A17-C0A4E871C2EE}" dt="2022-12-07T12:45:26.984" v="123" actId="20577"/>
          <ac:spMkLst>
            <pc:docMk/>
            <pc:sldMk cId="1853886050" sldId="2145707954"/>
            <ac:spMk id="4" creationId="{00000000-0000-0000-0000-000000000000}"/>
          </ac:spMkLst>
        </pc:spChg>
        <pc:spChg chg="add mod">
          <ac:chgData name="BEAUCOR, Maxime" userId="82b89356-8230-42c3-91af-b80728c55b32" providerId="ADAL" clId="{813A7805-B46A-4F61-8A17-C0A4E871C2EE}" dt="2022-12-07T12:42:52.877" v="36"/>
          <ac:spMkLst>
            <pc:docMk/>
            <pc:sldMk cId="1853886050" sldId="2145707954"/>
            <ac:spMk id="5" creationId="{1C7CDB2C-321F-4686-B7C7-FA757D2A1C7B}"/>
          </ac:spMkLst>
        </pc:spChg>
        <pc:spChg chg="add mod">
          <ac:chgData name="BEAUCOR, Maxime" userId="82b89356-8230-42c3-91af-b80728c55b32" providerId="ADAL" clId="{813A7805-B46A-4F61-8A17-C0A4E871C2EE}" dt="2022-12-07T12:42:55.558" v="48" actId="20577"/>
          <ac:spMkLst>
            <pc:docMk/>
            <pc:sldMk cId="1853886050" sldId="2145707954"/>
            <ac:spMk id="6" creationId="{939F9465-F490-453F-9DCA-7E36D1C0068E}"/>
          </ac:spMkLst>
        </pc:spChg>
        <pc:spChg chg="add mod ord">
          <ac:chgData name="BEAUCOR, Maxime" userId="82b89356-8230-42c3-91af-b80728c55b32" providerId="ADAL" clId="{813A7805-B46A-4F61-8A17-C0A4E871C2EE}" dt="2022-12-07T12:44:14.583" v="106" actId="167"/>
          <ac:spMkLst>
            <pc:docMk/>
            <pc:sldMk cId="1853886050" sldId="2145707954"/>
            <ac:spMk id="7" creationId="{F4E475CD-6197-4ED1-A97B-0B5AA30A6D8C}"/>
          </ac:spMkLst>
        </pc:spChg>
        <pc:spChg chg="add mod">
          <ac:chgData name="BEAUCOR, Maxime" userId="82b89356-8230-42c3-91af-b80728c55b32" providerId="ADAL" clId="{813A7805-B46A-4F61-8A17-C0A4E871C2EE}" dt="2022-12-07T12:45:51.962" v="130"/>
          <ac:spMkLst>
            <pc:docMk/>
            <pc:sldMk cId="1853886050" sldId="2145707954"/>
            <ac:spMk id="8" creationId="{B229B5F8-9132-435C-B58E-E9047EB0D5B5}"/>
          </ac:spMkLst>
        </pc:spChg>
        <pc:spChg chg="add mod">
          <ac:chgData name="BEAUCOR, Maxime" userId="82b89356-8230-42c3-91af-b80728c55b32" providerId="ADAL" clId="{813A7805-B46A-4F61-8A17-C0A4E871C2EE}" dt="2022-12-07T12:59:39.090" v="880" actId="1036"/>
          <ac:spMkLst>
            <pc:docMk/>
            <pc:sldMk cId="1853886050" sldId="2145707954"/>
            <ac:spMk id="10" creationId="{BBC2F199-4D2F-4213-9089-AB1AEBADB194}"/>
          </ac:spMkLst>
        </pc:spChg>
        <pc:spChg chg="add mod">
          <ac:chgData name="BEAUCOR, Maxime" userId="82b89356-8230-42c3-91af-b80728c55b32" providerId="ADAL" clId="{813A7805-B46A-4F61-8A17-C0A4E871C2EE}" dt="2022-12-07T12:49:17.865" v="323" actId="14861"/>
          <ac:spMkLst>
            <pc:docMk/>
            <pc:sldMk cId="1853886050" sldId="2145707954"/>
            <ac:spMk id="11" creationId="{4AE7DB79-F158-4E34-BCC5-47D362CD4DD1}"/>
          </ac:spMkLst>
        </pc:spChg>
        <pc:spChg chg="add mod">
          <ac:chgData name="BEAUCOR, Maxime" userId="82b89356-8230-42c3-91af-b80728c55b32" providerId="ADAL" clId="{813A7805-B46A-4F61-8A17-C0A4E871C2EE}" dt="2022-12-07T12:52:44.302" v="680" actId="1076"/>
          <ac:spMkLst>
            <pc:docMk/>
            <pc:sldMk cId="1853886050" sldId="2145707954"/>
            <ac:spMk id="13" creationId="{9AB1EDE1-ED42-40A6-892E-51C800C6A68C}"/>
          </ac:spMkLst>
        </pc:spChg>
        <pc:spChg chg="add mod">
          <ac:chgData name="BEAUCOR, Maxime" userId="82b89356-8230-42c3-91af-b80728c55b32" providerId="ADAL" clId="{813A7805-B46A-4F61-8A17-C0A4E871C2EE}" dt="2022-12-07T12:52:31.203" v="677" actId="20577"/>
          <ac:spMkLst>
            <pc:docMk/>
            <pc:sldMk cId="1853886050" sldId="2145707954"/>
            <ac:spMk id="14" creationId="{01AC08D2-E0B0-47DC-B65B-EEFA09BB2333}"/>
          </ac:spMkLst>
        </pc:spChg>
        <pc:spChg chg="add mod">
          <ac:chgData name="BEAUCOR, Maxime" userId="82b89356-8230-42c3-91af-b80728c55b32" providerId="ADAL" clId="{813A7805-B46A-4F61-8A17-C0A4E871C2EE}" dt="2022-12-07T12:53:12.069" v="741" actId="20577"/>
          <ac:spMkLst>
            <pc:docMk/>
            <pc:sldMk cId="1853886050" sldId="2145707954"/>
            <ac:spMk id="15" creationId="{BE0E7094-B9F0-4382-979B-5D04D1A986D2}"/>
          </ac:spMkLst>
        </pc:spChg>
        <pc:spChg chg="add del mod">
          <ac:chgData name="BEAUCOR, Maxime" userId="82b89356-8230-42c3-91af-b80728c55b32" providerId="ADAL" clId="{813A7805-B46A-4F61-8A17-C0A4E871C2EE}" dt="2022-12-07T12:52:44.692" v="681"/>
          <ac:spMkLst>
            <pc:docMk/>
            <pc:sldMk cId="1853886050" sldId="2145707954"/>
            <ac:spMk id="16" creationId="{315AB439-07C1-4768-8007-D909E1658E9B}"/>
          </ac:spMkLst>
        </pc:spChg>
        <pc:spChg chg="add del mod">
          <ac:chgData name="BEAUCOR, Maxime" userId="82b89356-8230-42c3-91af-b80728c55b32" providerId="ADAL" clId="{813A7805-B46A-4F61-8A17-C0A4E871C2EE}" dt="2022-12-07T12:52:44.692" v="681"/>
          <ac:spMkLst>
            <pc:docMk/>
            <pc:sldMk cId="1853886050" sldId="2145707954"/>
            <ac:spMk id="17" creationId="{5926033A-50D7-40EE-A778-4D17231944FE}"/>
          </ac:spMkLst>
        </pc:spChg>
        <pc:spChg chg="add del mod">
          <ac:chgData name="BEAUCOR, Maxime" userId="82b89356-8230-42c3-91af-b80728c55b32" providerId="ADAL" clId="{813A7805-B46A-4F61-8A17-C0A4E871C2EE}" dt="2022-12-07T12:58:46.470" v="846" actId="478"/>
          <ac:spMkLst>
            <pc:docMk/>
            <pc:sldMk cId="1853886050" sldId="2145707954"/>
            <ac:spMk id="18" creationId="{28741477-40AB-4BAE-AAAC-B7DCB2109495}"/>
          </ac:spMkLst>
        </pc:spChg>
        <pc:spChg chg="add del mod">
          <ac:chgData name="BEAUCOR, Maxime" userId="82b89356-8230-42c3-91af-b80728c55b32" providerId="ADAL" clId="{813A7805-B46A-4F61-8A17-C0A4E871C2EE}" dt="2022-12-07T12:58:47.967" v="847" actId="478"/>
          <ac:spMkLst>
            <pc:docMk/>
            <pc:sldMk cId="1853886050" sldId="2145707954"/>
            <ac:spMk id="19" creationId="{8393D819-5C46-4CEC-BEBA-BCCB0DBFABE6}"/>
          </ac:spMkLst>
        </pc:spChg>
        <pc:spChg chg="add del mod">
          <ac:chgData name="BEAUCOR, Maxime" userId="82b89356-8230-42c3-91af-b80728c55b32" providerId="ADAL" clId="{813A7805-B46A-4F61-8A17-C0A4E871C2EE}" dt="2022-12-07T12:58:51.239" v="849" actId="478"/>
          <ac:spMkLst>
            <pc:docMk/>
            <pc:sldMk cId="1853886050" sldId="2145707954"/>
            <ac:spMk id="21" creationId="{827917B9-5E3D-4611-B60E-86CAD622EA68}"/>
          </ac:spMkLst>
        </pc:spChg>
        <pc:picChg chg="add mod">
          <ac:chgData name="BEAUCOR, Maxime" userId="82b89356-8230-42c3-91af-b80728c55b32" providerId="ADAL" clId="{813A7805-B46A-4F61-8A17-C0A4E871C2EE}" dt="2022-12-07T12:59:39.090" v="880" actId="1036"/>
          <ac:picMkLst>
            <pc:docMk/>
            <pc:sldMk cId="1853886050" sldId="2145707954"/>
            <ac:picMk id="23" creationId="{14CEA762-9A2D-414A-8D95-909C91AC47F9}"/>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RV_STAT\Ressource\Depas\DEPASSEMENT\mise%20en%20place%20OPTAM\N&#233;gos%202022\N&#233;gos\Graphe%20Evol%20tx%20dep%20et%20tx%20opp%202012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31691716973159E-2"/>
          <c:y val="0.11065478211119006"/>
          <c:w val="0.72128173813506613"/>
          <c:h val="0.75226533460161649"/>
        </c:manualLayout>
      </c:layout>
      <c:lineChart>
        <c:grouping val="standard"/>
        <c:varyColors val="0"/>
        <c:ser>
          <c:idx val="0"/>
          <c:order val="0"/>
          <c:tx>
            <c:strRef>
              <c:f>'Graphes spécialistesS2'!$A$16</c:f>
              <c:strCache>
                <c:ptCount val="1"/>
                <c:pt idx="0">
                  <c:v>Taux de dépassement total médecins</c:v>
                </c:pt>
              </c:strCache>
            </c:strRef>
          </c:tx>
          <c:spPr>
            <a:ln>
              <a:solidFill>
                <a:schemeClr val="accent2">
                  <a:lumMod val="75000"/>
                </a:schemeClr>
              </a:solidFill>
            </a:ln>
          </c:spPr>
          <c:marker>
            <c:symbol val="circle"/>
            <c:size val="7"/>
            <c:spPr>
              <a:solidFill>
                <a:srgbClr val="C00000"/>
              </a:solidFill>
              <a:ln>
                <a:solidFill>
                  <a:schemeClr val="accent2">
                    <a:lumMod val="75000"/>
                  </a:schemeClr>
                </a:solidFill>
              </a:ln>
            </c:spPr>
          </c:marker>
          <c:dLbls>
            <c:spPr>
              <a:noFill/>
              <a:ln>
                <a:noFill/>
              </a:ln>
              <a:effectLst/>
            </c:spPr>
            <c:txPr>
              <a:bodyPr/>
              <a:lstStyle/>
              <a:p>
                <a:pPr>
                  <a:defRPr b="1">
                    <a:solidFill>
                      <a:srgbClr val="C00000"/>
                    </a:solidFill>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'Graphes spécialistesS2'!$B$9:$K$9</c:f>
              <c:numCache>
                <c:formatCode>General</c:formatCode>
                <c:ptCount val="10"/>
                <c:pt idx="0">
                  <c:v>2012</c:v>
                </c:pt>
                <c:pt idx="1">
                  <c:v>2013</c:v>
                </c:pt>
                <c:pt idx="2">
                  <c:v>2014</c:v>
                </c:pt>
                <c:pt idx="3">
                  <c:v>2015</c:v>
                </c:pt>
                <c:pt idx="4">
                  <c:v>2016</c:v>
                </c:pt>
                <c:pt idx="5">
                  <c:v>2017</c:v>
                </c:pt>
                <c:pt idx="6">
                  <c:v>2018</c:v>
                </c:pt>
                <c:pt idx="7">
                  <c:v>2019</c:v>
                </c:pt>
                <c:pt idx="8" formatCode="#,##0">
                  <c:v>2020</c:v>
                </c:pt>
                <c:pt idx="9">
                  <c:v>2021</c:v>
                </c:pt>
              </c:numCache>
            </c:numRef>
          </c:cat>
          <c:val>
            <c:numRef>
              <c:f>'Graphes spécialistesS2'!$B$16:$K$16</c:f>
              <c:numCache>
                <c:formatCode>0.0%;\(0.0%\)</c:formatCode>
                <c:ptCount val="10"/>
                <c:pt idx="0">
                  <c:v>0.55390508124529836</c:v>
                </c:pt>
                <c:pt idx="1">
                  <c:v>0.55109300943393968</c:v>
                </c:pt>
                <c:pt idx="2" formatCode="0.0%">
                  <c:v>0.54083007819337203</c:v>
                </c:pt>
                <c:pt idx="3" formatCode="0.0%">
                  <c:v>0.53291577704741377</c:v>
                </c:pt>
                <c:pt idx="4" formatCode="0.0%">
                  <c:v>0.51864109857726448</c:v>
                </c:pt>
                <c:pt idx="5" formatCode="0.0%">
                  <c:v>0.50344500045547302</c:v>
                </c:pt>
                <c:pt idx="6" formatCode="0.0%">
                  <c:v>0.48380971065141198</c:v>
                </c:pt>
                <c:pt idx="7" formatCode="0.0%_);\(0.0%\)">
                  <c:v>0.47844407474061457</c:v>
                </c:pt>
                <c:pt idx="8" formatCode="0.0%_);\(0.0%\)">
                  <c:v>0.46546402896971861</c:v>
                </c:pt>
                <c:pt idx="9" formatCode="0.0%_);\(0.0%\)">
                  <c:v>0.47905678903221771</c:v>
                </c:pt>
              </c:numCache>
            </c:numRef>
          </c:val>
          <c:smooth val="0"/>
          <c:extLst xmlns:c16r2="http://schemas.microsoft.com/office/drawing/2015/06/chart">
            <c:ext xmlns:c16="http://schemas.microsoft.com/office/drawing/2014/chart" uri="{C3380CC4-5D6E-409C-BE32-E72D297353CC}">
              <c16:uniqueId val="{00000000-6E06-4C4D-8093-A7D932F97441}"/>
            </c:ext>
          </c:extLst>
        </c:ser>
        <c:ser>
          <c:idx val="2"/>
          <c:order val="1"/>
          <c:tx>
            <c:strRef>
              <c:f>'Graphes spécialistesS2'!$A$27</c:f>
              <c:strCache>
                <c:ptCount val="1"/>
                <c:pt idx="0">
                  <c:v>Tx d'honoraires au tarif opposable total médecins</c:v>
                </c:pt>
              </c:strCache>
            </c:strRef>
          </c:tx>
          <c:spPr>
            <a:ln>
              <a:solidFill>
                <a:srgbClr val="00B0F0"/>
              </a:solidFill>
            </a:ln>
          </c:spPr>
          <c:marker>
            <c:symbol val="circle"/>
            <c:size val="7"/>
            <c:spPr>
              <a:solidFill>
                <a:srgbClr val="00B0F0"/>
              </a:solidFill>
              <a:ln>
                <a:solidFill>
                  <a:srgbClr val="00B0F0"/>
                </a:solidFill>
              </a:ln>
            </c:spPr>
          </c:marker>
          <c:dLbls>
            <c:dLbl>
              <c:idx val="8"/>
              <c:layout>
                <c:manualLayout>
                  <c:x val="-2.2633338062350745E-2"/>
                  <c:y val="-2.984480164344761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E06-4C4D-8093-A7D932F97441}"/>
                </c:ext>
              </c:extLst>
            </c:dLbl>
            <c:spPr>
              <a:noFill/>
              <a:ln>
                <a:noFill/>
              </a:ln>
              <a:effectLst/>
            </c:spPr>
            <c:txPr>
              <a:bodyPr/>
              <a:lstStyle/>
              <a:p>
                <a:pPr>
                  <a:defRPr b="1">
                    <a:solidFill>
                      <a:srgbClr val="00B0F0"/>
                    </a:solidFill>
                  </a:defRPr>
                </a:pPr>
                <a:endParaRPr lang="fr-F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'Graphes spécialistesS2'!$B$9:$K$9</c:f>
              <c:numCache>
                <c:formatCode>General</c:formatCode>
                <c:ptCount val="10"/>
                <c:pt idx="0">
                  <c:v>2012</c:v>
                </c:pt>
                <c:pt idx="1">
                  <c:v>2013</c:v>
                </c:pt>
                <c:pt idx="2">
                  <c:v>2014</c:v>
                </c:pt>
                <c:pt idx="3">
                  <c:v>2015</c:v>
                </c:pt>
                <c:pt idx="4">
                  <c:v>2016</c:v>
                </c:pt>
                <c:pt idx="5">
                  <c:v>2017</c:v>
                </c:pt>
                <c:pt idx="6">
                  <c:v>2018</c:v>
                </c:pt>
                <c:pt idx="7">
                  <c:v>2019</c:v>
                </c:pt>
                <c:pt idx="8" formatCode="#,##0">
                  <c:v>2020</c:v>
                </c:pt>
                <c:pt idx="9">
                  <c:v>2021</c:v>
                </c:pt>
              </c:numCache>
            </c:numRef>
          </c:cat>
          <c:val>
            <c:numRef>
              <c:f>'Graphes spécialistesS2'!$B$27:$K$27</c:f>
              <c:numCache>
                <c:formatCode>0.0%;\(0.0%\)</c:formatCode>
                <c:ptCount val="10"/>
                <c:pt idx="0">
                  <c:v>0.32873411498518734</c:v>
                </c:pt>
                <c:pt idx="1">
                  <c:v>0.33385218922173715</c:v>
                </c:pt>
                <c:pt idx="2" formatCode="0.0%">
                  <c:v>0.34685442340885303</c:v>
                </c:pt>
                <c:pt idx="3" formatCode="0.0%">
                  <c:v>0.36185646711891201</c:v>
                </c:pt>
                <c:pt idx="4" formatCode="0.0%">
                  <c:v>0.37544560896660789</c:v>
                </c:pt>
                <c:pt idx="5" formatCode="0.0%">
                  <c:v>0.38585299718288923</c:v>
                </c:pt>
                <c:pt idx="6" formatCode="0.0%">
                  <c:v>0.4035256794903731</c:v>
                </c:pt>
                <c:pt idx="7" formatCode="0.0%_);\(0.0%\)">
                  <c:v>0.41529171620326494</c:v>
                </c:pt>
                <c:pt idx="8" formatCode="0.0%_);\(0.0%\)">
                  <c:v>0.43434949760170277</c:v>
                </c:pt>
                <c:pt idx="9" formatCode="0.0%_);\(0.0%\)">
                  <c:v>0.43364347026323169</c:v>
                </c:pt>
              </c:numCache>
            </c:numRef>
          </c:val>
          <c:smooth val="0"/>
          <c:extLst xmlns:c16r2="http://schemas.microsoft.com/office/drawing/2015/06/chart">
            <c:ext xmlns:c16="http://schemas.microsoft.com/office/drawing/2014/chart" uri="{C3380CC4-5D6E-409C-BE32-E72D297353CC}">
              <c16:uniqueId val="{00000002-6E06-4C4D-8093-A7D932F97441}"/>
            </c:ext>
          </c:extLst>
        </c:ser>
        <c:dLbls>
          <c:showLegendKey val="0"/>
          <c:showVal val="0"/>
          <c:showCatName val="0"/>
          <c:showSerName val="0"/>
          <c:showPercent val="0"/>
          <c:showBubbleSize val="0"/>
        </c:dLbls>
        <c:marker val="1"/>
        <c:smooth val="0"/>
        <c:axId val="106025728"/>
        <c:axId val="106027264"/>
      </c:lineChart>
      <c:catAx>
        <c:axId val="106025728"/>
        <c:scaling>
          <c:orientation val="minMax"/>
        </c:scaling>
        <c:delete val="0"/>
        <c:axPos val="b"/>
        <c:numFmt formatCode="General" sourceLinked="1"/>
        <c:majorTickMark val="out"/>
        <c:minorTickMark val="none"/>
        <c:tickLblPos val="nextTo"/>
        <c:crossAx val="106027264"/>
        <c:crosses val="autoZero"/>
        <c:auto val="1"/>
        <c:lblAlgn val="ctr"/>
        <c:lblOffset val="100"/>
        <c:noMultiLvlLbl val="0"/>
      </c:catAx>
      <c:valAx>
        <c:axId val="106027264"/>
        <c:scaling>
          <c:orientation val="minMax"/>
          <c:min val="0.2"/>
        </c:scaling>
        <c:delete val="0"/>
        <c:axPos val="l"/>
        <c:majorGridlines>
          <c:spPr>
            <a:ln>
              <a:prstDash val="dash"/>
            </a:ln>
          </c:spPr>
        </c:majorGridlines>
        <c:numFmt formatCode="0%" sourceLinked="0"/>
        <c:majorTickMark val="out"/>
        <c:minorTickMark val="none"/>
        <c:tickLblPos val="nextTo"/>
        <c:crossAx val="106025728"/>
        <c:crosses val="autoZero"/>
        <c:crossBetween val="between"/>
      </c:valAx>
    </c:plotArea>
    <c:legend>
      <c:legendPos val="r"/>
      <c:layout>
        <c:manualLayout>
          <c:xMode val="edge"/>
          <c:yMode val="edge"/>
          <c:x val="0.79332768908023132"/>
          <c:y val="0.3060090849056083"/>
          <c:w val="0.19639613810097406"/>
          <c:h val="0.35821043706128025"/>
        </c:manualLayout>
      </c:layout>
      <c:overlay val="0"/>
      <c:txPr>
        <a:bodyPr/>
        <a:lstStyle/>
        <a:p>
          <a:pPr>
            <a:defRPr sz="900"/>
          </a:pPr>
          <a:endParaRPr lang="fr-FR"/>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0.04978</cdr:x>
      <cdr:y>0.97015</cdr:y>
    </cdr:from>
    <cdr:to>
      <cdr:x>0.42229</cdr:x>
      <cdr:y>0.97015</cdr:y>
    </cdr:to>
    <cdr:cxnSp macro="">
      <cdr:nvCxnSpPr>
        <cdr:cNvPr id="8" name="Connecteur droit avec flèche 7">
          <a:extLst xmlns:a="http://schemas.openxmlformats.org/drawingml/2006/main">
            <a:ext uri="{FF2B5EF4-FFF2-40B4-BE49-F238E27FC236}">
              <a16:creationId xmlns:a16="http://schemas.microsoft.com/office/drawing/2014/main" xmlns="" id="{5BF0C9B3-7292-4A6B-84F7-60E4B03ECECF}"/>
            </a:ext>
          </a:extLst>
        </cdr:cNvPr>
        <cdr:cNvCxnSpPr/>
      </cdr:nvCxnSpPr>
      <cdr:spPr>
        <a:xfrm xmlns:a="http://schemas.openxmlformats.org/drawingml/2006/main">
          <a:off x="369094" y="3869531"/>
          <a:ext cx="2762250" cy="1"/>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0.4255</cdr:x>
      <cdr:y>0.97015</cdr:y>
    </cdr:from>
    <cdr:to>
      <cdr:x>0.80604</cdr:x>
      <cdr:y>0.97313</cdr:y>
    </cdr:to>
    <cdr:cxnSp macro="">
      <cdr:nvCxnSpPr>
        <cdr:cNvPr id="23" name="Connecteur droit avec flèche 22">
          <a:extLst xmlns:a="http://schemas.openxmlformats.org/drawingml/2006/main">
            <a:ext uri="{FF2B5EF4-FFF2-40B4-BE49-F238E27FC236}">
              <a16:creationId xmlns:a16="http://schemas.microsoft.com/office/drawing/2014/main" xmlns="" id="{5FB72A0B-C901-449D-9C78-14DEDC7F21F8}"/>
            </a:ext>
          </a:extLst>
        </cdr:cNvPr>
        <cdr:cNvCxnSpPr/>
      </cdr:nvCxnSpPr>
      <cdr:spPr>
        <a:xfrm xmlns:a="http://schemas.openxmlformats.org/drawingml/2006/main" flipV="1">
          <a:off x="3155157" y="3869532"/>
          <a:ext cx="2821781" cy="11905"/>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0.05909</cdr:x>
      <cdr:y>0.92239</cdr:y>
    </cdr:from>
    <cdr:to>
      <cdr:x>0.39146</cdr:x>
      <cdr:y>0.97612</cdr:y>
    </cdr:to>
    <cdr:sp macro="" textlink="">
      <cdr:nvSpPr>
        <cdr:cNvPr id="24" name="ZoneTexte 23"/>
        <cdr:cNvSpPr txBox="1"/>
      </cdr:nvSpPr>
      <cdr:spPr>
        <a:xfrm xmlns:a="http://schemas.openxmlformats.org/drawingml/2006/main">
          <a:off x="438150" y="3679031"/>
          <a:ext cx="2464594" cy="214313"/>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fr-FR" sz="1100" b="1">
              <a:solidFill>
                <a:schemeClr val="tx2">
                  <a:lumMod val="75000"/>
                </a:schemeClr>
              </a:solidFill>
            </a:rPr>
            <a:t>CAS</a:t>
          </a:r>
        </a:p>
      </cdr:txBody>
    </cdr:sp>
  </cdr:relSizeAnchor>
  <cdr:relSizeAnchor xmlns:cdr="http://schemas.openxmlformats.org/drawingml/2006/chartDrawing">
    <cdr:from>
      <cdr:x>0.4043</cdr:x>
      <cdr:y>0.91642</cdr:y>
    </cdr:from>
    <cdr:to>
      <cdr:x>0.66602</cdr:x>
      <cdr:y>0.97095</cdr:y>
    </cdr:to>
    <cdr:sp macro="" textlink="">
      <cdr:nvSpPr>
        <cdr:cNvPr id="25" name="ZoneTexte 1"/>
        <cdr:cNvSpPr txBox="1"/>
      </cdr:nvSpPr>
      <cdr:spPr>
        <a:xfrm xmlns:a="http://schemas.openxmlformats.org/drawingml/2006/main">
          <a:off x="2997994" y="3655219"/>
          <a:ext cx="1940718" cy="21748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b="1">
              <a:solidFill>
                <a:schemeClr val="tx2">
                  <a:lumMod val="75000"/>
                </a:schemeClr>
              </a:solidFill>
            </a:rPr>
            <a:t>OPTAM/OPTAMCO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9C45E-298B-4C30-AACD-79314616AB0E}" type="datetimeFigureOut">
              <a:rPr lang="fr-FR" smtClean="0"/>
              <a:t>09/12/2022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6EC08-1BDD-4FF6-A9E2-E24DCC3DD2C1}" type="slidenum">
              <a:rPr lang="fr-FR" smtClean="0"/>
              <a:t>‹N°›</a:t>
            </a:fld>
            <a:endParaRPr lang="fr-FR"/>
          </a:p>
        </p:txBody>
      </p:sp>
    </p:spTree>
    <p:extLst>
      <p:ext uri="{BB962C8B-B14F-4D97-AF65-F5344CB8AC3E}">
        <p14:creationId xmlns:p14="http://schemas.microsoft.com/office/powerpoint/2010/main" val="374225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8</a:t>
            </a:fld>
            <a:endParaRPr lang="fr-FR" dirty="0"/>
          </a:p>
        </p:txBody>
      </p:sp>
    </p:spTree>
    <p:extLst>
      <p:ext uri="{BB962C8B-B14F-4D97-AF65-F5344CB8AC3E}">
        <p14:creationId xmlns:p14="http://schemas.microsoft.com/office/powerpoint/2010/main" val="318440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23</a:t>
            </a:fld>
            <a:endParaRPr lang="fr-FR"/>
          </a:p>
        </p:txBody>
      </p:sp>
    </p:spTree>
    <p:extLst>
      <p:ext uri="{BB962C8B-B14F-4D97-AF65-F5344CB8AC3E}">
        <p14:creationId xmlns:p14="http://schemas.microsoft.com/office/powerpoint/2010/main" val="357524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24</a:t>
            </a:fld>
            <a:endParaRPr lang="fr-FR"/>
          </a:p>
        </p:txBody>
      </p:sp>
    </p:spTree>
    <p:extLst>
      <p:ext uri="{BB962C8B-B14F-4D97-AF65-F5344CB8AC3E}">
        <p14:creationId xmlns:p14="http://schemas.microsoft.com/office/powerpoint/2010/main" val="5386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35</a:t>
            </a:fld>
            <a:endParaRPr lang="fr-FR"/>
          </a:p>
        </p:txBody>
      </p:sp>
    </p:spTree>
    <p:extLst>
      <p:ext uri="{BB962C8B-B14F-4D97-AF65-F5344CB8AC3E}">
        <p14:creationId xmlns:p14="http://schemas.microsoft.com/office/powerpoint/2010/main" val="4071045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xmlns=""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xmlns=""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xmlns=""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09/12/2022</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4236602668"/>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1619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2401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6705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1113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7006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1288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5127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26273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2249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9877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xmlns=""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xmlns=""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09/12/2022</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2926376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35635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76939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4178164367"/>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2B4DC679-F54F-4846-9912-E80DB1F86B4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738869083"/>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98C1329A-664A-4E28-B644-3636A328F32F}"/>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1165382099"/>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6D3E7924-C220-48DB-B1CD-419E69887507}"/>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339233820"/>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xmlns="" id="{85207AD3-6204-4D1E-AD96-6CDC41E3A4E5}"/>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509230833"/>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64C7CDFE-DF95-4CA3-98A5-7BD20AEBF1AF}"/>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04289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30FA6ADF-24F5-4136-844C-F6784D4250A1}"/>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419055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6ADE6774-34F3-49AC-A02F-D0366059DC4D}"/>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8421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xmlns=""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xmlns=""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09/12/2022</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567953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D662AE38-9407-4D2E-9CC9-7BB7DE459250}"/>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142402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588996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403561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201762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89416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11848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085262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xmlns=""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xmlns=""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xmlns=""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594858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935201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04154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xmlns=""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xmlns=""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xmlns=""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09/12/2022</a:t>
            </a:fld>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21474830"/>
      </p:ext>
    </p:extLst>
  </p:cSld>
  <p:clrMapOvr>
    <a:masterClrMapping/>
  </p:clrMapOvr>
  <p:extLst>
    <p:ext uri="{DCECCB84-F9BA-43D5-87BE-67443E8EF086}">
      <p15:sldGuideLst xmlns:p15="http://schemas.microsoft.com/office/powerpoint/2012/main" xmlns=""/>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195212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113777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xmlns=""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xmlns=""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xmlns=""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xmlns=""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xmlns=""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007210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39328E0-814A-40B0-B249-24E270AC2188}"/>
              </a:ext>
            </a:extLst>
          </p:cNvPr>
          <p:cNvSpPr>
            <a:spLocks noGrp="1"/>
          </p:cNvSpPr>
          <p:nvPr>
            <p:ph type="dt" sz="half" idx="10"/>
          </p:nvPr>
        </p:nvSpPr>
        <p:spPr/>
        <p:txBody>
          <a:bodyPr/>
          <a:lstStyle/>
          <a:p>
            <a:fld id="{A860558D-47B3-CE46-BCFD-EEB8EC94E2E9}" type="datetime1">
              <a:rPr lang="fr-FR" smtClean="0"/>
              <a:t>09/12/2022</a:t>
            </a:fld>
            <a:endParaRPr lang="fr-FR" dirty="0"/>
          </a:p>
        </p:txBody>
      </p:sp>
      <p:sp>
        <p:nvSpPr>
          <p:cNvPr id="3" name="Slide Number Placeholder 2">
            <a:extLst>
              <a:ext uri="{FF2B5EF4-FFF2-40B4-BE49-F238E27FC236}">
                <a16:creationId xmlns:a16="http://schemas.microsoft.com/office/drawing/2014/main" xmlns="" id="{E10352DC-0DB0-441F-A4E9-75B2D3F87B80}"/>
              </a:ext>
            </a:extLst>
          </p:cNvPr>
          <p:cNvSpPr>
            <a:spLocks noGrp="1"/>
          </p:cNvSpPr>
          <p:nvPr>
            <p:ph type="sldNum" sz="quarter" idx="11"/>
          </p:nvPr>
        </p:nvSpPr>
        <p:spPr/>
        <p:txBody>
          <a:body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330893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D59C6A2-48AC-4E2E-A0D9-AF0453BB4145}" type="datetime1">
              <a:rPr lang="fr-FR" smtClean="0">
                <a:solidFill>
                  <a:srgbClr val="0C419A"/>
                </a:solidFill>
              </a:rPr>
              <a:pPr/>
              <a:t>09/12/2022</a:t>
            </a:fld>
            <a:endParaRPr lang="fr-BE">
              <a:solidFill>
                <a:srgbClr val="0C419A"/>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C419A"/>
                </a:solidFill>
              </a:rPr>
              <a:pPr/>
              <a:t>‹N°›</a:t>
            </a:fld>
            <a:endParaRPr lang="fr-BE">
              <a:solidFill>
                <a:srgbClr val="0C419A"/>
              </a:solidFill>
            </a:endParaRPr>
          </a:p>
        </p:txBody>
      </p:sp>
    </p:spTree>
    <p:extLst>
      <p:ext uri="{BB962C8B-B14F-4D97-AF65-F5344CB8AC3E}">
        <p14:creationId xmlns:p14="http://schemas.microsoft.com/office/powerpoint/2010/main" val="2798297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xmlns=""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xmlns=""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xmlns=""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09/12/2022</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3180840840"/>
      </p:ext>
    </p:extLst>
  </p:cSld>
  <p:clrMapOvr>
    <a:masterClrMapping/>
  </p:clrMapOvr>
  <p:extLst>
    <p:ext uri="{DCECCB84-F9BA-43D5-87BE-67443E8EF086}">
      <p15:sldGuideLst xmlns:p15="http://schemas.microsoft.com/office/powerpoint/2012/main" xmlns=""/>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xmlns=""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xmlns=""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09/12/2022</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2598990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xmlns=""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xmlns=""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09/12/2022</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1372543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xmlns=""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xmlns="" id="{03F3D622-9637-41B2-A77E-476826BB4A98}"/>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solidFill>
                  <a:srgbClr val="0C419A"/>
                </a:solidFill>
              </a:rPr>
              <a:pPr/>
              <a:t>09/12/2022</a:t>
            </a:fld>
            <a:endParaRPr lang="fr-FR" dirty="0">
              <a:solidFill>
                <a:srgbClr val="0C419A"/>
              </a:solidFill>
            </a:endParaRPr>
          </a:p>
        </p:txBody>
      </p:sp>
      <p:sp>
        <p:nvSpPr>
          <p:cNvPr id="6" name="Espace réservé pour une image  2">
            <a:extLst>
              <a:ext uri="{FF2B5EF4-FFF2-40B4-BE49-F238E27FC236}">
                <a16:creationId xmlns:a16="http://schemas.microsoft.com/office/drawing/2014/main" xmlns=""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Organisme</a:t>
            </a: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896256906"/>
      </p:ext>
    </p:extLst>
  </p:cSld>
  <p:clrMapOvr>
    <a:masterClrMapping/>
  </p:clrMapOvr>
  <p:extLst>
    <p:ext uri="{DCECCB84-F9BA-43D5-87BE-67443E8EF086}">
      <p15:sldGuideLst xmlns:p15="http://schemas.microsoft.com/office/powerpoint/2012/main" xmlns=""/>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xmlns="" id="{4B17E3FC-C8AD-432C-B477-A8A2BEAFFBF7}"/>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solidFill>
                  <a:srgbClr val="0C419A"/>
                </a:solidFill>
              </a:rPr>
              <a:pPr/>
              <a:t>09/12/2022</a:t>
            </a:fld>
            <a:endParaRPr lang="fr-FR" dirty="0">
              <a:solidFill>
                <a:srgbClr val="0C419A"/>
              </a:solidFill>
            </a:endParaRPr>
          </a:p>
        </p:txBody>
      </p:sp>
      <p:sp>
        <p:nvSpPr>
          <p:cNvPr id="7" name="Espace réservé pour une image  2">
            <a:extLst>
              <a:ext uri="{FF2B5EF4-FFF2-40B4-BE49-F238E27FC236}">
                <a16:creationId xmlns:a16="http://schemas.microsoft.com/office/drawing/2014/main" xmlns=""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Organisme</a:t>
            </a: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354063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xmlns=""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09/12/2022</a:t>
            </a:fld>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xmlns=""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068291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xmlns="" id="{92507B6F-FE6B-4F61-B061-42BC8C5E7C81}"/>
              </a:ext>
            </a:extLst>
          </p:cNvPr>
          <p:cNvSpPr>
            <a:spLocks noGrp="1"/>
          </p:cNvSpPr>
          <p:nvPr>
            <p:ph type="dt" sz="half" idx="10"/>
          </p:nvPr>
        </p:nvSpPr>
        <p:spPr>
          <a:xfrm>
            <a:off x="9900000" y="6372000"/>
            <a:ext cx="1800000" cy="288000"/>
          </a:xfrm>
        </p:spPr>
        <p:txBody>
          <a:bodyPr/>
          <a:lstStyle/>
          <a:p>
            <a:fld id="{6C561DA0-B814-4EF6-AE72-CCC3C5D5FDED}" type="datetimeFigureOut">
              <a:rPr lang="fr-FR" smtClean="0">
                <a:solidFill>
                  <a:srgbClr val="0C419A"/>
                </a:solidFill>
              </a:rPr>
              <a:pPr/>
              <a:t>09/12/2022</a:t>
            </a:fld>
            <a:endParaRPr lang="fr-FR" dirty="0">
              <a:solidFill>
                <a:srgbClr val="0C419A"/>
              </a:solidFill>
            </a:endParaRPr>
          </a:p>
        </p:txBody>
      </p:sp>
      <p:sp>
        <p:nvSpPr>
          <p:cNvPr id="5" name="Espace réservé pour une image  2">
            <a:extLst>
              <a:ext uri="{FF2B5EF4-FFF2-40B4-BE49-F238E27FC236}">
                <a16:creationId xmlns:a16="http://schemas.microsoft.com/office/drawing/2014/main" xmlns=""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Organisme</a:t>
            </a:r>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716984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55093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07243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66790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956144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33896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58289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56721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303465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7871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xmlns=""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09/12/2022</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xmlns=""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1938960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3106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255168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76277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889813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8535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xmlns=""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35215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593689837"/>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2B4DC679-F54F-4846-9912-E80DB1F86B4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40838117"/>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98C1329A-664A-4E28-B644-3636A328F32F}"/>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4228034373"/>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6D3E7924-C220-48DB-B1CD-419E69887507}"/>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34007903"/>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59619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xmlns="" id="{85207AD3-6204-4D1E-AD96-6CDC41E3A4E5}"/>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188808638"/>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64C7CDFE-DF95-4CA3-98A5-7BD20AEBF1AF}"/>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248484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30FA6ADF-24F5-4136-844C-F6784D4250A1}"/>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418235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6ADE6774-34F3-49AC-A02F-D0366059DC4D}"/>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791355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D662AE38-9407-4D2E-9CC9-7BB7DE459250}"/>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53256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xmlns=""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0506016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8729644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438001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810893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34624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514600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xmlns=""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393131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xmlns=""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xmlns=""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xmlns=""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4022121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835284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098936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252687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xmlns=""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xmlns=""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xmlns=""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xmlns=""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xmlns=""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xmlns=""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xmlns=""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xmlns=""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684705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xmlns=""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xmlns=""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xmlns=""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xmlns=""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xmlns=""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xmlns=""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8514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xmlns=""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xmlns=""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xmlns=""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xmlns=""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xmlns=""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xmlns=""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xmlns=""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xmlns=""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xmlns=""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xmlns=""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xmlns=""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xmlns=""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xmlns=""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xmlns=""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xmlns=""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xmlns=""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xmlns=""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xmlns=""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xmlns=""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xmlns=""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xmlns=""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xmlns=""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439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xmlns="" id="{8E264B87-B7E8-47BF-BC87-2D2E37668E67}"/>
              </a:ext>
            </a:extLst>
          </p:cNvPr>
          <p:cNvPicPr>
            <a:picLocks noChangeAspect="1"/>
          </p:cNvPicPr>
          <p:nvPr/>
        </p:nvPicPr>
        <p:blipFill>
          <a:blip r:embed="rId46"/>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xmlns=""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09/12/2022</a:t>
            </a:fld>
            <a:endParaRPr lang="fr-FR" dirty="0"/>
          </a:p>
        </p:txBody>
      </p:sp>
      <p:sp>
        <p:nvSpPr>
          <p:cNvPr id="6" name="Espace réservé du numéro de diapositive 5">
            <a:extLst>
              <a:ext uri="{FF2B5EF4-FFF2-40B4-BE49-F238E27FC236}">
                <a16:creationId xmlns:a16="http://schemas.microsoft.com/office/drawing/2014/main" xmlns=""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xmlns=""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xmlns=""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90887858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738" r:id="rId43"/>
    <p:sldLayoutId id="2147483742" r:id="rId44"/>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xmlns=""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xmlns=""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09/12/2022</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xmlns=""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xmlns=""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xmlns=""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8152721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5" Type="http://schemas.openxmlformats.org/officeDocument/2006/relationships/image" Target="../media/image17.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1.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svg"/><Relationship Id="rId2" Type="http://schemas.openxmlformats.org/officeDocument/2006/relationships/image" Target="../media/image17.png"/><Relationship Id="rId16" Type="http://schemas.openxmlformats.org/officeDocument/2006/relationships/image" Target="../media/image42.svg"/><Relationship Id="rId1" Type="http://schemas.openxmlformats.org/officeDocument/2006/relationships/slideLayout" Target="../slideLayouts/slideLayout22.xml"/><Relationship Id="rId6" Type="http://schemas.openxmlformats.org/officeDocument/2006/relationships/image" Target="../media/image19.png"/><Relationship Id="rId11" Type="http://schemas.openxmlformats.org/officeDocument/2006/relationships/image" Target="../media/image20.png"/><Relationship Id="rId5" Type="http://schemas.openxmlformats.org/officeDocument/2006/relationships/image" Target="../media/image32.svg"/><Relationship Id="rId15" Type="http://schemas.openxmlformats.org/officeDocument/2006/relationships/image" Target="../media/image22.png"/><Relationship Id="rId10" Type="http://schemas.openxmlformats.org/officeDocument/2006/relationships/image" Target="../media/image37.svg"/><Relationship Id="rId4" Type="http://schemas.openxmlformats.org/officeDocument/2006/relationships/image" Target="../media/image18.png"/><Relationship Id="rId9" Type="http://schemas.openxmlformats.org/officeDocument/2006/relationships/image" Target="../media/image36.svg"/><Relationship Id="rId14"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3.png"/><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7.png"/><Relationship Id="rId1" Type="http://schemas.openxmlformats.org/officeDocument/2006/relationships/slideLayout" Target="../slideLayouts/slideLayout22.xml"/><Relationship Id="rId5" Type="http://schemas.openxmlformats.org/officeDocument/2006/relationships/image" Target="../media/image22.sv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29.png"/><Relationship Id="rId1" Type="http://schemas.openxmlformats.org/officeDocument/2006/relationships/slideLayout" Target="../slideLayouts/slideLayout44.xml"/><Relationship Id="rId6" Type="http://schemas.openxmlformats.org/officeDocument/2006/relationships/image" Target="../media/image31.png"/><Relationship Id="rId5"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58.svg"/></Relationships>
</file>

<file path=ppt/slides/_rels/slide3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9.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5982" y="1915913"/>
            <a:ext cx="11178400" cy="4372345"/>
          </a:xfrm>
        </p:spPr>
        <p:txBody>
          <a:bodyPr>
            <a:normAutofit/>
          </a:bodyPr>
          <a:lstStyle/>
          <a:p>
            <a:r>
              <a:rPr lang="fr-FR" dirty="0"/>
              <a:t>Convention médicale 2023</a:t>
            </a:r>
            <a:br>
              <a:rPr lang="fr-FR" dirty="0"/>
            </a:br>
            <a:r>
              <a:rPr lang="fr-FR" dirty="0"/>
              <a:t>bilatérales </a:t>
            </a:r>
            <a:br>
              <a:rPr lang="fr-FR" dirty="0"/>
            </a:br>
            <a:r>
              <a:rPr lang="fr-FR" dirty="0"/>
              <a:t/>
            </a:r>
            <a:br>
              <a:rPr lang="fr-FR" dirty="0"/>
            </a:br>
            <a:r>
              <a:rPr lang="fr-FR" dirty="0"/>
              <a:t/>
            </a:r>
            <a:br>
              <a:rPr lang="fr-FR" dirty="0"/>
            </a:br>
            <a:r>
              <a:rPr lang="fr-FR" dirty="0"/>
              <a:t>8 et 9 décembre 2022</a:t>
            </a:r>
            <a:endParaRPr lang="fr-FR" sz="2800"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CFBEF-98C3-6C4D-AECE-A89E43EA2455}" type="datetime1">
              <a:rPr kumimoji="0" lang="fr-FR" sz="1200" b="0" i="0" u="none" strike="noStrike" kern="1200" cap="none" spc="0" normalizeH="0" baseline="0" noProof="0" smtClean="0">
                <a:ln>
                  <a:noFill/>
                </a:ln>
                <a:solidFill>
                  <a:srgbClr val="0C419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09/12/2022</a:t>
            </a:fld>
            <a:endParaRPr kumimoji="0" lang="fr-FR" sz="1200" b="0" i="0" u="none" strike="noStrike" kern="1200" cap="none" spc="0" normalizeH="0" baseline="0" noProof="0" dirty="0">
              <a:ln>
                <a:noFill/>
              </a:ln>
              <a:solidFill>
                <a:srgbClr val="0C419A"/>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392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7EE5059-8D7B-456A-B466-328A1C72EB68}"/>
              </a:ext>
            </a:extLst>
          </p:cNvPr>
          <p:cNvSpPr/>
          <p:nvPr/>
        </p:nvSpPr>
        <p:spPr>
          <a:xfrm>
            <a:off x="9750556" y="5519161"/>
            <a:ext cx="2045975" cy="120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5"/>
          </p:nvPr>
        </p:nvSpPr>
        <p:spPr>
          <a:xfrm>
            <a:off x="0" y="6578419"/>
            <a:ext cx="720000" cy="288000"/>
          </a:xfrm>
        </p:spPr>
        <p:txBody>
          <a:bodyPr/>
          <a:lstStyle/>
          <a:p>
            <a:fld id="{975A587B-5814-4D9B-9598-FE9CB954CB01}" type="slidenum">
              <a:rPr lang="fr-FR" smtClean="0"/>
              <a:pPr/>
              <a:t>10</a:t>
            </a:fld>
            <a:endParaRPr lang="fr-FR" dirty="0"/>
          </a:p>
        </p:txBody>
      </p:sp>
      <p:sp>
        <p:nvSpPr>
          <p:cNvPr id="22" name="Titre 3">
            <a:extLst>
              <a:ext uri="{FF2B5EF4-FFF2-40B4-BE49-F238E27FC236}">
                <a16:creationId xmlns:a16="http://schemas.microsoft.com/office/drawing/2014/main" xmlns="" id="{581EB26A-BA43-4140-91A7-C80984D1F5FD}"/>
              </a:ext>
            </a:extLst>
          </p:cNvPr>
          <p:cNvSpPr txBox="1">
            <a:spLocks/>
          </p:cNvSpPr>
          <p:nvPr/>
        </p:nvSpPr>
        <p:spPr>
          <a:xfrm>
            <a:off x="498000" y="494778"/>
            <a:ext cx="11196000" cy="1114817"/>
          </a:xfrm>
          <a:prstGeom prst="rect">
            <a:avLst/>
          </a:prstGeom>
          <a:solidFill>
            <a:schemeClr val="tx1"/>
          </a:solidFill>
          <a:ln w="3175">
            <a:noFill/>
          </a:ln>
        </p:spPr>
        <p:txBody>
          <a:bodyPr vert="horz" lIns="864000" tIns="72000" rIns="72000" bIns="72000" rtlCol="0" anchor="ctr">
            <a:norm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b="1" kern="1200" cap="all" dirty="0">
                <a:solidFill>
                  <a:schemeClr val="bg1"/>
                </a:solidFill>
                <a:latin typeface="+mj-lt"/>
                <a:ea typeface="+mj-ea"/>
                <a:cs typeface="+mj-cs"/>
              </a:rPr>
              <a:t>RETOURS sur gt ROSP (30/11/2022)</a:t>
            </a:r>
          </a:p>
          <a:p>
            <a:r>
              <a:rPr lang="fr-FR" dirty="0"/>
              <a:t>Discussions sur les indicateurs proposés</a:t>
            </a:r>
          </a:p>
        </p:txBody>
      </p:sp>
      <p:sp>
        <p:nvSpPr>
          <p:cNvPr id="23" name="Parallelogram 22">
            <a:extLst>
              <a:ext uri="{FF2B5EF4-FFF2-40B4-BE49-F238E27FC236}">
                <a16:creationId xmlns:a16="http://schemas.microsoft.com/office/drawing/2014/main" xmlns="" id="{F76C0D4D-4341-4B55-AE18-B47AB80D389E}"/>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ROSP</a:t>
            </a:r>
          </a:p>
        </p:txBody>
      </p:sp>
      <p:sp>
        <p:nvSpPr>
          <p:cNvPr id="24" name="Parallelogram 23">
            <a:extLst>
              <a:ext uri="{FF2B5EF4-FFF2-40B4-BE49-F238E27FC236}">
                <a16:creationId xmlns:a16="http://schemas.microsoft.com/office/drawing/2014/main" xmlns="" id="{16B6AEFF-E241-48C4-AC16-ADBBFB5B53D6}"/>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Retour sur GT ROSP</a:t>
            </a:r>
          </a:p>
        </p:txBody>
      </p:sp>
      <p:sp>
        <p:nvSpPr>
          <p:cNvPr id="5" name="TextBox 4">
            <a:extLst>
              <a:ext uri="{FF2B5EF4-FFF2-40B4-BE49-F238E27FC236}">
                <a16:creationId xmlns:a16="http://schemas.microsoft.com/office/drawing/2014/main" xmlns="" id="{7518BF02-4200-4ED5-88FE-E871FF5246D7}"/>
              </a:ext>
            </a:extLst>
          </p:cNvPr>
          <p:cNvSpPr txBox="1"/>
          <p:nvPr/>
        </p:nvSpPr>
        <p:spPr>
          <a:xfrm>
            <a:off x="497999" y="4287606"/>
            <a:ext cx="11196001" cy="1239627"/>
          </a:xfrm>
          <a:prstGeom prst="rect">
            <a:avLst/>
          </a:prstGeom>
          <a:solidFill>
            <a:schemeClr val="bg1">
              <a:lumMod val="95000"/>
            </a:schemeClr>
          </a:solidFill>
          <a:ln>
            <a:solidFill>
              <a:schemeClr val="tx1"/>
            </a:solidFill>
          </a:ln>
        </p:spPr>
        <p:txBody>
          <a:bodyPr wrap="square" rtlCol="0" anchor="ctr">
            <a:noAutofit/>
          </a:bodyPr>
          <a:lstStyle/>
          <a:p>
            <a:pPr marL="285750" indent="-285750">
              <a:buFont typeface="Wingdings" panose="05000000000000000000" pitchFamily="2" charset="2"/>
              <a:buChar char="q"/>
            </a:pPr>
            <a:r>
              <a:rPr lang="fr-FR" sz="1600" dirty="0"/>
              <a:t>indicateur sur </a:t>
            </a:r>
            <a:r>
              <a:rPr lang="fr-FR" sz="1600" b="1" dirty="0"/>
              <a:t>l’association entre 2-3 antidépresseurs</a:t>
            </a:r>
          </a:p>
          <a:p>
            <a:pPr marL="285750" indent="-285750">
              <a:buFont typeface="Wingdings" panose="05000000000000000000" pitchFamily="2" charset="2"/>
              <a:buChar char="q"/>
            </a:pPr>
            <a:r>
              <a:rPr lang="fr-FR" sz="1600" dirty="0"/>
              <a:t>indicateur portant </a:t>
            </a:r>
            <a:r>
              <a:rPr lang="fr-FR" sz="1600" b="1" dirty="0"/>
              <a:t>sur les troubles musculo-squelettiques</a:t>
            </a:r>
          </a:p>
          <a:p>
            <a:pPr marL="285750" indent="-285750">
              <a:buFont typeface="Wingdings" panose="05000000000000000000" pitchFamily="2" charset="2"/>
              <a:buChar char="q"/>
            </a:pPr>
            <a:r>
              <a:rPr lang="fr-FR" sz="1600" dirty="0"/>
              <a:t>indicateur portant </a:t>
            </a:r>
            <a:r>
              <a:rPr lang="fr-FR" sz="1600" b="1" dirty="0"/>
              <a:t>sur la vaccination anti-</a:t>
            </a:r>
            <a:r>
              <a:rPr lang="fr-FR" sz="1600" b="1" dirty="0" err="1"/>
              <a:t>pneumococcique</a:t>
            </a:r>
            <a:endParaRPr lang="fr-FR" sz="1600" b="1" dirty="0"/>
          </a:p>
          <a:p>
            <a:pPr marL="285750" indent="-285750">
              <a:buFont typeface="Wingdings" panose="05000000000000000000" pitchFamily="2" charset="2"/>
              <a:buChar char="q"/>
            </a:pPr>
            <a:r>
              <a:rPr lang="fr-FR" sz="1600" dirty="0"/>
              <a:t>indicateurs portant </a:t>
            </a:r>
            <a:r>
              <a:rPr lang="fr-FR" sz="1600" b="1" dirty="0"/>
              <a:t>sur les psychotropes chez la personne âgée et sur la consommation d’antibiotiques</a:t>
            </a:r>
            <a:endParaRPr lang="fr-FR" sz="1600" dirty="0"/>
          </a:p>
        </p:txBody>
      </p:sp>
      <p:sp>
        <p:nvSpPr>
          <p:cNvPr id="8" name="TextBox 7">
            <a:extLst>
              <a:ext uri="{FF2B5EF4-FFF2-40B4-BE49-F238E27FC236}">
                <a16:creationId xmlns:a16="http://schemas.microsoft.com/office/drawing/2014/main" xmlns="" id="{C85620B8-7DCF-4F3B-8DD6-845F8ED7566D}"/>
              </a:ext>
            </a:extLst>
          </p:cNvPr>
          <p:cNvSpPr txBox="1"/>
          <p:nvPr/>
        </p:nvSpPr>
        <p:spPr>
          <a:xfrm>
            <a:off x="497997" y="2019737"/>
            <a:ext cx="11196001" cy="1816351"/>
          </a:xfrm>
          <a:prstGeom prst="rect">
            <a:avLst/>
          </a:prstGeom>
          <a:solidFill>
            <a:schemeClr val="bg1">
              <a:lumMod val="95000"/>
            </a:schemeClr>
          </a:solidFill>
          <a:ln>
            <a:solidFill>
              <a:schemeClr val="tx1"/>
            </a:solidFill>
          </a:ln>
        </p:spPr>
        <p:txBody>
          <a:bodyPr wrap="square" rtlCol="0" anchor="ctr">
            <a:noAutofit/>
          </a:bodyPr>
          <a:lstStyle/>
          <a:p>
            <a:pPr marL="285750" indent="-285750">
              <a:buFont typeface="Wingdings" panose="05000000000000000000" pitchFamily="2" charset="2"/>
              <a:buChar char="q"/>
            </a:pPr>
            <a:r>
              <a:rPr lang="fr-FR" sz="1600" dirty="0"/>
              <a:t>Augmenter les délais de recours aux actes </a:t>
            </a:r>
            <a:r>
              <a:rPr lang="fr-FR" sz="1600" dirty="0" smtClean="0"/>
              <a:t>à </a:t>
            </a:r>
            <a:r>
              <a:rPr lang="fr-FR" sz="1600" dirty="0"/>
              <a:t>2 ans</a:t>
            </a:r>
          </a:p>
          <a:p>
            <a:pPr marL="285750" indent="-285750">
              <a:buFont typeface="Wingdings" panose="05000000000000000000" pitchFamily="2" charset="2"/>
              <a:buChar char="q"/>
            </a:pPr>
            <a:r>
              <a:rPr lang="fr-FR" sz="1600" dirty="0"/>
              <a:t>Concernant la prise d’antidépresseurs, tester la cotation du test de Hamilton au bout de 6 mois, et porter (en enlevant les ALD), le délai de traitement maximum à 2 ans et supprimer la borne basse</a:t>
            </a:r>
          </a:p>
          <a:p>
            <a:pPr marL="285750" indent="-285750">
              <a:buFont typeface="Wingdings" panose="05000000000000000000" pitchFamily="2" charset="2"/>
              <a:buChar char="q"/>
            </a:pPr>
            <a:r>
              <a:rPr lang="fr-FR" sz="1600" dirty="0"/>
              <a:t>Indicateur sur la benzodiazépine : porter le délai à 4 semaines</a:t>
            </a:r>
          </a:p>
          <a:p>
            <a:pPr marL="285750" indent="-285750">
              <a:buFont typeface="Wingdings" panose="05000000000000000000" pitchFamily="2" charset="2"/>
              <a:buChar char="q"/>
            </a:pPr>
            <a:r>
              <a:rPr lang="fr-FR" sz="1600" dirty="0"/>
              <a:t>Indicateur tabac non satisfaisant</a:t>
            </a:r>
          </a:p>
          <a:p>
            <a:pPr marL="285750" indent="-285750">
              <a:buFont typeface="Wingdings" panose="05000000000000000000" pitchFamily="2" charset="2"/>
              <a:buChar char="q"/>
            </a:pPr>
            <a:r>
              <a:rPr lang="fr-FR" sz="1600" dirty="0"/>
              <a:t>Indicateur maladie rénale chronique : favorable à la fusion des indicateurs</a:t>
            </a:r>
          </a:p>
          <a:p>
            <a:pPr marL="285750" indent="-285750">
              <a:buFont typeface="Wingdings" panose="05000000000000000000" pitchFamily="2" charset="2"/>
              <a:buChar char="q"/>
            </a:pPr>
            <a:r>
              <a:rPr lang="fr-FR" sz="1600" dirty="0"/>
              <a:t>Vaccination HPV : consensus pour ajout de l’indicateur, avec réflexion plus précise sur l’âge à retenir</a:t>
            </a:r>
          </a:p>
        </p:txBody>
      </p:sp>
      <p:sp>
        <p:nvSpPr>
          <p:cNvPr id="10" name="TextBox 9">
            <a:extLst>
              <a:ext uri="{FF2B5EF4-FFF2-40B4-BE49-F238E27FC236}">
                <a16:creationId xmlns:a16="http://schemas.microsoft.com/office/drawing/2014/main" xmlns="" id="{F4154A86-081A-4A74-B48B-D57441C8D6C5}"/>
              </a:ext>
            </a:extLst>
          </p:cNvPr>
          <p:cNvSpPr txBox="1"/>
          <p:nvPr/>
        </p:nvSpPr>
        <p:spPr>
          <a:xfrm>
            <a:off x="497996" y="3933812"/>
            <a:ext cx="11196000" cy="354925"/>
          </a:xfrm>
          <a:prstGeom prst="round2SameRect">
            <a:avLst/>
          </a:prstGeom>
          <a:solidFill>
            <a:schemeClr val="tx1"/>
          </a:solidFill>
          <a:ln>
            <a:solidFill>
              <a:schemeClr val="tx1"/>
            </a:solidFill>
          </a:ln>
        </p:spPr>
        <p:txBody>
          <a:bodyPr wrap="square" rtlCol="0">
            <a:spAutoFit/>
          </a:bodyPr>
          <a:lstStyle/>
          <a:p>
            <a:pPr algn="ctr"/>
            <a:r>
              <a:rPr lang="fr-FR" sz="1600" b="1" dirty="0">
                <a:solidFill>
                  <a:schemeClr val="bg1"/>
                </a:solidFill>
              </a:rPr>
              <a:t>Propositions des syndicats à approfondir</a:t>
            </a:r>
          </a:p>
        </p:txBody>
      </p:sp>
      <p:sp>
        <p:nvSpPr>
          <p:cNvPr id="11" name="TextBox 10">
            <a:extLst>
              <a:ext uri="{FF2B5EF4-FFF2-40B4-BE49-F238E27FC236}">
                <a16:creationId xmlns:a16="http://schemas.microsoft.com/office/drawing/2014/main" xmlns="" id="{A8B4D2C7-C072-458A-9052-A81EE3CA6029}"/>
              </a:ext>
            </a:extLst>
          </p:cNvPr>
          <p:cNvSpPr txBox="1"/>
          <p:nvPr/>
        </p:nvSpPr>
        <p:spPr>
          <a:xfrm>
            <a:off x="497996" y="1686901"/>
            <a:ext cx="11196000" cy="354925"/>
          </a:xfrm>
          <a:prstGeom prst="round2SameRect">
            <a:avLst>
              <a:gd name="adj1" fmla="val 16667"/>
              <a:gd name="adj2" fmla="val 0"/>
            </a:avLst>
          </a:prstGeom>
          <a:solidFill>
            <a:schemeClr val="tx1"/>
          </a:solidFill>
          <a:ln>
            <a:solidFill>
              <a:schemeClr val="tx1"/>
            </a:solidFill>
          </a:ln>
        </p:spPr>
        <p:txBody>
          <a:bodyPr wrap="square" rtlCol="0">
            <a:spAutoFit/>
          </a:bodyPr>
          <a:lstStyle/>
          <a:p>
            <a:pPr algn="ctr"/>
            <a:r>
              <a:rPr lang="fr-FR" sz="1600" b="1" dirty="0">
                <a:solidFill>
                  <a:schemeClr val="bg1"/>
                </a:solidFill>
              </a:rPr>
              <a:t>Retours sur les indicateurs proposés</a:t>
            </a:r>
          </a:p>
        </p:txBody>
      </p:sp>
      <p:sp>
        <p:nvSpPr>
          <p:cNvPr id="12" name="TextBox 9">
            <a:extLst>
              <a:ext uri="{FF2B5EF4-FFF2-40B4-BE49-F238E27FC236}">
                <a16:creationId xmlns:a16="http://schemas.microsoft.com/office/drawing/2014/main" xmlns="" id="{F4154A86-081A-4A74-B48B-D57441C8D6C5}"/>
              </a:ext>
            </a:extLst>
          </p:cNvPr>
          <p:cNvSpPr txBox="1"/>
          <p:nvPr/>
        </p:nvSpPr>
        <p:spPr>
          <a:xfrm>
            <a:off x="497996" y="5622358"/>
            <a:ext cx="11196000" cy="354925"/>
          </a:xfrm>
          <a:prstGeom prst="round2SameRect">
            <a:avLst/>
          </a:prstGeom>
          <a:solidFill>
            <a:schemeClr val="tx1"/>
          </a:solidFill>
          <a:ln>
            <a:solidFill>
              <a:schemeClr val="tx1"/>
            </a:solidFill>
          </a:ln>
        </p:spPr>
        <p:txBody>
          <a:bodyPr wrap="square" rtlCol="0">
            <a:spAutoFit/>
          </a:bodyPr>
          <a:lstStyle/>
          <a:p>
            <a:pPr algn="ctr"/>
            <a:r>
              <a:rPr lang="fr-FR" sz="1600" b="1" dirty="0">
                <a:solidFill>
                  <a:schemeClr val="bg1"/>
                </a:solidFill>
              </a:rPr>
              <a:t>Point de désaccord</a:t>
            </a:r>
          </a:p>
        </p:txBody>
      </p:sp>
      <p:sp>
        <p:nvSpPr>
          <p:cNvPr id="13" name="TextBox 4">
            <a:extLst>
              <a:ext uri="{FF2B5EF4-FFF2-40B4-BE49-F238E27FC236}">
                <a16:creationId xmlns:a16="http://schemas.microsoft.com/office/drawing/2014/main" xmlns="" id="{7518BF02-4200-4ED5-88FE-E871FF5246D7}"/>
              </a:ext>
            </a:extLst>
          </p:cNvPr>
          <p:cNvSpPr txBox="1"/>
          <p:nvPr/>
        </p:nvSpPr>
        <p:spPr>
          <a:xfrm>
            <a:off x="497996" y="5988585"/>
            <a:ext cx="11196001" cy="545931"/>
          </a:xfrm>
          <a:prstGeom prst="rect">
            <a:avLst/>
          </a:prstGeom>
          <a:solidFill>
            <a:schemeClr val="bg1">
              <a:lumMod val="95000"/>
            </a:schemeClr>
          </a:solidFill>
          <a:ln>
            <a:solidFill>
              <a:schemeClr val="tx1"/>
            </a:solidFill>
          </a:ln>
        </p:spPr>
        <p:txBody>
          <a:bodyPr wrap="square" rtlCol="0" anchor="ctr">
            <a:noAutofit/>
          </a:bodyPr>
          <a:lstStyle/>
          <a:p>
            <a:pPr marL="285750" indent="-285750">
              <a:buFont typeface="Wingdings" panose="05000000000000000000" pitchFamily="2" charset="2"/>
              <a:buChar char="q"/>
            </a:pPr>
            <a:r>
              <a:rPr lang="fr-FR" sz="1600" dirty="0"/>
              <a:t>Supprimer la vaccination grippe – et plus globalement les indicateurs de vaccination et de dépistage</a:t>
            </a:r>
          </a:p>
          <a:p>
            <a:pPr marL="285750" indent="-285750">
              <a:buFont typeface="Wingdings" panose="05000000000000000000" pitchFamily="2" charset="2"/>
              <a:buChar char="q"/>
            </a:pPr>
            <a:r>
              <a:rPr lang="fr-FR" sz="1600" dirty="0"/>
              <a:t>Suppression de tous les indicateurs déclaratifs </a:t>
            </a:r>
          </a:p>
        </p:txBody>
      </p:sp>
    </p:spTree>
    <p:extLst>
      <p:ext uri="{BB962C8B-B14F-4D97-AF65-F5344CB8AC3E}">
        <p14:creationId xmlns:p14="http://schemas.microsoft.com/office/powerpoint/2010/main" val="94480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625D158-A37D-42F2-8BBD-896291127031}"/>
              </a:ext>
            </a:extLst>
          </p:cNvPr>
          <p:cNvSpPr>
            <a:spLocks noGrp="1"/>
          </p:cNvSpPr>
          <p:nvPr>
            <p:ph type="body" sz="quarter" idx="27"/>
          </p:nvPr>
        </p:nvSpPr>
        <p:spPr/>
        <p:txBody>
          <a:bodyPr/>
          <a:lstStyle/>
          <a:p>
            <a:endParaRPr lang="fr-FR" dirty="0"/>
          </a:p>
        </p:txBody>
      </p:sp>
      <p:sp>
        <p:nvSpPr>
          <p:cNvPr id="4" name="Text Placeholder 3">
            <a:extLst>
              <a:ext uri="{FF2B5EF4-FFF2-40B4-BE49-F238E27FC236}">
                <a16:creationId xmlns:a16="http://schemas.microsoft.com/office/drawing/2014/main" xmlns="" id="{E9F687C5-3945-43FB-AA9B-DC55B9BD9763}"/>
              </a:ext>
            </a:extLst>
          </p:cNvPr>
          <p:cNvSpPr>
            <a:spLocks noGrp="1"/>
          </p:cNvSpPr>
          <p:nvPr>
            <p:ph type="body" sz="quarter" idx="3"/>
          </p:nvPr>
        </p:nvSpPr>
        <p:spPr>
          <a:xfrm>
            <a:off x="1538558" y="3000049"/>
            <a:ext cx="9611630" cy="1692000"/>
          </a:xfrm>
        </p:spPr>
        <p:txBody>
          <a:bodyPr>
            <a:normAutofit/>
          </a:bodyPr>
          <a:lstStyle/>
          <a:p>
            <a:r>
              <a:rPr lang="fr-FR" sz="3600" dirty="0"/>
              <a:t>nomenclature</a:t>
            </a:r>
          </a:p>
        </p:txBody>
      </p:sp>
      <p:sp>
        <p:nvSpPr>
          <p:cNvPr id="5" name="Slide Number Placeholder 4">
            <a:extLst>
              <a:ext uri="{FF2B5EF4-FFF2-40B4-BE49-F238E27FC236}">
                <a16:creationId xmlns:a16="http://schemas.microsoft.com/office/drawing/2014/main" xmlns="" id="{16E45DD5-0DA9-47DE-9A55-5AC5C26A3C20}"/>
              </a:ext>
            </a:extLst>
          </p:cNvPr>
          <p:cNvSpPr>
            <a:spLocks noGrp="1"/>
          </p:cNvSpPr>
          <p:nvPr>
            <p:ph type="sldNum" sz="quarter" idx="26"/>
          </p:nvPr>
        </p:nvSpPr>
        <p:spPr/>
        <p:txBody>
          <a:bodyPr/>
          <a:lstStyle/>
          <a:p>
            <a:fld id="{975A587B-5814-4D9B-9598-FE9CB954CB01}" type="slidenum">
              <a:rPr lang="fr-FR" smtClean="0"/>
              <a:pPr/>
              <a:t>11</a:t>
            </a:fld>
            <a:endParaRPr lang="fr-FR" dirty="0"/>
          </a:p>
        </p:txBody>
      </p:sp>
      <p:sp>
        <p:nvSpPr>
          <p:cNvPr id="6" name="Text Placeholder 5">
            <a:extLst>
              <a:ext uri="{FF2B5EF4-FFF2-40B4-BE49-F238E27FC236}">
                <a16:creationId xmlns:a16="http://schemas.microsoft.com/office/drawing/2014/main" xmlns="" id="{5436353D-360D-4D16-8578-537406013A5E}"/>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70272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9966407-6B6E-424F-8063-136A450CB0DC}"/>
              </a:ext>
            </a:extLst>
          </p:cNvPr>
          <p:cNvSpPr/>
          <p:nvPr/>
        </p:nvSpPr>
        <p:spPr>
          <a:xfrm>
            <a:off x="9735671" y="6042314"/>
            <a:ext cx="2043953" cy="63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xmlns="" id="{4650F9FA-3727-4CEC-AFC6-C217E2B0BE69}"/>
              </a:ext>
            </a:extLst>
          </p:cNvPr>
          <p:cNvSpPr>
            <a:spLocks noGrp="1"/>
          </p:cNvSpPr>
          <p:nvPr>
            <p:ph type="title"/>
          </p:nvPr>
        </p:nvSpPr>
        <p:spPr>
          <a:xfrm>
            <a:off x="498660" y="452246"/>
            <a:ext cx="11196000" cy="1114817"/>
          </a:xfrm>
        </p:spPr>
        <p:txBody>
          <a:bodyPr/>
          <a:lstStyle/>
          <a:p>
            <a:r>
              <a:rPr lang="fr-FR" dirty="0"/>
              <a:t>Facteurs de complexité de la nomenclature clinique </a:t>
            </a:r>
          </a:p>
        </p:txBody>
      </p:sp>
      <p:sp>
        <p:nvSpPr>
          <p:cNvPr id="12" name="Parallelogram 11">
            <a:extLst>
              <a:ext uri="{FF2B5EF4-FFF2-40B4-BE49-F238E27FC236}">
                <a16:creationId xmlns:a16="http://schemas.microsoft.com/office/drawing/2014/main" xmlns="" id="{600D8485-FA2E-4964-8625-991AF4E0914B}"/>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NOMENCLATURE</a:t>
            </a:r>
          </a:p>
        </p:txBody>
      </p:sp>
      <p:sp>
        <p:nvSpPr>
          <p:cNvPr id="13" name="Parallelogram 12">
            <a:extLst>
              <a:ext uri="{FF2B5EF4-FFF2-40B4-BE49-F238E27FC236}">
                <a16:creationId xmlns:a16="http://schemas.microsoft.com/office/drawing/2014/main" xmlns="" id="{900674D2-CB6B-43A8-806F-1162A38DED3C}"/>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SIMPLIFICATION</a:t>
            </a:r>
          </a:p>
        </p:txBody>
      </p:sp>
      <p:sp>
        <p:nvSpPr>
          <p:cNvPr id="20" name="Slide Number Placeholder 2">
            <a:extLst>
              <a:ext uri="{FF2B5EF4-FFF2-40B4-BE49-F238E27FC236}">
                <a16:creationId xmlns:a16="http://schemas.microsoft.com/office/drawing/2014/main" xmlns="" id="{08C05F72-FB5D-4949-A21B-5376005C687B}"/>
              </a:ext>
            </a:extLst>
          </p:cNvPr>
          <p:cNvSpPr>
            <a:spLocks noGrp="1"/>
          </p:cNvSpPr>
          <p:nvPr>
            <p:ph type="sldNum" sz="quarter" idx="15"/>
          </p:nvPr>
        </p:nvSpPr>
        <p:spPr>
          <a:xfrm>
            <a:off x="2355" y="6578281"/>
            <a:ext cx="720000" cy="288000"/>
          </a:xfrm>
        </p:spPr>
        <p:txBody>
          <a:bodyPr/>
          <a:lstStyle/>
          <a:p>
            <a:fld id="{975A587B-5814-4D9B-9598-FE9CB954CB01}" type="slidenum">
              <a:rPr lang="fr-FR" smtClean="0"/>
              <a:pPr/>
              <a:t>12</a:t>
            </a:fld>
            <a:endParaRPr lang="fr-FR" dirty="0"/>
          </a:p>
        </p:txBody>
      </p:sp>
      <p:sp>
        <p:nvSpPr>
          <p:cNvPr id="9" name="Espace réservé du texte 1"/>
          <p:cNvSpPr>
            <a:spLocks noGrp="1"/>
          </p:cNvSpPr>
          <p:nvPr>
            <p:ph type="body" sz="quarter" idx="4294967295"/>
          </p:nvPr>
        </p:nvSpPr>
        <p:spPr>
          <a:xfrm>
            <a:off x="202022" y="1584247"/>
            <a:ext cx="11408731" cy="5050464"/>
          </a:xfrm>
          <a:prstGeom prst="rect">
            <a:avLst/>
          </a:prstGeom>
          <a:solidFill>
            <a:schemeClr val="bg1"/>
          </a:solidFill>
        </p:spPr>
        <p:txBody>
          <a:bodyPr>
            <a:normAutofit/>
          </a:bodyPr>
          <a:lstStyle/>
          <a:p>
            <a:pPr marL="685800" lvl="1" indent="-342900" algn="just">
              <a:buFont typeface="Wingdings" panose="05000000000000000000" pitchFamily="2" charset="2"/>
              <a:buChar char="ü"/>
            </a:pPr>
            <a:r>
              <a:rPr lang="fr-FR" sz="1800" dirty="0"/>
              <a:t>Besoin de traçabilité : </a:t>
            </a:r>
            <a:r>
              <a:rPr lang="fr-FR" sz="1800" b="0" dirty="0"/>
              <a:t>nouveaux codes spécifiques selon les modalités de consultation (téléconsultation,…) ou le lieu de réalisation (cabinet, domicile</a:t>
            </a:r>
            <a:r>
              <a:rPr lang="fr-FR" sz="1800" b="0" dirty="0" smtClean="0"/>
              <a:t>,…)</a:t>
            </a:r>
          </a:p>
          <a:p>
            <a:pPr marL="685800" lvl="1" indent="-342900" algn="just">
              <a:buFont typeface="Wingdings" panose="05000000000000000000" pitchFamily="2" charset="2"/>
              <a:buChar char="ü"/>
            </a:pPr>
            <a:endParaRPr lang="fr-FR" sz="800" b="0" dirty="0"/>
          </a:p>
          <a:p>
            <a:pPr marL="685800" lvl="1" indent="-342900" algn="just">
              <a:buFont typeface="Wingdings" panose="05000000000000000000" pitchFamily="2" charset="2"/>
              <a:buChar char="ü"/>
            </a:pPr>
            <a:r>
              <a:rPr lang="fr-FR" sz="1800" dirty="0"/>
              <a:t>Paramètres « patients » : âge, handicap, </a:t>
            </a:r>
            <a:r>
              <a:rPr lang="fr-FR" sz="1800" dirty="0" smtClean="0"/>
              <a:t>urgence</a:t>
            </a:r>
          </a:p>
          <a:p>
            <a:pPr marL="685800" lvl="1" indent="-342900" algn="just">
              <a:buFont typeface="Wingdings" panose="05000000000000000000" pitchFamily="2" charset="2"/>
              <a:buChar char="ü"/>
            </a:pPr>
            <a:endParaRPr lang="fr-FR" sz="800" dirty="0"/>
          </a:p>
          <a:p>
            <a:pPr marL="685800" lvl="1" indent="-342900" algn="just">
              <a:buFont typeface="Wingdings" panose="05000000000000000000" pitchFamily="2" charset="2"/>
              <a:buChar char="ü"/>
            </a:pPr>
            <a:r>
              <a:rPr lang="fr-FR" sz="1800" dirty="0"/>
              <a:t>Consultations avec des contraintes particulières </a:t>
            </a:r>
            <a:r>
              <a:rPr lang="fr-FR" sz="1800" b="0" dirty="0"/>
              <a:t>(prise en charge à 100%) : </a:t>
            </a:r>
            <a:br>
              <a:rPr lang="fr-FR" sz="1800" b="0" dirty="0"/>
            </a:br>
            <a:r>
              <a:rPr lang="fr-FR" sz="1800" b="0" dirty="0" smtClean="0"/>
              <a:t>ex</a:t>
            </a:r>
            <a:r>
              <a:rPr lang="fr-FR" sz="1800" b="0" dirty="0"/>
              <a:t>. CCP (santé sexuelle), examens obligatoires de l’enfant</a:t>
            </a:r>
            <a:r>
              <a:rPr lang="fr-FR" sz="1800" b="0" dirty="0" smtClean="0"/>
              <a:t>,…</a:t>
            </a:r>
          </a:p>
          <a:p>
            <a:pPr marL="685800" lvl="1" indent="-342900" algn="just">
              <a:buFont typeface="Wingdings" panose="05000000000000000000" pitchFamily="2" charset="2"/>
              <a:buChar char="ü"/>
            </a:pPr>
            <a:endParaRPr lang="fr-FR" sz="800" b="0" dirty="0"/>
          </a:p>
          <a:p>
            <a:pPr marL="685800" lvl="1" indent="-342900" algn="just">
              <a:buFont typeface="Wingdings" panose="05000000000000000000" pitchFamily="2" charset="2"/>
              <a:buChar char="ü"/>
            </a:pPr>
            <a:r>
              <a:rPr lang="fr-FR" sz="1800" dirty="0"/>
              <a:t>Prise en compte des secteurs d’exercice </a:t>
            </a:r>
            <a:r>
              <a:rPr lang="fr-FR" sz="1800" b="0" dirty="0"/>
              <a:t>(ouverture différentielle de consultations/majorations selon les secteurs</a:t>
            </a:r>
            <a:r>
              <a:rPr lang="fr-FR" sz="1800" b="0" dirty="0" smtClean="0"/>
              <a:t>)</a:t>
            </a:r>
          </a:p>
          <a:p>
            <a:pPr marL="685800" lvl="1" indent="-342900" algn="just">
              <a:buFont typeface="Wingdings" panose="05000000000000000000" pitchFamily="2" charset="2"/>
              <a:buChar char="ü"/>
            </a:pPr>
            <a:endParaRPr lang="fr-FR" sz="800" b="0" dirty="0"/>
          </a:p>
          <a:p>
            <a:pPr marL="685800" lvl="1" indent="-342900" algn="just">
              <a:buFont typeface="Wingdings" panose="05000000000000000000" pitchFamily="2" charset="2"/>
              <a:buChar char="ü"/>
            </a:pPr>
            <a:r>
              <a:rPr lang="fr-FR" sz="1800" dirty="0"/>
              <a:t>Complexités induites lors des négociations</a:t>
            </a:r>
          </a:p>
          <a:p>
            <a:pPr marL="957150" lvl="3" indent="-342900" algn="just">
              <a:buFont typeface="Wingdings" panose="05000000000000000000" pitchFamily="2" charset="2"/>
              <a:buChar char="Ø"/>
            </a:pPr>
            <a:r>
              <a:rPr lang="fr-FR" sz="1900" dirty="0"/>
              <a:t>Distinction MG / spécialistes en MG </a:t>
            </a:r>
            <a:r>
              <a:rPr lang="fr-FR" sz="1900" b="0" dirty="0"/>
              <a:t>(C/CS, G/GS,…)</a:t>
            </a:r>
          </a:p>
          <a:p>
            <a:pPr marL="957150" lvl="3" indent="-342900" algn="just">
              <a:buFont typeface="Wingdings" panose="05000000000000000000" pitchFamily="2" charset="2"/>
              <a:buChar char="Ø"/>
            </a:pPr>
            <a:r>
              <a:rPr lang="fr-FR" sz="1900" dirty="0"/>
              <a:t>Distinction d’un même acte entre spécialités différentes</a:t>
            </a:r>
            <a:endParaRPr lang="fr-FR" sz="1900" b="0" dirty="0"/>
          </a:p>
          <a:p>
            <a:pPr marL="957150" lvl="3" indent="-342900" algn="just">
              <a:buFont typeface="Wingdings" panose="05000000000000000000" pitchFamily="2" charset="2"/>
              <a:buChar char="Ø"/>
            </a:pPr>
            <a:r>
              <a:rPr lang="fr-FR" sz="1900" dirty="0"/>
              <a:t>Majorations ciblées sur certaines spécialités </a:t>
            </a:r>
            <a:endParaRPr lang="fr-FR" sz="1900" dirty="0" smtClean="0"/>
          </a:p>
          <a:p>
            <a:pPr marL="614250" lvl="3" indent="0">
              <a:buNone/>
            </a:pPr>
            <a:endParaRPr lang="fr-FR" sz="1900" dirty="0"/>
          </a:p>
          <a:p>
            <a:pPr marL="900000" lvl="3" indent="-285750">
              <a:buFontTx/>
              <a:buChar char="-"/>
            </a:pPr>
            <a:endParaRPr lang="fr-FR" sz="1400" dirty="0"/>
          </a:p>
        </p:txBody>
      </p:sp>
      <p:sp>
        <p:nvSpPr>
          <p:cNvPr id="8" name="TextBox 21">
            <a:extLst>
              <a:ext uri="{FF2B5EF4-FFF2-40B4-BE49-F238E27FC236}">
                <a16:creationId xmlns:a16="http://schemas.microsoft.com/office/drawing/2014/main" xmlns="" id="{AC411B41-553A-4735-9FA9-00D3797A13A0}"/>
              </a:ext>
            </a:extLst>
          </p:cNvPr>
          <p:cNvSpPr txBox="1"/>
          <p:nvPr/>
        </p:nvSpPr>
        <p:spPr>
          <a:xfrm>
            <a:off x="546666" y="6213029"/>
            <a:ext cx="11196000" cy="517376"/>
          </a:xfrm>
          <a:prstGeom prst="rect">
            <a:avLst/>
          </a:prstGeom>
          <a:solidFill>
            <a:schemeClr val="bg1">
              <a:lumMod val="95000"/>
            </a:schemeClr>
          </a:solidFill>
          <a:ln w="19050">
            <a:solidFill>
              <a:schemeClr val="tx1"/>
            </a:solidFill>
            <a:prstDash val="solid"/>
          </a:ln>
        </p:spPr>
        <p:txBody>
          <a:bodyPr wrap="square" rtlCol="0" anchor="ctr">
            <a:noAutofit/>
          </a:bodyPr>
          <a:lstStyle>
            <a:defPPr>
              <a:defRPr lang="fr-FR"/>
            </a:defPPr>
            <a:lvl1pPr algn="ctr">
              <a:defRPr sz="1600" b="1"/>
            </a:lvl1pPr>
          </a:lstStyle>
          <a:p>
            <a:pPr marL="0" lvl="3" algn="ctr"/>
            <a:r>
              <a:rPr lang="fr-FR" sz="2000" dirty="0" smtClean="0">
                <a:solidFill>
                  <a:schemeClr val="accent2">
                    <a:lumMod val="75000"/>
                  </a:schemeClr>
                </a:solidFill>
                <a:sym typeface="Wingdings" panose="05000000000000000000" pitchFamily="2" charset="2"/>
              </a:rPr>
              <a:t> Simplifier </a:t>
            </a:r>
            <a:r>
              <a:rPr lang="fr-FR" sz="2000" dirty="0">
                <a:solidFill>
                  <a:schemeClr val="accent2">
                    <a:lumMod val="75000"/>
                  </a:schemeClr>
                </a:solidFill>
                <a:sym typeface="Wingdings" panose="05000000000000000000" pitchFamily="2" charset="2"/>
              </a:rPr>
              <a:t>la nomenclature : un enjeux partagé par les partenaires </a:t>
            </a:r>
            <a:r>
              <a:rPr lang="fr-FR" sz="2000" dirty="0" smtClean="0">
                <a:solidFill>
                  <a:schemeClr val="accent2">
                    <a:lumMod val="75000"/>
                  </a:schemeClr>
                </a:solidFill>
                <a:sym typeface="Wingdings" panose="05000000000000000000" pitchFamily="2" charset="2"/>
              </a:rPr>
              <a:t>conventionnels</a:t>
            </a:r>
            <a:endParaRPr lang="fr-FR" sz="2000" dirty="0"/>
          </a:p>
        </p:txBody>
      </p:sp>
    </p:spTree>
    <p:extLst>
      <p:ext uri="{BB962C8B-B14F-4D97-AF65-F5344CB8AC3E}">
        <p14:creationId xmlns:p14="http://schemas.microsoft.com/office/powerpoint/2010/main" val="146733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8A71C2C-BBAB-4BD5-B701-AA0FDA8C2303}"/>
              </a:ext>
            </a:extLst>
          </p:cNvPr>
          <p:cNvSpPr>
            <a:spLocks noGrp="1"/>
          </p:cNvSpPr>
          <p:nvPr>
            <p:ph type="sldNum" sz="quarter" idx="15"/>
          </p:nvPr>
        </p:nvSpPr>
        <p:spPr/>
        <p:txBody>
          <a:bodyPr/>
          <a:lstStyle/>
          <a:p>
            <a:fld id="{975A587B-5814-4D9B-9598-FE9CB954CB01}" type="slidenum">
              <a:rPr lang="fr-FR" smtClean="0"/>
              <a:pPr/>
              <a:t>13</a:t>
            </a:fld>
            <a:endParaRPr lang="fr-FR" dirty="0"/>
          </a:p>
        </p:txBody>
      </p:sp>
      <p:sp>
        <p:nvSpPr>
          <p:cNvPr id="4" name="Title 3">
            <a:extLst>
              <a:ext uri="{FF2B5EF4-FFF2-40B4-BE49-F238E27FC236}">
                <a16:creationId xmlns:a16="http://schemas.microsoft.com/office/drawing/2014/main" xmlns="" id="{76CC61DD-CE8F-4247-BDC3-2EDC5A35D90E}"/>
              </a:ext>
            </a:extLst>
          </p:cNvPr>
          <p:cNvSpPr>
            <a:spLocks noGrp="1"/>
          </p:cNvSpPr>
          <p:nvPr>
            <p:ph type="title"/>
          </p:nvPr>
        </p:nvSpPr>
        <p:spPr/>
        <p:txBody>
          <a:bodyPr/>
          <a:lstStyle/>
          <a:p>
            <a:r>
              <a:rPr lang="fr-FR" dirty="0"/>
              <a:t>Projet de simplification de la NGAP</a:t>
            </a:r>
          </a:p>
        </p:txBody>
      </p:sp>
      <p:sp>
        <p:nvSpPr>
          <p:cNvPr id="5" name="TextBox 4">
            <a:extLst>
              <a:ext uri="{FF2B5EF4-FFF2-40B4-BE49-F238E27FC236}">
                <a16:creationId xmlns:a16="http://schemas.microsoft.com/office/drawing/2014/main" xmlns="" id="{F46267F7-13A1-435E-A442-8BB598BDD270}"/>
              </a:ext>
            </a:extLst>
          </p:cNvPr>
          <p:cNvSpPr txBox="1"/>
          <p:nvPr/>
        </p:nvSpPr>
        <p:spPr>
          <a:xfrm>
            <a:off x="477665" y="1676866"/>
            <a:ext cx="11229214" cy="715089"/>
          </a:xfrm>
          <a:prstGeom prst="roundRect">
            <a:avLst/>
          </a:prstGeom>
          <a:solidFill>
            <a:schemeClr val="bg1">
              <a:lumMod val="95000"/>
            </a:schemeClr>
          </a:solidFill>
        </p:spPr>
        <p:txBody>
          <a:bodyPr wrap="square" rtlCol="0">
            <a:spAutoFit/>
          </a:bodyPr>
          <a:lstStyle/>
          <a:p>
            <a:pPr algn="ctr"/>
            <a:r>
              <a:rPr lang="fr-FR" dirty="0"/>
              <a:t>Objectif : simplification de la NGAP en intégrant les majorations ou cotations qui n’apportent pas d’information pour l’Assurance Maladie et complexifient la nomenclature pour les PS</a:t>
            </a:r>
          </a:p>
        </p:txBody>
      </p:sp>
      <p:sp>
        <p:nvSpPr>
          <p:cNvPr id="10" name="Parallelogram 9">
            <a:extLst>
              <a:ext uri="{FF2B5EF4-FFF2-40B4-BE49-F238E27FC236}">
                <a16:creationId xmlns:a16="http://schemas.microsoft.com/office/drawing/2014/main" xmlns="" id="{974B9FC1-C184-40FE-B5DD-721E66EFF4B1}"/>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NOMENCLATURE</a:t>
            </a:r>
          </a:p>
        </p:txBody>
      </p:sp>
      <p:sp>
        <p:nvSpPr>
          <p:cNvPr id="11" name="Parallelogram 10">
            <a:extLst>
              <a:ext uri="{FF2B5EF4-FFF2-40B4-BE49-F238E27FC236}">
                <a16:creationId xmlns:a16="http://schemas.microsoft.com/office/drawing/2014/main" xmlns="" id="{F44C316D-925D-4B34-81FA-ACC91320078B}"/>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
        <p:nvSpPr>
          <p:cNvPr id="13" name="TextBox 12">
            <a:extLst>
              <a:ext uri="{FF2B5EF4-FFF2-40B4-BE49-F238E27FC236}">
                <a16:creationId xmlns:a16="http://schemas.microsoft.com/office/drawing/2014/main" xmlns="" id="{1CC7F391-5FF9-4D9A-AA0B-EF602145CE9D}"/>
              </a:ext>
            </a:extLst>
          </p:cNvPr>
          <p:cNvSpPr txBox="1"/>
          <p:nvPr/>
        </p:nvSpPr>
        <p:spPr>
          <a:xfrm>
            <a:off x="510879" y="3415101"/>
            <a:ext cx="11196000" cy="3123932"/>
          </a:xfrm>
          <a:prstGeom prst="rect">
            <a:avLst/>
          </a:prstGeom>
          <a:solidFill>
            <a:schemeClr val="tx1"/>
          </a:solidFill>
          <a:ln w="19050">
            <a:noFill/>
            <a:prstDash val="dash"/>
          </a:ln>
        </p:spPr>
        <p:txBody>
          <a:bodyPr wrap="square">
            <a:spAutoFit/>
          </a:bodyPr>
          <a:lstStyle/>
          <a:p>
            <a:pPr marL="1200150" lvl="2" indent="-285750">
              <a:spcAft>
                <a:spcPts val="600"/>
              </a:spcAft>
              <a:buFont typeface="Arial" panose="020B0604020202020204" pitchFamily="34" charset="0"/>
              <a:buChar char="•"/>
            </a:pPr>
            <a:r>
              <a:rPr lang="fr-FR" sz="1600" b="1" dirty="0">
                <a:solidFill>
                  <a:schemeClr val="bg1"/>
                </a:solidFill>
              </a:rPr>
              <a:t>Simplification volontariste de la NGAP </a:t>
            </a:r>
          </a:p>
          <a:p>
            <a:pPr marL="1657350" lvl="3" indent="-285750">
              <a:spcAft>
                <a:spcPts val="600"/>
              </a:spcAft>
              <a:buFont typeface="Arial" panose="020B0604020202020204" pitchFamily="34" charset="0"/>
              <a:buChar char="•"/>
            </a:pPr>
            <a:r>
              <a:rPr lang="fr-FR" sz="1600" dirty="0">
                <a:solidFill>
                  <a:schemeClr val="bg1"/>
                </a:solidFill>
              </a:rPr>
              <a:t>lettre-clé identique pour plusieurs spécialités (pouvant porter des tarifs différents)</a:t>
            </a:r>
            <a:r>
              <a:rPr lang="fr-FR" sz="1600" b="1" u="sng" dirty="0">
                <a:solidFill>
                  <a:srgbClr val="FFFF00"/>
                </a:solidFill>
              </a:rPr>
              <a:t> </a:t>
            </a:r>
          </a:p>
          <a:p>
            <a:pPr marL="1200150" lvl="2" indent="-285750">
              <a:spcAft>
                <a:spcPts val="600"/>
              </a:spcAft>
              <a:buFont typeface="Arial" panose="020B0604020202020204" pitchFamily="34" charset="0"/>
              <a:buChar char="•"/>
            </a:pPr>
            <a:r>
              <a:rPr lang="fr-FR" sz="1600" b="1" dirty="0">
                <a:solidFill>
                  <a:schemeClr val="bg1"/>
                </a:solidFill>
              </a:rPr>
              <a:t>Regroupement et harmonisation des consultations d’un même « niveau tarifaire »  = une seule lettre-clé </a:t>
            </a:r>
          </a:p>
          <a:p>
            <a:pPr lvl="3">
              <a:spcAft>
                <a:spcPts val="600"/>
              </a:spcAft>
            </a:pPr>
            <a:r>
              <a:rPr lang="fr-FR" sz="1600" i="1" dirty="0">
                <a:solidFill>
                  <a:schemeClr val="bg1"/>
                </a:solidFill>
                <a:sym typeface="Wingdings" panose="05000000000000000000" pitchFamily="2" charset="2"/>
              </a:rPr>
              <a:t> exemple : </a:t>
            </a:r>
          </a:p>
          <a:p>
            <a:pPr lvl="4"/>
            <a:r>
              <a:rPr lang="fr-FR" sz="1600" i="1" dirty="0">
                <a:solidFill>
                  <a:schemeClr val="bg1"/>
                </a:solidFill>
              </a:rPr>
              <a:t>C +  MMG</a:t>
            </a:r>
          </a:p>
          <a:p>
            <a:pPr lvl="4"/>
            <a:r>
              <a:rPr lang="fr-FR" sz="1600" i="1" dirty="0">
                <a:solidFill>
                  <a:schemeClr val="bg1"/>
                </a:solidFill>
              </a:rPr>
              <a:t>CS + MPC + MCS  	    	</a:t>
            </a:r>
            <a:r>
              <a:rPr lang="fr-FR" sz="1600" i="1" dirty="0" smtClean="0">
                <a:solidFill>
                  <a:schemeClr val="bg1"/>
                </a:solidFill>
              </a:rPr>
              <a:t>1</a:t>
            </a:r>
            <a:r>
              <a:rPr lang="fr-FR" sz="1600" i="1" dirty="0" smtClean="0">
                <a:solidFill>
                  <a:schemeClr val="bg1"/>
                </a:solidFill>
                <a:sym typeface="Wingdings" panose="05000000000000000000" pitchFamily="2" charset="2"/>
              </a:rPr>
              <a:t> </a:t>
            </a:r>
            <a:r>
              <a:rPr lang="fr-FR" sz="1600" i="1" dirty="0">
                <a:solidFill>
                  <a:schemeClr val="bg1"/>
                </a:solidFill>
                <a:sym typeface="Wingdings" panose="05000000000000000000" pitchFamily="2" charset="2"/>
              </a:rPr>
              <a:t>seule lettre-clé pour la consultation simple, pour plusieurs spécialités</a:t>
            </a:r>
            <a:endParaRPr lang="fr-FR" sz="1600" b="1" i="1" dirty="0">
              <a:solidFill>
                <a:schemeClr val="bg1"/>
              </a:solidFill>
            </a:endParaRPr>
          </a:p>
          <a:p>
            <a:pPr lvl="4"/>
            <a:r>
              <a:rPr lang="fr-FR" sz="1600" i="1" dirty="0">
                <a:solidFill>
                  <a:schemeClr val="bg1"/>
                </a:solidFill>
              </a:rPr>
              <a:t>…</a:t>
            </a:r>
          </a:p>
          <a:p>
            <a:pPr lvl="4"/>
            <a:endParaRPr lang="fr-FR" sz="1600" i="1" dirty="0">
              <a:solidFill>
                <a:schemeClr val="bg1"/>
              </a:solidFill>
            </a:endParaRPr>
          </a:p>
          <a:p>
            <a:pPr marL="1200150" lvl="2" indent="-285750">
              <a:spcAft>
                <a:spcPts val="600"/>
              </a:spcAft>
              <a:buFont typeface="Arial" panose="020B0604020202020204" pitchFamily="34" charset="0"/>
              <a:buChar char="•"/>
            </a:pPr>
            <a:r>
              <a:rPr lang="fr-FR" sz="1600" b="1" dirty="0">
                <a:solidFill>
                  <a:schemeClr val="bg1"/>
                </a:solidFill>
              </a:rPr>
              <a:t>Quid de la </a:t>
            </a:r>
            <a:r>
              <a:rPr lang="fr-FR" sz="1600" b="1" dirty="0" smtClean="0">
                <a:solidFill>
                  <a:schemeClr val="bg1"/>
                </a:solidFill>
              </a:rPr>
              <a:t>gestion des </a:t>
            </a:r>
            <a:r>
              <a:rPr lang="fr-FR" sz="1600" b="1" dirty="0">
                <a:solidFill>
                  <a:schemeClr val="bg1"/>
                </a:solidFill>
              </a:rPr>
              <a:t>tarifs différents liés aux secteurs conventionnels ?  </a:t>
            </a:r>
            <a:endParaRPr lang="fr-FR" sz="1600" dirty="0">
              <a:solidFill>
                <a:schemeClr val="bg1"/>
              </a:solidFill>
            </a:endParaRPr>
          </a:p>
          <a:p>
            <a:pPr>
              <a:spcAft>
                <a:spcPts val="600"/>
              </a:spcAft>
            </a:pPr>
            <a:r>
              <a:rPr lang="fr-FR" sz="1200" i="1" dirty="0">
                <a:solidFill>
                  <a:schemeClr val="bg1"/>
                </a:solidFill>
              </a:rPr>
              <a:t>	</a:t>
            </a:r>
          </a:p>
        </p:txBody>
      </p:sp>
      <p:sp>
        <p:nvSpPr>
          <p:cNvPr id="15" name="TextBox 14">
            <a:extLst>
              <a:ext uri="{FF2B5EF4-FFF2-40B4-BE49-F238E27FC236}">
                <a16:creationId xmlns:a16="http://schemas.microsoft.com/office/drawing/2014/main" xmlns="" id="{588E3B84-3097-48D2-8C42-0DE17C37245D}"/>
              </a:ext>
            </a:extLst>
          </p:cNvPr>
          <p:cNvSpPr txBox="1"/>
          <p:nvPr/>
        </p:nvSpPr>
        <p:spPr>
          <a:xfrm>
            <a:off x="3004795" y="2974763"/>
            <a:ext cx="6174954" cy="461665"/>
          </a:xfrm>
          <a:prstGeom prst="rect">
            <a:avLst/>
          </a:prstGeom>
          <a:noFill/>
        </p:spPr>
        <p:txBody>
          <a:bodyPr wrap="square">
            <a:spAutoFit/>
          </a:bodyPr>
          <a:lstStyle/>
          <a:p>
            <a:pPr algn="ctr"/>
            <a:r>
              <a:rPr lang="fr-FR" sz="2400" b="1" dirty="0"/>
              <a:t>Propositions</a:t>
            </a:r>
          </a:p>
        </p:txBody>
      </p:sp>
      <p:cxnSp>
        <p:nvCxnSpPr>
          <p:cNvPr id="17" name="Straight Arrow Connector 16">
            <a:extLst>
              <a:ext uri="{FF2B5EF4-FFF2-40B4-BE49-F238E27FC236}">
                <a16:creationId xmlns:a16="http://schemas.microsoft.com/office/drawing/2014/main" xmlns="" id="{9A0C3906-FACD-460D-88D7-B451DA2BE1B9}"/>
              </a:ext>
            </a:extLst>
          </p:cNvPr>
          <p:cNvCxnSpPr>
            <a:endCxn id="15" idx="0"/>
          </p:cNvCxnSpPr>
          <p:nvPr/>
        </p:nvCxnSpPr>
        <p:spPr>
          <a:xfrm>
            <a:off x="6092272" y="2391955"/>
            <a:ext cx="0" cy="582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ccolade fermante 13"/>
          <p:cNvSpPr/>
          <p:nvPr/>
        </p:nvSpPr>
        <p:spPr>
          <a:xfrm>
            <a:off x="4693502" y="4983413"/>
            <a:ext cx="152568" cy="725838"/>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80041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9966407-6B6E-424F-8063-136A450CB0DC}"/>
              </a:ext>
            </a:extLst>
          </p:cNvPr>
          <p:cNvSpPr/>
          <p:nvPr/>
        </p:nvSpPr>
        <p:spPr>
          <a:xfrm>
            <a:off x="9735671" y="6042314"/>
            <a:ext cx="2043953" cy="63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xmlns="" id="{4650F9FA-3727-4CEC-AFC6-C217E2B0BE69}"/>
              </a:ext>
            </a:extLst>
          </p:cNvPr>
          <p:cNvSpPr>
            <a:spLocks noGrp="1"/>
          </p:cNvSpPr>
          <p:nvPr>
            <p:ph type="title"/>
          </p:nvPr>
        </p:nvSpPr>
        <p:spPr>
          <a:xfrm>
            <a:off x="5808372" y="0"/>
            <a:ext cx="5971252" cy="702957"/>
          </a:xfrm>
        </p:spPr>
        <p:txBody>
          <a:bodyPr>
            <a:normAutofit/>
          </a:bodyPr>
          <a:lstStyle/>
          <a:p>
            <a:r>
              <a:rPr lang="fr-FR" sz="1600" dirty="0" smtClean="0"/>
              <a:t>UN EXEMPLE : </a:t>
            </a:r>
            <a:r>
              <a:rPr lang="fr-FR" sz="1600" dirty="0"/>
              <a:t>consultations de l’enfant</a:t>
            </a:r>
          </a:p>
        </p:txBody>
      </p:sp>
      <p:sp>
        <p:nvSpPr>
          <p:cNvPr id="12" name="Parallelogram 11">
            <a:extLst>
              <a:ext uri="{FF2B5EF4-FFF2-40B4-BE49-F238E27FC236}">
                <a16:creationId xmlns:a16="http://schemas.microsoft.com/office/drawing/2014/main" xmlns="" id="{600D8485-FA2E-4964-8625-991AF4E0914B}"/>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NOMENCLATURE</a:t>
            </a:r>
          </a:p>
        </p:txBody>
      </p:sp>
      <p:sp>
        <p:nvSpPr>
          <p:cNvPr id="13" name="Parallelogram 12">
            <a:extLst>
              <a:ext uri="{FF2B5EF4-FFF2-40B4-BE49-F238E27FC236}">
                <a16:creationId xmlns:a16="http://schemas.microsoft.com/office/drawing/2014/main" xmlns="" id="{900674D2-CB6B-43A8-806F-1162A38DED3C}"/>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SIMPLIFICATION</a:t>
            </a:r>
          </a:p>
        </p:txBody>
      </p:sp>
      <p:sp>
        <p:nvSpPr>
          <p:cNvPr id="20" name="Slide Number Placeholder 2">
            <a:extLst>
              <a:ext uri="{FF2B5EF4-FFF2-40B4-BE49-F238E27FC236}">
                <a16:creationId xmlns:a16="http://schemas.microsoft.com/office/drawing/2014/main" xmlns="" id="{08C05F72-FB5D-4949-A21B-5376005C687B}"/>
              </a:ext>
            </a:extLst>
          </p:cNvPr>
          <p:cNvSpPr>
            <a:spLocks noGrp="1"/>
          </p:cNvSpPr>
          <p:nvPr>
            <p:ph type="sldNum" sz="quarter" idx="15"/>
          </p:nvPr>
        </p:nvSpPr>
        <p:spPr>
          <a:xfrm>
            <a:off x="2355" y="6578281"/>
            <a:ext cx="720000" cy="288000"/>
          </a:xfrm>
        </p:spPr>
        <p:txBody>
          <a:bodyPr/>
          <a:lstStyle/>
          <a:p>
            <a:fld id="{975A587B-5814-4D9B-9598-FE9CB954CB01}" type="slidenum">
              <a:rPr lang="fr-FR" smtClean="0"/>
              <a:pPr/>
              <a:t>14</a:t>
            </a:fld>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1882313646"/>
              </p:ext>
            </p:extLst>
          </p:nvPr>
        </p:nvGraphicFramePr>
        <p:xfrm>
          <a:off x="1566681" y="808710"/>
          <a:ext cx="8168990" cy="6006426"/>
        </p:xfrm>
        <a:graphic>
          <a:graphicData uri="http://schemas.openxmlformats.org/drawingml/2006/table">
            <a:tbl>
              <a:tblPr firstRow="1" firstCol="1" bandRow="1"/>
              <a:tblGrid>
                <a:gridCol w="2026658">
                  <a:extLst>
                    <a:ext uri="{9D8B030D-6E8A-4147-A177-3AD203B41FA5}">
                      <a16:colId xmlns:a16="http://schemas.microsoft.com/office/drawing/2014/main" xmlns="" val="20000"/>
                    </a:ext>
                  </a:extLst>
                </a:gridCol>
                <a:gridCol w="1699275">
                  <a:extLst>
                    <a:ext uri="{9D8B030D-6E8A-4147-A177-3AD203B41FA5}">
                      <a16:colId xmlns:a16="http://schemas.microsoft.com/office/drawing/2014/main" xmlns="" val="20001"/>
                    </a:ext>
                  </a:extLst>
                </a:gridCol>
                <a:gridCol w="1481019">
                  <a:extLst>
                    <a:ext uri="{9D8B030D-6E8A-4147-A177-3AD203B41FA5}">
                      <a16:colId xmlns:a16="http://schemas.microsoft.com/office/drawing/2014/main" xmlns="" val="20002"/>
                    </a:ext>
                  </a:extLst>
                </a:gridCol>
                <a:gridCol w="1481019">
                  <a:extLst>
                    <a:ext uri="{9D8B030D-6E8A-4147-A177-3AD203B41FA5}">
                      <a16:colId xmlns:a16="http://schemas.microsoft.com/office/drawing/2014/main" xmlns="" val="20003"/>
                    </a:ext>
                  </a:extLst>
                </a:gridCol>
                <a:gridCol w="1481019">
                  <a:extLst>
                    <a:ext uri="{9D8B030D-6E8A-4147-A177-3AD203B41FA5}">
                      <a16:colId xmlns:a16="http://schemas.microsoft.com/office/drawing/2014/main" xmlns="" val="20004"/>
                    </a:ext>
                  </a:extLst>
                </a:gridCol>
              </a:tblGrid>
              <a:tr h="208638">
                <a:tc rowSpan="2">
                  <a:txBody>
                    <a:bodyPr/>
                    <a:lstStyle/>
                    <a:p>
                      <a:pPr algn="ctr">
                        <a:spcAft>
                          <a:spcPts val="0"/>
                        </a:spcAft>
                      </a:pPr>
                      <a:endParaRPr lang="fr-FR" sz="11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fr-FR" sz="1800" b="1" dirty="0">
                          <a:solidFill>
                            <a:schemeClr val="bg1"/>
                          </a:solidFill>
                          <a:effectLst/>
                          <a:latin typeface="Calibri"/>
                          <a:ea typeface="Calibri"/>
                          <a:cs typeface="Calibri"/>
                        </a:rPr>
                        <a:t>Pédiatre</a:t>
                      </a:r>
                      <a:endParaRPr lang="fr-FR" sz="18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fr-FR"/>
                    </a:p>
                  </a:txBody>
                  <a:tcPr/>
                </a:tc>
                <a:tc gridSpan="2">
                  <a:txBody>
                    <a:bodyPr/>
                    <a:lstStyle/>
                    <a:p>
                      <a:pPr algn="ctr">
                        <a:spcAft>
                          <a:spcPts val="0"/>
                        </a:spcAft>
                      </a:pPr>
                      <a:r>
                        <a:rPr lang="fr-FR" sz="1800" b="1" dirty="0">
                          <a:solidFill>
                            <a:schemeClr val="bg1"/>
                          </a:solidFill>
                          <a:effectLst/>
                          <a:latin typeface="Calibri"/>
                          <a:ea typeface="Calibri"/>
                          <a:cs typeface="Calibri"/>
                        </a:rPr>
                        <a:t>Médecin généraliste</a:t>
                      </a:r>
                      <a:endParaRPr lang="fr-FR" sz="1800" dirty="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fr-FR"/>
                    </a:p>
                  </a:txBody>
                  <a:tcPr/>
                </a:tc>
                <a:extLst>
                  <a:ext uri="{0D108BD9-81ED-4DB2-BD59-A6C34878D82A}">
                    <a16:rowId xmlns:a16="http://schemas.microsoft.com/office/drawing/2014/main" xmlns="" val="10000"/>
                  </a:ext>
                </a:extLst>
              </a:tr>
              <a:tr h="185455">
                <a:tc vMerge="1">
                  <a:txBody>
                    <a:bodyPr/>
                    <a:lstStyle/>
                    <a:p>
                      <a:endParaRPr lang="fr-FR"/>
                    </a:p>
                  </a:txBody>
                  <a:tcPr/>
                </a:tc>
                <a:tc>
                  <a:txBody>
                    <a:bodyPr/>
                    <a:lstStyle/>
                    <a:p>
                      <a:pPr algn="ctr">
                        <a:spcAft>
                          <a:spcPts val="0"/>
                        </a:spcAft>
                      </a:pPr>
                      <a:r>
                        <a:rPr lang="fr-FR" sz="1400" b="1" dirty="0">
                          <a:effectLst/>
                          <a:latin typeface="Calibri"/>
                          <a:ea typeface="Calibri"/>
                          <a:cs typeface="Calibri"/>
                        </a:rPr>
                        <a:t>Post-avenant 9</a:t>
                      </a:r>
                      <a:endParaRPr lang="fr-F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fr-FR" sz="1400" b="1" dirty="0" err="1">
                          <a:effectLst/>
                          <a:latin typeface="Calibri"/>
                          <a:ea typeface="Calibri"/>
                          <a:cs typeface="Calibri"/>
                        </a:rPr>
                        <a:t>Conv</a:t>
                      </a:r>
                      <a:r>
                        <a:rPr lang="fr-FR" sz="1400" b="1" dirty="0">
                          <a:effectLst/>
                          <a:latin typeface="Calibri"/>
                          <a:ea typeface="Calibri"/>
                          <a:cs typeface="Calibri"/>
                        </a:rPr>
                        <a:t>. 2023*</a:t>
                      </a:r>
                      <a:endParaRPr lang="fr-F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400" b="1" dirty="0">
                          <a:effectLst/>
                          <a:latin typeface="Calibri"/>
                          <a:ea typeface="Calibri"/>
                          <a:cs typeface="Calibri"/>
                        </a:rPr>
                        <a:t>Post-avenant 9</a:t>
                      </a:r>
                      <a:endParaRPr lang="fr-F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fr-FR" sz="1400" b="1" dirty="0" err="1">
                          <a:effectLst/>
                          <a:latin typeface="Calibri"/>
                          <a:ea typeface="Calibri"/>
                          <a:cs typeface="Calibri"/>
                        </a:rPr>
                        <a:t>Conv</a:t>
                      </a:r>
                      <a:r>
                        <a:rPr lang="fr-FR" sz="1400" b="1" dirty="0">
                          <a:effectLst/>
                          <a:latin typeface="Calibri"/>
                          <a:ea typeface="Calibri"/>
                          <a:cs typeface="Calibri"/>
                        </a:rPr>
                        <a:t>. 2023*</a:t>
                      </a:r>
                      <a:endParaRPr lang="fr-F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112735">
                <a:tc>
                  <a:txBody>
                    <a:bodyPr/>
                    <a:lstStyle/>
                    <a:p>
                      <a:pPr algn="ctr">
                        <a:spcAft>
                          <a:spcPts val="0"/>
                        </a:spcAft>
                      </a:pPr>
                      <a:r>
                        <a:rPr lang="fr-FR" sz="1400" b="1" dirty="0">
                          <a:effectLst/>
                          <a:latin typeface="Calibri"/>
                          <a:ea typeface="Calibri"/>
                          <a:cs typeface="Calibri"/>
                        </a:rPr>
                        <a:t>0-2 ans</a:t>
                      </a:r>
                      <a:endParaRPr lang="fr-FR"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solidFill>
                            <a:srgbClr val="000000"/>
                          </a:solidFill>
                          <a:effectLst/>
                          <a:latin typeface="Calibri"/>
                          <a:ea typeface="Calibri"/>
                          <a:cs typeface="Times New Roman"/>
                        </a:rPr>
                        <a:t>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0000"/>
                          </a:solidFill>
                          <a:effectLst/>
                          <a:latin typeface="Calibri"/>
                          <a:ea typeface="Calibri"/>
                          <a:cs typeface="Times New Roman"/>
                        </a:rPr>
                        <a:t>CS + NFP (10€) + MEP (4€) = 37 € </a:t>
                      </a:r>
                      <a:endParaRPr lang="fr-FR" sz="1100" b="1" dirty="0">
                        <a:solidFill>
                          <a:srgbClr val="000000"/>
                        </a:solidFill>
                        <a:effectLst/>
                        <a:latin typeface="Times New Roman"/>
                        <a:ea typeface="Calibri"/>
                        <a:cs typeface="Times New Roman"/>
                      </a:endParaRPr>
                    </a:p>
                    <a:p>
                      <a:pPr marL="0" algn="ctr" defTabSz="914400" rtl="0" eaLnBrk="1" latinLnBrk="0" hangingPunct="1">
                        <a:spcAft>
                          <a:spcPts val="0"/>
                        </a:spcAft>
                      </a:pPr>
                      <a:r>
                        <a:rPr lang="fr-FR" sz="1100" b="1" kern="1200" dirty="0">
                          <a:solidFill>
                            <a:srgbClr val="00B0F0"/>
                          </a:solidFill>
                          <a:effectLst/>
                          <a:latin typeface="Calibri"/>
                          <a:ea typeface="Calibri"/>
                          <a:cs typeface="Times New Roman"/>
                        </a:rPr>
                        <a:t>(COH)  </a:t>
                      </a:r>
                    </a:p>
                    <a:p>
                      <a:pPr algn="ctr">
                        <a:spcAft>
                          <a:spcPts val="0"/>
                        </a:spcAft>
                      </a:pPr>
                      <a:r>
                        <a:rPr lang="fr-FR" sz="1100" b="1" dirty="0">
                          <a:solidFill>
                            <a:srgbClr val="C0504D"/>
                          </a:solidFill>
                          <a:effectLst/>
                          <a:latin typeface="Calibri"/>
                          <a:ea typeface="Calibri"/>
                          <a:cs typeface="Times New Roman"/>
                        </a:rPr>
                        <a:t>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C0504D"/>
                          </a:solidFill>
                          <a:effectLst/>
                          <a:latin typeface="Calibri"/>
                          <a:ea typeface="Calibri"/>
                          <a:cs typeface="Times New Roman"/>
                        </a:rPr>
                        <a:t>CS + NFP (10€) = 33€ (COJ)</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0000"/>
                          </a:solidFill>
                          <a:effectLst/>
                          <a:latin typeface="Calibri"/>
                          <a:ea typeface="Calibri"/>
                          <a:cs typeface="Times New Roman"/>
                        </a:rPr>
                        <a:t> </a:t>
                      </a:r>
                      <a:endParaRPr lang="fr-FR" sz="1100" b="1" dirty="0">
                        <a:solidFill>
                          <a:srgbClr val="000000"/>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spcAft>
                          <a:spcPts val="0"/>
                        </a:spcAft>
                      </a:pPr>
                      <a:r>
                        <a:rPr lang="fr-FR" sz="1400" b="1" dirty="0">
                          <a:effectLst/>
                          <a:latin typeface="Calibri"/>
                          <a:ea typeface="Calibri"/>
                          <a:cs typeface="Calibri"/>
                        </a:rPr>
                        <a:t> Cx</a:t>
                      </a:r>
                    </a:p>
                    <a:p>
                      <a:pPr algn="ctr">
                        <a:spcAft>
                          <a:spcPts val="0"/>
                        </a:spcAft>
                      </a:pPr>
                      <a:endParaRPr lang="fr-FR" sz="1400" b="1" dirty="0">
                        <a:effectLst/>
                        <a:latin typeface="Calibri"/>
                        <a:ea typeface="Calibri"/>
                        <a:cs typeface="Calibri"/>
                      </a:endParaRPr>
                    </a:p>
                    <a:p>
                      <a:pPr algn="ctr">
                        <a:spcAft>
                          <a:spcPts val="0"/>
                        </a:spcAft>
                      </a:pPr>
                      <a:r>
                        <a:rPr lang="fr-FR" sz="1200" b="0" dirty="0">
                          <a:solidFill>
                            <a:schemeClr val="accent2"/>
                          </a:solidFill>
                          <a:effectLst/>
                          <a:latin typeface="Calibri"/>
                          <a:ea typeface="Calibri"/>
                          <a:cs typeface="Calibri"/>
                        </a:rPr>
                        <a:t>C0</a:t>
                      </a:r>
                      <a:endParaRPr lang="fr-FR" sz="1200" b="0" dirty="0">
                        <a:solidFill>
                          <a:schemeClr val="accent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ctr">
                        <a:spcAft>
                          <a:spcPts val="0"/>
                        </a:spcAft>
                      </a:pPr>
                      <a:r>
                        <a:rPr lang="fr-FR" sz="1100" b="1" dirty="0">
                          <a:solidFill>
                            <a:srgbClr val="000000"/>
                          </a:solidFill>
                          <a:effectLst/>
                          <a:latin typeface="Calibri"/>
                          <a:ea typeface="Calibri"/>
                          <a:cs typeface="Times New Roman"/>
                        </a:rPr>
                        <a:t>G ou GS* (25€) + MEG (5€) = 30€</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0000"/>
                          </a:solidFill>
                          <a:effectLst/>
                          <a:latin typeface="Calibri"/>
                          <a:ea typeface="Calibri"/>
                          <a:cs typeface="Times New Roman"/>
                        </a:rPr>
                        <a:t>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B0F0"/>
                          </a:solidFill>
                          <a:effectLst/>
                          <a:latin typeface="Calibri"/>
                          <a:ea typeface="Calibri"/>
                          <a:cs typeface="Times New Roman"/>
                        </a:rPr>
                        <a:t>(COD)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0000"/>
                          </a:solidFill>
                          <a:effectLst/>
                          <a:latin typeface="Calibri"/>
                          <a:ea typeface="Calibri"/>
                          <a:cs typeface="Times New Roman"/>
                        </a:rPr>
                        <a:t> </a:t>
                      </a:r>
                      <a:endParaRPr lang="fr-FR" sz="1100" b="1" dirty="0">
                        <a:solidFill>
                          <a:srgbClr val="000000"/>
                        </a:solidFill>
                        <a:effectLst/>
                        <a:latin typeface="Times New Roman"/>
                        <a:ea typeface="Calibri"/>
                        <a:cs typeface="Times New Roman"/>
                      </a:endParaRPr>
                    </a:p>
                    <a:p>
                      <a:pPr algn="ctr">
                        <a:spcAft>
                          <a:spcPts val="0"/>
                        </a:spcAft>
                      </a:pPr>
                      <a:r>
                        <a:rPr lang="fr-FR" sz="1100" b="1" dirty="0">
                          <a:effectLst/>
                          <a:latin typeface="Calibri"/>
                          <a:ea typeface="Calibri"/>
                          <a:cs typeface="Calibri"/>
                        </a:rPr>
                        <a:t> </a:t>
                      </a:r>
                      <a:endParaRPr lang="fr-FR"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algn="ctr" defTabSz="914400" rtl="0" eaLnBrk="1" latinLnBrk="0" hangingPunct="1">
                        <a:spcAft>
                          <a:spcPts val="0"/>
                        </a:spcAft>
                      </a:pPr>
                      <a:r>
                        <a:rPr lang="fr-FR" sz="1400" b="1" kern="1200" dirty="0">
                          <a:solidFill>
                            <a:schemeClr val="tx1"/>
                          </a:solidFill>
                          <a:effectLst/>
                          <a:latin typeface="Calibri"/>
                          <a:ea typeface="Calibri"/>
                          <a:cs typeface="Calibri"/>
                        </a:rPr>
                        <a:t>Cx</a:t>
                      </a:r>
                    </a:p>
                    <a:p>
                      <a:pPr algn="ctr">
                        <a:spcAft>
                          <a:spcPts val="0"/>
                        </a:spcAft>
                      </a:pPr>
                      <a:endParaRPr lang="fr-FR" sz="1100" b="1" dirty="0">
                        <a:effectLst/>
                        <a:latin typeface="Calibri"/>
                        <a:ea typeface="Calibri"/>
                        <a:cs typeface="Calibri"/>
                      </a:endParaRPr>
                    </a:p>
                    <a:p>
                      <a:pPr algn="ctr">
                        <a:spcAft>
                          <a:spcPts val="0"/>
                        </a:spcAft>
                      </a:pPr>
                      <a:r>
                        <a:rPr lang="fr-FR" sz="1200" b="0" kern="1200" dirty="0">
                          <a:solidFill>
                            <a:schemeClr val="accent2"/>
                          </a:solidFill>
                          <a:effectLst/>
                          <a:latin typeface="Calibri"/>
                          <a:ea typeface="Calibri"/>
                          <a:cs typeface="Calibri"/>
                        </a:rPr>
                        <a:t>C0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695459">
                <a:tc>
                  <a:txBody>
                    <a:bodyPr/>
                    <a:lstStyle/>
                    <a:p>
                      <a:pPr algn="ctr">
                        <a:spcAft>
                          <a:spcPts val="0"/>
                        </a:spcAft>
                      </a:pPr>
                      <a:r>
                        <a:rPr lang="fr-FR" sz="1400" b="1" dirty="0">
                          <a:effectLst/>
                          <a:latin typeface="Calibri"/>
                          <a:ea typeface="Calibri"/>
                          <a:cs typeface="Calibri"/>
                        </a:rPr>
                        <a:t>2-6 ans</a:t>
                      </a:r>
                      <a:endParaRPr lang="fr-FR"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solidFill>
                            <a:srgbClr val="000000"/>
                          </a:solidFill>
                          <a:effectLst/>
                          <a:latin typeface="Calibri"/>
                          <a:ea typeface="Calibri"/>
                          <a:cs typeface="Times New Roman"/>
                        </a:rPr>
                        <a:t>CS </a:t>
                      </a:r>
                      <a:r>
                        <a:rPr lang="fr-FR" sz="1100" b="1">
                          <a:solidFill>
                            <a:srgbClr val="000000"/>
                          </a:solidFill>
                          <a:effectLst/>
                          <a:latin typeface="Calibri"/>
                          <a:ea typeface="Calibri"/>
                          <a:cs typeface="Times New Roman"/>
                        </a:rPr>
                        <a:t>+ </a:t>
                      </a:r>
                      <a:r>
                        <a:rPr lang="fr-FR" sz="1100" b="1" smtClean="0">
                          <a:solidFill>
                            <a:srgbClr val="000000"/>
                          </a:solidFill>
                          <a:effectLst/>
                          <a:latin typeface="Calibri"/>
                          <a:ea typeface="Calibri"/>
                          <a:cs typeface="Times New Roman"/>
                        </a:rPr>
                        <a:t>NFE </a:t>
                      </a:r>
                      <a:r>
                        <a:rPr lang="fr-FR" sz="1100" b="1" dirty="0">
                          <a:solidFill>
                            <a:srgbClr val="000000"/>
                          </a:solidFill>
                          <a:effectLst/>
                          <a:latin typeface="Calibri"/>
                          <a:ea typeface="Calibri"/>
                          <a:cs typeface="Times New Roman"/>
                        </a:rPr>
                        <a:t>(5€) + MEP (4€) = 32 €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B0F0"/>
                          </a:solidFill>
                          <a:effectLst/>
                          <a:latin typeface="Calibri"/>
                          <a:ea typeface="Calibri"/>
                          <a:cs typeface="Times New Roman"/>
                        </a:rPr>
                        <a:t>(COK)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B0F0"/>
                          </a:solidFill>
                          <a:effectLst/>
                          <a:latin typeface="Calibri"/>
                          <a:ea typeface="Calibri"/>
                          <a:cs typeface="Times New Roman"/>
                        </a:rPr>
                        <a:t>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C0504D"/>
                          </a:solidFill>
                          <a:effectLst/>
                          <a:latin typeface="Calibri"/>
                          <a:ea typeface="Calibri"/>
                          <a:cs typeface="Times New Roman"/>
                        </a:rPr>
                        <a:t>CS = 23 € (COA)</a:t>
                      </a:r>
                      <a:endParaRPr lang="fr-FR" sz="1100" b="1" dirty="0">
                        <a:solidFill>
                          <a:srgbClr val="000000"/>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algn="ctr">
                        <a:spcAft>
                          <a:spcPts val="0"/>
                        </a:spcAft>
                      </a:pPr>
                      <a:endParaRPr lang="fr-FR" sz="1100" dirty="0">
                        <a:solidFill>
                          <a:schemeClr val="accent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fr-FR"/>
                    </a:p>
                  </a:txBody>
                  <a:tcPr/>
                </a:tc>
                <a:tc vMerge="1">
                  <a:txBody>
                    <a:bodyPr/>
                    <a:lstStyle/>
                    <a:p>
                      <a:pPr algn="ctr">
                        <a:spcAft>
                          <a:spcPts val="0"/>
                        </a:spcAft>
                      </a:pP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3"/>
                  </a:ext>
                </a:extLst>
              </a:tr>
              <a:tr h="1251825">
                <a:tc>
                  <a:txBody>
                    <a:bodyPr/>
                    <a:lstStyle/>
                    <a:p>
                      <a:pPr algn="ctr">
                        <a:spcAft>
                          <a:spcPts val="0"/>
                        </a:spcAft>
                      </a:pPr>
                      <a:r>
                        <a:rPr lang="fr-FR" sz="1400" b="1" dirty="0">
                          <a:effectLst/>
                          <a:latin typeface="Calibri"/>
                          <a:ea typeface="Calibri"/>
                          <a:cs typeface="Calibri"/>
                        </a:rPr>
                        <a:t>6-16 ans</a:t>
                      </a:r>
                      <a:endParaRPr lang="fr-FR"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solidFill>
                            <a:srgbClr val="000000"/>
                          </a:solidFill>
                          <a:effectLst/>
                          <a:latin typeface="Calibri"/>
                          <a:ea typeface="Calibri"/>
                          <a:cs typeface="Times New Roman"/>
                        </a:rPr>
                        <a:t>CS + NFE (5€) = 28€ pour le pédiatre traitant </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B0F0"/>
                          </a:solidFill>
                          <a:effectLst/>
                          <a:latin typeface="Calibri"/>
                          <a:ea typeface="Calibri"/>
                          <a:cs typeface="Times New Roman"/>
                        </a:rPr>
                        <a:t>(COG)</a:t>
                      </a:r>
                      <a:endParaRPr lang="fr-FR" sz="1100" b="1" dirty="0">
                        <a:solidFill>
                          <a:srgbClr val="000000"/>
                        </a:solidFill>
                        <a:effectLst/>
                        <a:latin typeface="Times New Roman"/>
                        <a:ea typeface="Calibri"/>
                        <a:cs typeface="Times New Roman"/>
                      </a:endParaRPr>
                    </a:p>
                    <a:p>
                      <a:pPr algn="ctr">
                        <a:spcAft>
                          <a:spcPts val="0"/>
                        </a:spcAft>
                      </a:pPr>
                      <a:r>
                        <a:rPr lang="fr-FR" sz="1100" b="1" dirty="0">
                          <a:solidFill>
                            <a:srgbClr val="000000"/>
                          </a:solidFill>
                          <a:effectLst/>
                          <a:latin typeface="Calibri"/>
                          <a:ea typeface="Calibri"/>
                          <a:cs typeface="Times New Roman"/>
                        </a:rPr>
                        <a:t>ou </a:t>
                      </a:r>
                      <a:endParaRPr lang="fr-FR" sz="1100" b="1" dirty="0">
                        <a:solidFill>
                          <a:srgbClr val="000000"/>
                        </a:solidFill>
                        <a:effectLst/>
                        <a:latin typeface="Times New Roman"/>
                        <a:ea typeface="Calibri"/>
                        <a:cs typeface="Times New Roman"/>
                      </a:endParaRPr>
                    </a:p>
                    <a:p>
                      <a:pPr algn="ctr">
                        <a:spcAft>
                          <a:spcPts val="0"/>
                        </a:spcAft>
                      </a:pPr>
                      <a:r>
                        <a:rPr lang="fr-FR" sz="1100" b="1" dirty="0">
                          <a:effectLst/>
                          <a:latin typeface="Calibri"/>
                          <a:ea typeface="Calibri"/>
                          <a:cs typeface="Calibri"/>
                        </a:rPr>
                        <a:t>CS + MPC (2€) +MCS (5€) = 30€ </a:t>
                      </a:r>
                      <a:endParaRPr lang="fr-FR" sz="1100" b="1" dirty="0">
                        <a:effectLst/>
                        <a:latin typeface="Calibri"/>
                        <a:ea typeface="Calibri"/>
                        <a:cs typeface="Times New Roman"/>
                      </a:endParaRPr>
                    </a:p>
                    <a:p>
                      <a:pPr algn="ctr">
                        <a:spcAft>
                          <a:spcPts val="0"/>
                        </a:spcAft>
                      </a:pPr>
                      <a:r>
                        <a:rPr lang="fr-FR" sz="1100" b="1" dirty="0">
                          <a:solidFill>
                            <a:srgbClr val="00B0F0"/>
                          </a:solidFill>
                          <a:effectLst/>
                          <a:latin typeface="Calibri"/>
                          <a:ea typeface="Calibri"/>
                          <a:cs typeface="Calibri"/>
                        </a:rPr>
                        <a:t>(COD) </a:t>
                      </a:r>
                      <a:endParaRPr lang="fr-FR" sz="1100" b="1" dirty="0">
                        <a:effectLst/>
                        <a:latin typeface="Calibri"/>
                        <a:ea typeface="Calibri"/>
                        <a:cs typeface="Times New Roman"/>
                      </a:endParaRPr>
                    </a:p>
                    <a:p>
                      <a:pPr algn="ctr">
                        <a:spcAft>
                          <a:spcPts val="0"/>
                        </a:spcAft>
                      </a:pPr>
                      <a:r>
                        <a:rPr lang="fr-FR" sz="1100" b="1" dirty="0">
                          <a:solidFill>
                            <a:srgbClr val="C0504D"/>
                          </a:solidFill>
                          <a:effectLst/>
                          <a:latin typeface="Calibri"/>
                          <a:ea typeface="Calibri"/>
                          <a:cs typeface="Calibri"/>
                        </a:rPr>
                        <a:t>CS = 23 € (COA)</a:t>
                      </a:r>
                      <a:endParaRPr lang="fr-FR"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fr-FR" sz="1400" b="1" dirty="0">
                          <a:effectLst/>
                          <a:latin typeface="Calibri"/>
                          <a:ea typeface="Calibri"/>
                          <a:cs typeface="Calibri"/>
                        </a:rPr>
                        <a:t>Cy</a:t>
                      </a:r>
                    </a:p>
                    <a:p>
                      <a:pPr algn="ctr">
                        <a:spcAft>
                          <a:spcPts val="0"/>
                        </a:spcAft>
                      </a:pPr>
                      <a:endParaRPr lang="fr-FR" sz="1100" b="1" dirty="0">
                        <a:effectLst/>
                        <a:latin typeface="Calibri"/>
                        <a:ea typeface="Calibri"/>
                        <a:cs typeface="Calibri"/>
                      </a:endParaRPr>
                    </a:p>
                    <a:p>
                      <a:pPr algn="ctr">
                        <a:spcAft>
                          <a:spcPts val="0"/>
                        </a:spcAft>
                      </a:pPr>
                      <a:r>
                        <a:rPr lang="fr-FR" sz="1100" b="0" dirty="0">
                          <a:solidFill>
                            <a:schemeClr val="accent2"/>
                          </a:solidFill>
                          <a:effectLst/>
                          <a:latin typeface="Calibri"/>
                          <a:ea typeface="Calibri"/>
                          <a:cs typeface="Calibri"/>
                        </a:rPr>
                        <a:t>C0</a:t>
                      </a:r>
                      <a:endParaRPr lang="fr-FR" sz="1100" b="0" dirty="0">
                        <a:solidFill>
                          <a:schemeClr val="accent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100" b="1" dirty="0">
                          <a:solidFill>
                            <a:srgbClr val="000000"/>
                          </a:solidFill>
                          <a:effectLst/>
                          <a:latin typeface="Calibri"/>
                          <a:ea typeface="Calibri"/>
                          <a:cs typeface="Times New Roman"/>
                        </a:rPr>
                        <a:t>G ou GS* = 25€ </a:t>
                      </a:r>
                      <a:endParaRPr lang="fr-FR" sz="1100" b="1" dirty="0">
                        <a:solidFill>
                          <a:srgbClr val="000000"/>
                        </a:solidFill>
                        <a:effectLst/>
                        <a:latin typeface="Times New Roman"/>
                        <a:ea typeface="Calibri"/>
                        <a:cs typeface="Times New Roman"/>
                      </a:endParaRPr>
                    </a:p>
                    <a:p>
                      <a:pPr algn="ctr">
                        <a:spcAft>
                          <a:spcPts val="0"/>
                        </a:spcAft>
                      </a:pPr>
                      <a:r>
                        <a:rPr lang="fr-FR" sz="1100" b="1" dirty="0">
                          <a:effectLst/>
                          <a:latin typeface="Calibri"/>
                          <a:ea typeface="Calibri"/>
                          <a:cs typeface="Calibri"/>
                        </a:rPr>
                        <a:t> </a:t>
                      </a:r>
                      <a:endParaRPr lang="fr-FR" sz="1100" b="1" dirty="0">
                        <a:effectLst/>
                        <a:latin typeface="Calibri"/>
                        <a:ea typeface="Calibri"/>
                        <a:cs typeface="Times New Roman"/>
                      </a:endParaRPr>
                    </a:p>
                    <a:p>
                      <a:pPr algn="ctr">
                        <a:spcAft>
                          <a:spcPts val="0"/>
                        </a:spcAft>
                      </a:pPr>
                      <a:r>
                        <a:rPr lang="fr-FR" sz="1100" b="1" dirty="0">
                          <a:solidFill>
                            <a:srgbClr val="00B0F0"/>
                          </a:solidFill>
                          <a:effectLst/>
                          <a:latin typeface="Calibri"/>
                          <a:ea typeface="Calibri"/>
                          <a:cs typeface="Calibri"/>
                        </a:rPr>
                        <a:t>(COB) </a:t>
                      </a:r>
                      <a:endParaRPr lang="fr-FR" sz="1100" b="1" dirty="0">
                        <a:effectLst/>
                        <a:latin typeface="Calibri"/>
                        <a:ea typeface="Calibri"/>
                        <a:cs typeface="Times New Roman"/>
                      </a:endParaRPr>
                    </a:p>
                    <a:p>
                      <a:pPr algn="ctr">
                        <a:spcAft>
                          <a:spcPts val="0"/>
                        </a:spcAft>
                      </a:pPr>
                      <a:r>
                        <a:rPr lang="fr-FR" sz="1100" b="1" dirty="0">
                          <a:solidFill>
                            <a:srgbClr val="C0504D"/>
                          </a:solidFill>
                          <a:effectLst/>
                          <a:latin typeface="Calibri"/>
                          <a:ea typeface="Calibri"/>
                          <a:cs typeface="Calibri"/>
                        </a:rPr>
                        <a:t>C = 23 € (COA)</a:t>
                      </a:r>
                      <a:endParaRPr lang="fr-FR"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fr-FR" sz="1400" b="1" dirty="0">
                          <a:effectLst/>
                          <a:latin typeface="Calibri"/>
                          <a:ea typeface="Calibri"/>
                          <a:cs typeface="Calibri"/>
                        </a:rPr>
                        <a:t>Cy</a:t>
                      </a:r>
                      <a:endParaRPr lang="fr-FR" sz="1100" b="1" dirty="0">
                        <a:effectLst/>
                        <a:latin typeface="Calibri"/>
                        <a:ea typeface="Calibri"/>
                        <a:cs typeface="Calibri"/>
                      </a:endParaRPr>
                    </a:p>
                    <a:p>
                      <a:pPr algn="ctr">
                        <a:spcAft>
                          <a:spcPts val="0"/>
                        </a:spcAft>
                      </a:pPr>
                      <a:endParaRPr lang="fr-FR" sz="1100" b="1" dirty="0">
                        <a:effectLst/>
                        <a:latin typeface="Calibri"/>
                        <a:ea typeface="Calibri"/>
                        <a:cs typeface="Calibri"/>
                      </a:endParaRPr>
                    </a:p>
                    <a:p>
                      <a:pPr algn="ctr">
                        <a:spcAft>
                          <a:spcPts val="0"/>
                        </a:spcAft>
                      </a:pPr>
                      <a:r>
                        <a:rPr lang="fr-FR" sz="1100" b="0" dirty="0">
                          <a:solidFill>
                            <a:schemeClr val="accent2"/>
                          </a:solidFill>
                          <a:effectLst/>
                          <a:latin typeface="Calibri"/>
                          <a:ea typeface="Calibri"/>
                          <a:cs typeface="Calibri"/>
                        </a:rPr>
                        <a:t>C0</a:t>
                      </a: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741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effectLst/>
                          <a:latin typeface="Calibri"/>
                          <a:ea typeface="Calibri"/>
                          <a:cs typeface="Calibri"/>
                        </a:rPr>
                        <a:t>Consultation entre sortie maternité et 28</a:t>
                      </a:r>
                      <a:r>
                        <a:rPr lang="fr-FR" sz="1400" b="1" baseline="30000" dirty="0">
                          <a:effectLst/>
                          <a:latin typeface="Calibri"/>
                          <a:ea typeface="Calibri"/>
                          <a:cs typeface="Calibri"/>
                        </a:rPr>
                        <a:t>e</a:t>
                      </a:r>
                      <a:r>
                        <a:rPr lang="fr-FR" sz="1400" b="1" baseline="0" dirty="0">
                          <a:effectLst/>
                          <a:latin typeface="Calibri"/>
                          <a:ea typeface="Calibri"/>
                          <a:cs typeface="Calibri"/>
                        </a:rPr>
                        <a:t> </a:t>
                      </a:r>
                      <a:r>
                        <a:rPr lang="fr-FR" sz="1400" b="1" dirty="0">
                          <a:effectLst/>
                          <a:latin typeface="Calibri"/>
                          <a:ea typeface="Calibri"/>
                          <a:cs typeface="Calibri"/>
                        </a:rPr>
                        <a:t>jour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a:effectLst/>
                          <a:latin typeface="Calibri"/>
                          <a:ea typeface="Calibri"/>
                          <a:cs typeface="Calibri"/>
                        </a:rPr>
                        <a:t>CSM (CCX) = 46 €</a:t>
                      </a:r>
                      <a:r>
                        <a:rPr lang="fr-FR" sz="1100" b="1" baseline="0" dirty="0">
                          <a:effectLst/>
                          <a:latin typeface="Calibri"/>
                          <a:ea typeface="Calibri"/>
                          <a:cs typeface="Calibri"/>
                        </a:rPr>
                        <a:t> (TO)</a:t>
                      </a:r>
                      <a:endParaRPr lang="fr-FR"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gn="ctr">
                        <a:spcAft>
                          <a:spcPts val="0"/>
                        </a:spcAft>
                      </a:pPr>
                      <a:r>
                        <a:rPr lang="fr-FR" sz="1400" b="1" dirty="0">
                          <a:effectLst/>
                          <a:latin typeface="Calibri"/>
                          <a:ea typeface="Calibri"/>
                          <a:cs typeface="Calibri"/>
                        </a:rPr>
                        <a:t>Cz</a:t>
                      </a:r>
                      <a:endParaRPr lang="fr-FR"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a:spcAft>
                          <a:spcPts val="0"/>
                        </a:spcAft>
                      </a:pPr>
                      <a:r>
                        <a:rPr lang="fr-FR" sz="1100" dirty="0">
                          <a:effectLst/>
                          <a:latin typeface="Calibri"/>
                          <a:ea typeface="Calibri"/>
                          <a:cs typeface="Calibri"/>
                        </a:rPr>
                        <a:t>///</a:t>
                      </a: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spcAft>
                          <a:spcPts val="0"/>
                        </a:spcAft>
                      </a:pP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5"/>
                  </a:ext>
                </a:extLst>
              </a:tr>
              <a:tr h="82527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1" dirty="0">
                          <a:effectLst/>
                          <a:latin typeface="Calibri"/>
                          <a:ea typeface="Calibri"/>
                          <a:cs typeface="Calibri"/>
                        </a:rPr>
                        <a:t>Consultation obligatoire </a:t>
                      </a:r>
                      <a:r>
                        <a:rPr lang="fr-FR" sz="1400" b="1" u="sng" dirty="0">
                          <a:effectLst/>
                          <a:latin typeface="Calibri"/>
                          <a:ea typeface="Calibri"/>
                          <a:cs typeface="Calibri"/>
                        </a:rPr>
                        <a:t>avec certificat </a:t>
                      </a:r>
                      <a:r>
                        <a:rPr lang="fr-FR" sz="1400" b="1" dirty="0">
                          <a:effectLst/>
                          <a:latin typeface="Calibri"/>
                          <a:ea typeface="Calibri"/>
                          <a:cs typeface="Calibri"/>
                        </a:rPr>
                        <a:t/>
                      </a:r>
                      <a:br>
                        <a:rPr lang="fr-FR" sz="1400" b="1" dirty="0">
                          <a:effectLst/>
                          <a:latin typeface="Calibri"/>
                          <a:ea typeface="Calibri"/>
                          <a:cs typeface="Calibri"/>
                        </a:rPr>
                      </a:br>
                      <a:r>
                        <a:rPr lang="fr-FR" sz="1400" b="1" dirty="0">
                          <a:effectLst/>
                          <a:latin typeface="Calibri"/>
                          <a:ea typeface="Calibri"/>
                          <a:cs typeface="Calibri"/>
                        </a:rPr>
                        <a:t>(8 j ,8-9 m,23-24 m)</a:t>
                      </a:r>
                      <a:endParaRPr lang="fr-FR"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a:effectLst/>
                          <a:latin typeface="Calibri"/>
                          <a:ea typeface="Calibri"/>
                          <a:cs typeface="Calibri"/>
                        </a:rPr>
                        <a:t> COE = 46 € (100%-TO)</a:t>
                      </a:r>
                      <a:endParaRPr lang="fr-FR"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algn="ctr">
                        <a:spcAft>
                          <a:spcPts val="0"/>
                        </a:spcAft>
                      </a:pP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fr-FR" sz="1100" b="1" dirty="0">
                          <a:effectLst/>
                          <a:latin typeface="Calibri"/>
                          <a:ea typeface="Calibri"/>
                          <a:cs typeface="Calibri"/>
                        </a:rPr>
                        <a:t>COE = 46 € (100%-TO)</a:t>
                      </a:r>
                      <a:endParaRPr lang="fr-FR"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fr-FR" sz="1400" b="1" dirty="0">
                          <a:effectLst/>
                          <a:latin typeface="Calibri"/>
                          <a:ea typeface="Calibri"/>
                          <a:cs typeface="Calibri"/>
                        </a:rPr>
                        <a:t> Cz</a:t>
                      </a:r>
                      <a:endParaRPr lang="fr-FR"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r h="213274">
                <a:tc gridSpan="5">
                  <a:txBody>
                    <a:bodyPr/>
                    <a:lstStyle/>
                    <a:p>
                      <a:pPr>
                        <a:lnSpc>
                          <a:spcPct val="115000"/>
                        </a:lnSpc>
                        <a:spcAft>
                          <a:spcPts val="0"/>
                        </a:spcAft>
                      </a:pPr>
                      <a:r>
                        <a:rPr lang="fr-FR" sz="1100" dirty="0">
                          <a:solidFill>
                            <a:srgbClr val="00B0F0"/>
                          </a:solidFill>
                          <a:effectLst/>
                          <a:latin typeface="Calibri"/>
                          <a:ea typeface="Calibri"/>
                          <a:cs typeface="Times New Roman"/>
                        </a:rPr>
                        <a:t>cotation attendue pour les 17 examens obligatoire à 100% non visés par la COE                                  </a:t>
                      </a:r>
                      <a:r>
                        <a:rPr lang="fr-FR" sz="1100" dirty="0">
                          <a:solidFill>
                            <a:schemeClr val="tx1"/>
                          </a:solidFill>
                          <a:effectLst/>
                          <a:latin typeface="Calibri"/>
                          <a:ea typeface="Calibri"/>
                          <a:cs typeface="Times New Roman"/>
                        </a:rPr>
                        <a:t>*à</a:t>
                      </a:r>
                      <a:r>
                        <a:rPr lang="fr-FR" sz="1100" baseline="0" dirty="0">
                          <a:solidFill>
                            <a:schemeClr val="tx1"/>
                          </a:solidFill>
                          <a:effectLst/>
                          <a:latin typeface="Calibri"/>
                          <a:ea typeface="Calibri"/>
                          <a:cs typeface="Times New Roman"/>
                        </a:rPr>
                        <a:t> affiner (plusieurs questions techniques à régler : 100%,…)</a:t>
                      </a:r>
                      <a:endParaRPr lang="fr-FR" sz="11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7"/>
                  </a:ext>
                </a:extLst>
              </a:tr>
              <a:tr h="213274">
                <a:tc gridSpan="5">
                  <a:txBody>
                    <a:bodyPr/>
                    <a:lstStyle/>
                    <a:p>
                      <a:pPr>
                        <a:lnSpc>
                          <a:spcPct val="115000"/>
                        </a:lnSpc>
                        <a:spcAft>
                          <a:spcPts val="0"/>
                        </a:spcAft>
                      </a:pPr>
                      <a:r>
                        <a:rPr lang="fr-FR" sz="1100" dirty="0">
                          <a:solidFill>
                            <a:srgbClr val="C0504D"/>
                          </a:solidFill>
                          <a:effectLst/>
                          <a:latin typeface="Calibri"/>
                          <a:ea typeface="Calibri"/>
                          <a:cs typeface="Times New Roman"/>
                        </a:rPr>
                        <a:t>cotation actuelle S2 non optam avec dépassement </a:t>
                      </a:r>
                      <a:endParaRPr lang="fr-F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86438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8A71C2C-BBAB-4BD5-B701-AA0FDA8C2303}"/>
              </a:ext>
            </a:extLst>
          </p:cNvPr>
          <p:cNvSpPr>
            <a:spLocks noGrp="1"/>
          </p:cNvSpPr>
          <p:nvPr>
            <p:ph type="sldNum" sz="quarter" idx="15"/>
          </p:nvPr>
        </p:nvSpPr>
        <p:spPr/>
        <p:txBody>
          <a:bodyPr/>
          <a:lstStyle/>
          <a:p>
            <a:fld id="{975A587B-5814-4D9B-9598-FE9CB954CB01}" type="slidenum">
              <a:rPr lang="fr-FR" smtClean="0"/>
              <a:pPr/>
              <a:t>15</a:t>
            </a:fld>
            <a:endParaRPr lang="fr-FR" dirty="0"/>
          </a:p>
        </p:txBody>
      </p:sp>
      <p:sp>
        <p:nvSpPr>
          <p:cNvPr id="4" name="Title 3">
            <a:extLst>
              <a:ext uri="{FF2B5EF4-FFF2-40B4-BE49-F238E27FC236}">
                <a16:creationId xmlns:a16="http://schemas.microsoft.com/office/drawing/2014/main" xmlns="" id="{76CC61DD-CE8F-4247-BDC3-2EDC5A35D90E}"/>
              </a:ext>
            </a:extLst>
          </p:cNvPr>
          <p:cNvSpPr>
            <a:spLocks noGrp="1"/>
          </p:cNvSpPr>
          <p:nvPr>
            <p:ph type="title"/>
          </p:nvPr>
        </p:nvSpPr>
        <p:spPr/>
        <p:txBody>
          <a:bodyPr/>
          <a:lstStyle/>
          <a:p>
            <a:r>
              <a:rPr lang="fr-FR" dirty="0"/>
              <a:t>Projet de simplification et gradation de la NGAP</a:t>
            </a:r>
          </a:p>
        </p:txBody>
      </p:sp>
      <p:sp>
        <p:nvSpPr>
          <p:cNvPr id="5" name="TextBox 4">
            <a:extLst>
              <a:ext uri="{FF2B5EF4-FFF2-40B4-BE49-F238E27FC236}">
                <a16:creationId xmlns:a16="http://schemas.microsoft.com/office/drawing/2014/main" xmlns="" id="{F46267F7-13A1-435E-A442-8BB598BDD270}"/>
              </a:ext>
            </a:extLst>
          </p:cNvPr>
          <p:cNvSpPr txBox="1"/>
          <p:nvPr/>
        </p:nvSpPr>
        <p:spPr>
          <a:xfrm>
            <a:off x="477665" y="1886371"/>
            <a:ext cx="11229214" cy="715089"/>
          </a:xfrm>
          <a:prstGeom prst="roundRect">
            <a:avLst/>
          </a:prstGeom>
          <a:solidFill>
            <a:schemeClr val="bg1">
              <a:lumMod val="95000"/>
            </a:schemeClr>
          </a:solidFill>
        </p:spPr>
        <p:txBody>
          <a:bodyPr wrap="square" rtlCol="0">
            <a:spAutoFit/>
          </a:bodyPr>
          <a:lstStyle/>
          <a:p>
            <a:pPr algn="ctr"/>
            <a:r>
              <a:rPr lang="fr-FR" dirty="0"/>
              <a:t>Objectif : aller plus loin dans la gradation des consultations </a:t>
            </a:r>
            <a:br>
              <a:rPr lang="fr-FR" dirty="0"/>
            </a:br>
            <a:r>
              <a:rPr lang="fr-FR" dirty="0"/>
              <a:t>pour mieux valoriser les compétences d’expertise des médecins </a:t>
            </a:r>
          </a:p>
        </p:txBody>
      </p:sp>
      <p:sp>
        <p:nvSpPr>
          <p:cNvPr id="10" name="Parallelogram 9">
            <a:extLst>
              <a:ext uri="{FF2B5EF4-FFF2-40B4-BE49-F238E27FC236}">
                <a16:creationId xmlns:a16="http://schemas.microsoft.com/office/drawing/2014/main" xmlns="" id="{974B9FC1-C184-40FE-B5DD-721E66EFF4B1}"/>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NOMENCLATURE</a:t>
            </a:r>
          </a:p>
        </p:txBody>
      </p:sp>
      <p:sp>
        <p:nvSpPr>
          <p:cNvPr id="11" name="Parallelogram 10">
            <a:extLst>
              <a:ext uri="{FF2B5EF4-FFF2-40B4-BE49-F238E27FC236}">
                <a16:creationId xmlns:a16="http://schemas.microsoft.com/office/drawing/2014/main" xmlns="" id="{F44C316D-925D-4B34-81FA-ACC91320078B}"/>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
        <p:nvSpPr>
          <p:cNvPr id="13" name="TextBox 12">
            <a:extLst>
              <a:ext uri="{FF2B5EF4-FFF2-40B4-BE49-F238E27FC236}">
                <a16:creationId xmlns:a16="http://schemas.microsoft.com/office/drawing/2014/main" xmlns="" id="{1CC7F391-5FF9-4D9A-AA0B-EF602145CE9D}"/>
              </a:ext>
            </a:extLst>
          </p:cNvPr>
          <p:cNvSpPr txBox="1"/>
          <p:nvPr/>
        </p:nvSpPr>
        <p:spPr>
          <a:xfrm>
            <a:off x="510879" y="3734068"/>
            <a:ext cx="11196000" cy="2446824"/>
          </a:xfrm>
          <a:prstGeom prst="rect">
            <a:avLst/>
          </a:prstGeom>
          <a:solidFill>
            <a:schemeClr val="tx1"/>
          </a:solidFill>
          <a:ln w="19050">
            <a:noFill/>
            <a:prstDash val="dash"/>
          </a:ln>
        </p:spPr>
        <p:txBody>
          <a:bodyPr wrap="square">
            <a:spAutoFit/>
          </a:bodyPr>
          <a:lstStyle/>
          <a:p>
            <a:pPr lvl="2">
              <a:spcAft>
                <a:spcPts val="600"/>
              </a:spcAft>
            </a:pPr>
            <a:r>
              <a:rPr lang="fr-FR" sz="2000" b="1" dirty="0" smtClean="0">
                <a:solidFill>
                  <a:schemeClr val="bg1"/>
                </a:solidFill>
              </a:rPr>
              <a:t>Travailler </a:t>
            </a:r>
            <a:r>
              <a:rPr lang="fr-FR" sz="2000" b="1" dirty="0">
                <a:solidFill>
                  <a:schemeClr val="bg1"/>
                </a:solidFill>
              </a:rPr>
              <a:t>à une gradation de l’activité clinique :</a:t>
            </a:r>
          </a:p>
          <a:p>
            <a:pPr marL="1657350" lvl="3" indent="-285750">
              <a:spcAft>
                <a:spcPts val="600"/>
              </a:spcAft>
              <a:buFont typeface="Wingdings" panose="05000000000000000000" pitchFamily="2" charset="2"/>
              <a:buChar char="Ø"/>
            </a:pPr>
            <a:r>
              <a:rPr lang="fr-FR" b="1" dirty="0">
                <a:solidFill>
                  <a:schemeClr val="bg1"/>
                </a:solidFill>
              </a:rPr>
              <a:t>En harmonisant l’existant autour de 3 niveaux de consultations</a:t>
            </a:r>
          </a:p>
          <a:p>
            <a:pPr marL="1657350" lvl="3" indent="-285750">
              <a:spcAft>
                <a:spcPts val="600"/>
              </a:spcAft>
              <a:buFont typeface="Wingdings" panose="05000000000000000000" pitchFamily="2" charset="2"/>
              <a:buChar char="Ø"/>
            </a:pPr>
            <a:r>
              <a:rPr lang="fr-FR" b="1" dirty="0">
                <a:solidFill>
                  <a:schemeClr val="bg1"/>
                </a:solidFill>
              </a:rPr>
              <a:t>En </a:t>
            </a:r>
            <a:r>
              <a:rPr lang="fr-FR" b="1" dirty="0" smtClean="0">
                <a:solidFill>
                  <a:schemeClr val="bg1"/>
                </a:solidFill>
              </a:rPr>
              <a:t>construisant ces niveaux sur la </a:t>
            </a:r>
            <a:r>
              <a:rPr lang="fr-FR" b="1" dirty="0">
                <a:solidFill>
                  <a:schemeClr val="bg1"/>
                </a:solidFill>
              </a:rPr>
              <a:t>base de critères :</a:t>
            </a:r>
          </a:p>
          <a:p>
            <a:pPr marL="2114550" lvl="4" indent="-285750">
              <a:spcAft>
                <a:spcPts val="600"/>
              </a:spcAft>
              <a:buFont typeface="Wingdings" panose="05000000000000000000" pitchFamily="2" charset="2"/>
              <a:buChar char="ü"/>
            </a:pPr>
            <a:r>
              <a:rPr lang="fr-FR" b="1" dirty="0">
                <a:solidFill>
                  <a:schemeClr val="bg1"/>
                </a:solidFill>
              </a:rPr>
              <a:t>médico-administratifs objectivables (âge, ALD,…) </a:t>
            </a:r>
          </a:p>
          <a:p>
            <a:pPr marL="2114550" lvl="4" indent="-285750">
              <a:spcAft>
                <a:spcPts val="600"/>
              </a:spcAft>
              <a:buFont typeface="Wingdings" panose="05000000000000000000" pitchFamily="2" charset="2"/>
              <a:buChar char="ü"/>
            </a:pPr>
            <a:r>
              <a:rPr lang="fr-FR" b="1" dirty="0">
                <a:solidFill>
                  <a:schemeClr val="bg1"/>
                </a:solidFill>
              </a:rPr>
              <a:t>quantifiables (</a:t>
            </a:r>
            <a:r>
              <a:rPr lang="fr-FR" b="1" i="1" dirty="0">
                <a:solidFill>
                  <a:schemeClr val="bg1"/>
                </a:solidFill>
              </a:rPr>
              <a:t>x</a:t>
            </a:r>
            <a:r>
              <a:rPr lang="fr-FR" b="1" dirty="0">
                <a:solidFill>
                  <a:schemeClr val="bg1"/>
                </a:solidFill>
              </a:rPr>
              <a:t> consultations/an</a:t>
            </a:r>
            <a:r>
              <a:rPr lang="fr-FR" b="1" dirty="0" smtClean="0">
                <a:solidFill>
                  <a:schemeClr val="bg1"/>
                </a:solidFill>
              </a:rPr>
              <a:t>,…)</a:t>
            </a:r>
          </a:p>
          <a:p>
            <a:pPr marL="1657350" lvl="3" indent="-285750">
              <a:spcAft>
                <a:spcPts val="600"/>
              </a:spcAft>
              <a:buFont typeface="Wingdings" panose="05000000000000000000" pitchFamily="2" charset="2"/>
              <a:buChar char="Ø"/>
            </a:pPr>
            <a:r>
              <a:rPr lang="fr-FR" b="1" dirty="0" smtClean="0">
                <a:solidFill>
                  <a:schemeClr val="bg1"/>
                </a:solidFill>
              </a:rPr>
              <a:t>En intégrant des priorités de prise en charge de certaines populations et des enjeux de santé publique </a:t>
            </a:r>
            <a:endParaRPr lang="fr-FR" b="1" dirty="0">
              <a:solidFill>
                <a:schemeClr val="bg1"/>
              </a:solidFill>
            </a:endParaRPr>
          </a:p>
        </p:txBody>
      </p:sp>
      <p:sp>
        <p:nvSpPr>
          <p:cNvPr id="15" name="TextBox 14">
            <a:extLst>
              <a:ext uri="{FF2B5EF4-FFF2-40B4-BE49-F238E27FC236}">
                <a16:creationId xmlns:a16="http://schemas.microsoft.com/office/drawing/2014/main" xmlns="" id="{588E3B84-3097-48D2-8C42-0DE17C37245D}"/>
              </a:ext>
            </a:extLst>
          </p:cNvPr>
          <p:cNvSpPr txBox="1"/>
          <p:nvPr/>
        </p:nvSpPr>
        <p:spPr>
          <a:xfrm>
            <a:off x="3004795" y="3184268"/>
            <a:ext cx="6174954" cy="461665"/>
          </a:xfrm>
          <a:prstGeom prst="rect">
            <a:avLst/>
          </a:prstGeom>
          <a:noFill/>
        </p:spPr>
        <p:txBody>
          <a:bodyPr wrap="square">
            <a:spAutoFit/>
          </a:bodyPr>
          <a:lstStyle/>
          <a:p>
            <a:pPr algn="ctr"/>
            <a:r>
              <a:rPr lang="fr-FR" sz="2400" b="1" dirty="0"/>
              <a:t>Propositions</a:t>
            </a:r>
          </a:p>
        </p:txBody>
      </p:sp>
      <p:cxnSp>
        <p:nvCxnSpPr>
          <p:cNvPr id="17" name="Straight Arrow Connector 16">
            <a:extLst>
              <a:ext uri="{FF2B5EF4-FFF2-40B4-BE49-F238E27FC236}">
                <a16:creationId xmlns:a16="http://schemas.microsoft.com/office/drawing/2014/main" xmlns="" id="{9A0C3906-FACD-460D-88D7-B451DA2BE1B9}"/>
              </a:ext>
            </a:extLst>
          </p:cNvPr>
          <p:cNvCxnSpPr>
            <a:endCxn id="15" idx="0"/>
          </p:cNvCxnSpPr>
          <p:nvPr/>
        </p:nvCxnSpPr>
        <p:spPr>
          <a:xfrm>
            <a:off x="6092272" y="2601460"/>
            <a:ext cx="0" cy="582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26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50F9FA-3727-4CEC-AFC6-C217E2B0BE69}"/>
              </a:ext>
            </a:extLst>
          </p:cNvPr>
          <p:cNvSpPr>
            <a:spLocks noGrp="1"/>
          </p:cNvSpPr>
          <p:nvPr>
            <p:ph type="title"/>
          </p:nvPr>
        </p:nvSpPr>
        <p:spPr/>
        <p:txBody>
          <a:bodyPr/>
          <a:lstStyle/>
          <a:p>
            <a:r>
              <a:rPr lang="fr-FR" dirty="0"/>
              <a:t>Simplification et gradation des consultations</a:t>
            </a:r>
          </a:p>
        </p:txBody>
      </p:sp>
      <p:sp>
        <p:nvSpPr>
          <p:cNvPr id="12" name="Parallelogram 11">
            <a:extLst>
              <a:ext uri="{FF2B5EF4-FFF2-40B4-BE49-F238E27FC236}">
                <a16:creationId xmlns:a16="http://schemas.microsoft.com/office/drawing/2014/main" xmlns="" id="{600D8485-FA2E-4964-8625-991AF4E0914B}"/>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NOMENCLATURE</a:t>
            </a:r>
          </a:p>
        </p:txBody>
      </p:sp>
      <p:sp>
        <p:nvSpPr>
          <p:cNvPr id="13" name="Parallelogram 12">
            <a:extLst>
              <a:ext uri="{FF2B5EF4-FFF2-40B4-BE49-F238E27FC236}">
                <a16:creationId xmlns:a16="http://schemas.microsoft.com/office/drawing/2014/main" xmlns="" id="{900674D2-CB6B-43A8-806F-1162A38DED3C}"/>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
        <p:nvSpPr>
          <p:cNvPr id="20" name="Slide Number Placeholder 2">
            <a:extLst>
              <a:ext uri="{FF2B5EF4-FFF2-40B4-BE49-F238E27FC236}">
                <a16:creationId xmlns:a16="http://schemas.microsoft.com/office/drawing/2014/main" xmlns="" id="{08C05F72-FB5D-4949-A21B-5376005C687B}"/>
              </a:ext>
            </a:extLst>
          </p:cNvPr>
          <p:cNvSpPr>
            <a:spLocks noGrp="1"/>
          </p:cNvSpPr>
          <p:nvPr>
            <p:ph type="sldNum" sz="quarter" idx="15"/>
          </p:nvPr>
        </p:nvSpPr>
        <p:spPr>
          <a:xfrm>
            <a:off x="2355" y="6578281"/>
            <a:ext cx="720000" cy="288000"/>
          </a:xfrm>
        </p:spPr>
        <p:txBody>
          <a:bodyPr/>
          <a:lstStyle/>
          <a:p>
            <a:fld id="{975A587B-5814-4D9B-9598-FE9CB954CB01}" type="slidenum">
              <a:rPr lang="fr-FR" smtClean="0"/>
              <a:pPr/>
              <a:t>16</a:t>
            </a:fld>
            <a:endParaRPr lang="fr-FR" dirty="0"/>
          </a:p>
        </p:txBody>
      </p:sp>
      <p:sp>
        <p:nvSpPr>
          <p:cNvPr id="10" name="Rectangle 9">
            <a:extLst>
              <a:ext uri="{FF2B5EF4-FFF2-40B4-BE49-F238E27FC236}">
                <a16:creationId xmlns:a16="http://schemas.microsoft.com/office/drawing/2014/main" xmlns="" id="{488545E7-C63B-42A9-90DF-A539D39944F5}"/>
              </a:ext>
            </a:extLst>
          </p:cNvPr>
          <p:cNvSpPr/>
          <p:nvPr/>
        </p:nvSpPr>
        <p:spPr>
          <a:xfrm>
            <a:off x="510417" y="3659358"/>
            <a:ext cx="5308478" cy="21413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TextBox 114">
            <a:extLst>
              <a:ext uri="{FF2B5EF4-FFF2-40B4-BE49-F238E27FC236}">
                <a16:creationId xmlns:a16="http://schemas.microsoft.com/office/drawing/2014/main" xmlns="" id="{34B6CAAA-72C9-4ED5-8E18-A3F0AF76ABE1}"/>
              </a:ext>
            </a:extLst>
          </p:cNvPr>
          <p:cNvSpPr txBox="1"/>
          <p:nvPr/>
        </p:nvSpPr>
        <p:spPr>
          <a:xfrm>
            <a:off x="884026" y="3464009"/>
            <a:ext cx="4561260" cy="523220"/>
          </a:xfrm>
          <a:prstGeom prst="rect">
            <a:avLst/>
          </a:prstGeom>
          <a:solidFill>
            <a:schemeClr val="bg1"/>
          </a:solidFill>
        </p:spPr>
        <p:txBody>
          <a:bodyPr wrap="square" rtlCol="0">
            <a:spAutoFit/>
          </a:bodyPr>
          <a:lstStyle/>
          <a:p>
            <a:pPr algn="ctr"/>
            <a:r>
              <a:rPr lang="fr-FR" sz="2800" b="1" dirty="0">
                <a:solidFill>
                  <a:srgbClr val="C00000"/>
                </a:solidFill>
              </a:rPr>
              <a:t>Niveau 2</a:t>
            </a:r>
          </a:p>
        </p:txBody>
      </p:sp>
      <p:sp>
        <p:nvSpPr>
          <p:cNvPr id="14" name="TextBox 114">
            <a:extLst>
              <a:ext uri="{FF2B5EF4-FFF2-40B4-BE49-F238E27FC236}">
                <a16:creationId xmlns:a16="http://schemas.microsoft.com/office/drawing/2014/main" xmlns="" id="{34B6CAAA-72C9-4ED5-8E18-A3F0AF76ABE1}"/>
              </a:ext>
            </a:extLst>
          </p:cNvPr>
          <p:cNvSpPr txBox="1"/>
          <p:nvPr/>
        </p:nvSpPr>
        <p:spPr>
          <a:xfrm>
            <a:off x="671511" y="4077890"/>
            <a:ext cx="5075943" cy="1323439"/>
          </a:xfrm>
          <a:prstGeom prst="rect">
            <a:avLst/>
          </a:prstGeom>
          <a:solidFill>
            <a:schemeClr val="bg1"/>
          </a:solidFill>
        </p:spPr>
        <p:txBody>
          <a:bodyPr wrap="square" rtlCol="0">
            <a:spAutoFit/>
          </a:bodyPr>
          <a:lstStyle/>
          <a:p>
            <a:pPr marL="285750" indent="-285750">
              <a:buFont typeface="Wingdings" panose="05000000000000000000" pitchFamily="2" charset="2"/>
              <a:buChar char="q"/>
            </a:pPr>
            <a:r>
              <a:rPr lang="fr-FR" sz="1600" i="1" dirty="0">
                <a:solidFill>
                  <a:schemeClr val="tx2"/>
                </a:solidFill>
              </a:rPr>
              <a:t>âge : 0 – </a:t>
            </a:r>
            <a:r>
              <a:rPr lang="fr-FR" sz="1600" i="1" dirty="0" smtClean="0">
                <a:solidFill>
                  <a:schemeClr val="tx2"/>
                </a:solidFill>
              </a:rPr>
              <a:t>2 ans / 0-6 </a:t>
            </a:r>
            <a:r>
              <a:rPr lang="fr-FR" sz="1600" i="1" dirty="0">
                <a:solidFill>
                  <a:schemeClr val="tx2"/>
                </a:solidFill>
              </a:rPr>
              <a:t>ans ?</a:t>
            </a:r>
            <a:endParaRPr lang="fr-FR" sz="1600" i="1" strike="sngStrike" dirty="0">
              <a:solidFill>
                <a:srgbClr val="FF0000"/>
              </a:solidFill>
            </a:endParaRPr>
          </a:p>
          <a:p>
            <a:pPr marL="285750" indent="-285750">
              <a:buFont typeface="Wingdings" panose="05000000000000000000" pitchFamily="2" charset="2"/>
              <a:buChar char="q"/>
            </a:pPr>
            <a:r>
              <a:rPr lang="fr-FR" sz="1600" i="1" dirty="0">
                <a:solidFill>
                  <a:schemeClr val="tx2"/>
                </a:solidFill>
              </a:rPr>
              <a:t>Consultations de suivi MT pour les patients ALD ? Critère d’âge (60, </a:t>
            </a:r>
            <a:r>
              <a:rPr lang="fr-FR" sz="1600" i="1" dirty="0" smtClean="0">
                <a:solidFill>
                  <a:schemeClr val="tx2"/>
                </a:solidFill>
              </a:rPr>
              <a:t>80…) ? Fréquence ?</a:t>
            </a:r>
            <a:endParaRPr lang="fr-FR" sz="1600" i="1" dirty="0">
              <a:solidFill>
                <a:schemeClr val="tx2"/>
              </a:solidFill>
            </a:endParaRPr>
          </a:p>
          <a:p>
            <a:pPr marL="285750" indent="-285750">
              <a:buFont typeface="Wingdings" panose="05000000000000000000" pitchFamily="2" charset="2"/>
              <a:buChar char="q"/>
            </a:pPr>
            <a:r>
              <a:rPr lang="fr-FR" sz="1600" i="1" dirty="0">
                <a:solidFill>
                  <a:schemeClr val="tx2"/>
                </a:solidFill>
              </a:rPr>
              <a:t>Bilans de prévention ?</a:t>
            </a:r>
          </a:p>
          <a:p>
            <a:pPr marL="285750" indent="-285750">
              <a:buFont typeface="Wingdings" panose="05000000000000000000" pitchFamily="2" charset="2"/>
              <a:buChar char="q"/>
            </a:pPr>
            <a:r>
              <a:rPr lang="fr-FR" sz="1600" i="1" dirty="0">
                <a:solidFill>
                  <a:schemeClr val="tx2"/>
                </a:solidFill>
              </a:rPr>
              <a:t>RDV spécialiste avec délai court ?</a:t>
            </a:r>
          </a:p>
        </p:txBody>
      </p:sp>
      <p:sp>
        <p:nvSpPr>
          <p:cNvPr id="18" name="Rectangle 17">
            <a:extLst>
              <a:ext uri="{FF2B5EF4-FFF2-40B4-BE49-F238E27FC236}">
                <a16:creationId xmlns:a16="http://schemas.microsoft.com/office/drawing/2014/main" xmlns="" id="{488545E7-C63B-42A9-90DF-A539D39944F5}"/>
              </a:ext>
            </a:extLst>
          </p:cNvPr>
          <p:cNvSpPr/>
          <p:nvPr/>
        </p:nvSpPr>
        <p:spPr>
          <a:xfrm>
            <a:off x="2306004" y="1887981"/>
            <a:ext cx="8081142" cy="12362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9" name="TextBox 114">
            <a:extLst>
              <a:ext uri="{FF2B5EF4-FFF2-40B4-BE49-F238E27FC236}">
                <a16:creationId xmlns:a16="http://schemas.microsoft.com/office/drawing/2014/main" xmlns="" id="{34B6CAAA-72C9-4ED5-8E18-A3F0AF76ABE1}"/>
              </a:ext>
            </a:extLst>
          </p:cNvPr>
          <p:cNvSpPr txBox="1"/>
          <p:nvPr/>
        </p:nvSpPr>
        <p:spPr>
          <a:xfrm>
            <a:off x="3638550" y="1663983"/>
            <a:ext cx="5334000" cy="523220"/>
          </a:xfrm>
          <a:prstGeom prst="rect">
            <a:avLst/>
          </a:prstGeom>
          <a:solidFill>
            <a:schemeClr val="bg1"/>
          </a:solidFill>
        </p:spPr>
        <p:txBody>
          <a:bodyPr wrap="square" rtlCol="0">
            <a:spAutoFit/>
          </a:bodyPr>
          <a:lstStyle/>
          <a:p>
            <a:pPr algn="ctr"/>
            <a:r>
              <a:rPr lang="fr-FR" sz="2800" b="1" dirty="0">
                <a:solidFill>
                  <a:schemeClr val="accent2"/>
                </a:solidFill>
              </a:rPr>
              <a:t>Niveau 1</a:t>
            </a:r>
          </a:p>
        </p:txBody>
      </p:sp>
      <p:sp>
        <p:nvSpPr>
          <p:cNvPr id="22" name="TextBox 114">
            <a:extLst>
              <a:ext uri="{FF2B5EF4-FFF2-40B4-BE49-F238E27FC236}">
                <a16:creationId xmlns:a16="http://schemas.microsoft.com/office/drawing/2014/main" xmlns="" id="{34B6CAAA-72C9-4ED5-8E18-A3F0AF76ABE1}"/>
              </a:ext>
            </a:extLst>
          </p:cNvPr>
          <p:cNvSpPr txBox="1"/>
          <p:nvPr/>
        </p:nvSpPr>
        <p:spPr>
          <a:xfrm>
            <a:off x="3788938" y="2245071"/>
            <a:ext cx="4704348" cy="553998"/>
          </a:xfrm>
          <a:prstGeom prst="rect">
            <a:avLst/>
          </a:prstGeom>
          <a:solidFill>
            <a:schemeClr val="bg1"/>
          </a:solidFill>
        </p:spPr>
        <p:txBody>
          <a:bodyPr wrap="square" rtlCol="0">
            <a:spAutoFit/>
          </a:bodyPr>
          <a:lstStyle/>
          <a:p>
            <a:pPr lvl="1"/>
            <a:r>
              <a:rPr lang="fr-FR" sz="1500" i="1" dirty="0">
                <a:solidFill>
                  <a:srgbClr val="0C419A"/>
                </a:solidFill>
              </a:rPr>
              <a:t>MG : C+MMG (G=25</a:t>
            </a:r>
            <a:r>
              <a:rPr lang="fr-FR" sz="1500" i="1" dirty="0" smtClean="0">
                <a:solidFill>
                  <a:srgbClr val="0C419A"/>
                </a:solidFill>
              </a:rPr>
              <a:t>€</a:t>
            </a:r>
            <a:r>
              <a:rPr lang="fr-FR" sz="1500" i="1" dirty="0">
                <a:solidFill>
                  <a:srgbClr val="0C419A"/>
                </a:solidFill>
              </a:rPr>
              <a:t>)</a:t>
            </a:r>
            <a:r>
              <a:rPr lang="fr-FR" sz="1500" i="1" dirty="0">
                <a:solidFill>
                  <a:srgbClr val="0C419A"/>
                </a:solidFill>
              </a:rPr>
              <a:t/>
            </a:r>
            <a:br>
              <a:rPr lang="fr-FR" sz="1500" i="1" dirty="0">
                <a:solidFill>
                  <a:srgbClr val="0C419A"/>
                </a:solidFill>
              </a:rPr>
            </a:br>
            <a:r>
              <a:rPr lang="fr-FR" sz="1500" i="1" dirty="0">
                <a:solidFill>
                  <a:srgbClr val="0C419A"/>
                </a:solidFill>
              </a:rPr>
              <a:t>Autres spés : CS+MPC+MCS (30€)</a:t>
            </a:r>
            <a:endParaRPr lang="fr-FR" sz="1500" i="1" strike="sngStrike" dirty="0">
              <a:solidFill>
                <a:srgbClr val="FF0000"/>
              </a:solidFill>
            </a:endParaRPr>
          </a:p>
        </p:txBody>
      </p:sp>
      <p:sp>
        <p:nvSpPr>
          <p:cNvPr id="23" name="Rectangle 22">
            <a:extLst>
              <a:ext uri="{FF2B5EF4-FFF2-40B4-BE49-F238E27FC236}">
                <a16:creationId xmlns:a16="http://schemas.microsoft.com/office/drawing/2014/main" xmlns="" id="{488545E7-C63B-42A9-90DF-A539D39944F5}"/>
              </a:ext>
            </a:extLst>
          </p:cNvPr>
          <p:cNvSpPr/>
          <p:nvPr/>
        </p:nvSpPr>
        <p:spPr>
          <a:xfrm>
            <a:off x="6346575" y="3659358"/>
            <a:ext cx="5308478" cy="21413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4" name="TextBox 114">
            <a:extLst>
              <a:ext uri="{FF2B5EF4-FFF2-40B4-BE49-F238E27FC236}">
                <a16:creationId xmlns:a16="http://schemas.microsoft.com/office/drawing/2014/main" xmlns="" id="{34B6CAAA-72C9-4ED5-8E18-A3F0AF76ABE1}"/>
              </a:ext>
            </a:extLst>
          </p:cNvPr>
          <p:cNvSpPr txBox="1"/>
          <p:nvPr/>
        </p:nvSpPr>
        <p:spPr>
          <a:xfrm>
            <a:off x="6691396" y="4077890"/>
            <a:ext cx="4704348" cy="1077218"/>
          </a:xfrm>
          <a:prstGeom prst="rect">
            <a:avLst/>
          </a:prstGeom>
          <a:solidFill>
            <a:schemeClr val="bg1"/>
          </a:solidFill>
        </p:spPr>
        <p:txBody>
          <a:bodyPr wrap="square" rtlCol="0">
            <a:spAutoFit/>
          </a:bodyPr>
          <a:lstStyle/>
          <a:p>
            <a:pPr marL="285750" indent="-285750">
              <a:buFont typeface="Wingdings" panose="05000000000000000000" pitchFamily="2" charset="2"/>
              <a:buChar char="q"/>
            </a:pPr>
            <a:r>
              <a:rPr lang="fr-FR" sz="1600" i="1" dirty="0">
                <a:solidFill>
                  <a:schemeClr val="tx2"/>
                </a:solidFill>
              </a:rPr>
              <a:t>Avis d’expertise ?</a:t>
            </a:r>
          </a:p>
          <a:p>
            <a:pPr marL="285750" indent="-285750">
              <a:buFont typeface="Wingdings" panose="05000000000000000000" pitchFamily="2" charset="2"/>
              <a:buChar char="q"/>
            </a:pPr>
            <a:r>
              <a:rPr lang="fr-FR" sz="1600" i="1" dirty="0" smtClean="0">
                <a:solidFill>
                  <a:schemeClr val="tx2"/>
                </a:solidFill>
              </a:rPr>
              <a:t>Consultations </a:t>
            </a:r>
            <a:r>
              <a:rPr lang="fr-FR" sz="1600" i="1" dirty="0">
                <a:solidFill>
                  <a:schemeClr val="tx2"/>
                </a:solidFill>
              </a:rPr>
              <a:t>psy ?</a:t>
            </a:r>
          </a:p>
          <a:p>
            <a:pPr marL="285750" indent="-285750">
              <a:buFont typeface="Wingdings" panose="05000000000000000000" pitchFamily="2" charset="2"/>
              <a:buChar char="q"/>
            </a:pPr>
            <a:r>
              <a:rPr lang="fr-FR" sz="1600" i="1" dirty="0">
                <a:solidFill>
                  <a:schemeClr val="tx2"/>
                </a:solidFill>
              </a:rPr>
              <a:t>Consultations obligatoires de l’enfant / sortie de maternité ?</a:t>
            </a:r>
          </a:p>
        </p:txBody>
      </p:sp>
      <p:sp>
        <p:nvSpPr>
          <p:cNvPr id="25" name="TextBox 114">
            <a:extLst>
              <a:ext uri="{FF2B5EF4-FFF2-40B4-BE49-F238E27FC236}">
                <a16:creationId xmlns:a16="http://schemas.microsoft.com/office/drawing/2014/main" xmlns="" id="{34B6CAAA-72C9-4ED5-8E18-A3F0AF76ABE1}"/>
              </a:ext>
            </a:extLst>
          </p:cNvPr>
          <p:cNvSpPr txBox="1"/>
          <p:nvPr/>
        </p:nvSpPr>
        <p:spPr>
          <a:xfrm>
            <a:off x="6691920" y="3464009"/>
            <a:ext cx="4561260" cy="523220"/>
          </a:xfrm>
          <a:prstGeom prst="rect">
            <a:avLst/>
          </a:prstGeom>
          <a:solidFill>
            <a:schemeClr val="bg1"/>
          </a:solidFill>
        </p:spPr>
        <p:txBody>
          <a:bodyPr wrap="square" rtlCol="0">
            <a:spAutoFit/>
          </a:bodyPr>
          <a:lstStyle/>
          <a:p>
            <a:pPr algn="ctr"/>
            <a:r>
              <a:rPr lang="fr-FR" sz="2800" b="1" dirty="0">
                <a:solidFill>
                  <a:srgbClr val="800000"/>
                </a:solidFill>
              </a:rPr>
              <a:t>Niveau 3 </a:t>
            </a:r>
          </a:p>
        </p:txBody>
      </p:sp>
    </p:spTree>
    <p:extLst>
      <p:ext uri="{BB962C8B-B14F-4D97-AF65-F5344CB8AC3E}">
        <p14:creationId xmlns:p14="http://schemas.microsoft.com/office/powerpoint/2010/main" val="3078934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50F9FA-3727-4CEC-AFC6-C217E2B0BE69}"/>
              </a:ext>
            </a:extLst>
          </p:cNvPr>
          <p:cNvSpPr>
            <a:spLocks noGrp="1"/>
          </p:cNvSpPr>
          <p:nvPr>
            <p:ph type="title"/>
          </p:nvPr>
        </p:nvSpPr>
        <p:spPr/>
        <p:txBody>
          <a:bodyPr/>
          <a:lstStyle/>
          <a:p>
            <a:r>
              <a:rPr lang="fr-FR" dirty="0"/>
              <a:t>Simplification et gradation des consultations</a:t>
            </a:r>
          </a:p>
        </p:txBody>
      </p:sp>
      <p:sp>
        <p:nvSpPr>
          <p:cNvPr id="14" name="Parallelogram 13">
            <a:extLst>
              <a:ext uri="{FF2B5EF4-FFF2-40B4-BE49-F238E27FC236}">
                <a16:creationId xmlns:a16="http://schemas.microsoft.com/office/drawing/2014/main" xmlns="" id="{C891D0C2-D914-4A66-A53D-E066472886F0}"/>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NOMENCLATURE</a:t>
            </a:r>
          </a:p>
        </p:txBody>
      </p:sp>
      <p:sp>
        <p:nvSpPr>
          <p:cNvPr id="20" name="Parallelogram 19">
            <a:extLst>
              <a:ext uri="{FF2B5EF4-FFF2-40B4-BE49-F238E27FC236}">
                <a16:creationId xmlns:a16="http://schemas.microsoft.com/office/drawing/2014/main" xmlns="" id="{7CE97AD4-A518-4035-917F-C93438AFBB19}"/>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
        <p:nvSpPr>
          <p:cNvPr id="7" name="Slide Number Placeholder 2">
            <a:extLst>
              <a:ext uri="{FF2B5EF4-FFF2-40B4-BE49-F238E27FC236}">
                <a16:creationId xmlns:a16="http://schemas.microsoft.com/office/drawing/2014/main" xmlns="" id="{7FD7BEDA-41DA-4CA2-9A88-91E44E3A1A09}"/>
              </a:ext>
            </a:extLst>
          </p:cNvPr>
          <p:cNvSpPr>
            <a:spLocks noGrp="1"/>
          </p:cNvSpPr>
          <p:nvPr>
            <p:ph type="sldNum" sz="quarter" idx="15"/>
          </p:nvPr>
        </p:nvSpPr>
        <p:spPr>
          <a:xfrm>
            <a:off x="2355" y="6578281"/>
            <a:ext cx="720000" cy="288000"/>
          </a:xfrm>
        </p:spPr>
        <p:txBody>
          <a:bodyPr/>
          <a:lstStyle/>
          <a:p>
            <a:fld id="{975A587B-5814-4D9B-9598-FE9CB954CB01}" type="slidenum">
              <a:rPr lang="fr-FR" smtClean="0"/>
              <a:pPr/>
              <a:t>17</a:t>
            </a:fld>
            <a:endParaRPr lang="fr-FR" dirty="0"/>
          </a:p>
        </p:txBody>
      </p:sp>
      <p:sp>
        <p:nvSpPr>
          <p:cNvPr id="11" name="ZoneTexte 9">
            <a:extLst>
              <a:ext uri="{FF2B5EF4-FFF2-40B4-BE49-F238E27FC236}">
                <a16:creationId xmlns:a16="http://schemas.microsoft.com/office/drawing/2014/main" xmlns="" id="{772C3BD1-07B2-4CCC-9240-19D6CD6E05C9}"/>
              </a:ext>
            </a:extLst>
          </p:cNvPr>
          <p:cNvSpPr txBox="1"/>
          <p:nvPr/>
        </p:nvSpPr>
        <p:spPr>
          <a:xfrm>
            <a:off x="712380" y="1846001"/>
            <a:ext cx="10696353" cy="3940437"/>
          </a:xfrm>
          <a:prstGeom prst="rect">
            <a:avLst/>
          </a:prstGeom>
          <a:solidFill>
            <a:schemeClr val="bg1">
              <a:lumMod val="95000"/>
            </a:schemeClr>
          </a:solidFill>
          <a:ln>
            <a:solidFill>
              <a:schemeClr val="tx1"/>
            </a:solidFill>
          </a:ln>
        </p:spPr>
        <p:txBody>
          <a:bodyPr wrap="square" rtlCol="0" anchor="ctr">
            <a:noAutofit/>
          </a:bodyPr>
          <a:lstStyle/>
          <a:p>
            <a:pPr marL="800100" lvl="1" indent="-342900">
              <a:buFont typeface="Wingdings" panose="05000000000000000000" pitchFamily="2" charset="2"/>
              <a:buChar char="Ø"/>
            </a:pPr>
            <a:r>
              <a:rPr lang="fr-FR" sz="2000" b="1" dirty="0">
                <a:solidFill>
                  <a:srgbClr val="0C419A"/>
                </a:solidFill>
              </a:rPr>
              <a:t>Simplification potentiellement limitée par </a:t>
            </a:r>
            <a:r>
              <a:rPr lang="fr-FR" sz="2000" b="1" dirty="0" smtClean="0">
                <a:solidFill>
                  <a:srgbClr val="0C419A"/>
                </a:solidFill>
              </a:rPr>
              <a:t>:</a:t>
            </a:r>
          </a:p>
          <a:p>
            <a:pPr lvl="1"/>
            <a:endParaRPr lang="fr-FR" sz="2000" b="1" dirty="0">
              <a:solidFill>
                <a:srgbClr val="0C419A"/>
              </a:solidFill>
            </a:endParaRPr>
          </a:p>
          <a:p>
            <a:pPr marL="1257300" lvl="2" indent="-342900">
              <a:buFont typeface="Wingdings" panose="05000000000000000000" pitchFamily="2" charset="2"/>
              <a:buChar char="ü"/>
            </a:pPr>
            <a:r>
              <a:rPr lang="fr-FR" sz="2000" dirty="0">
                <a:solidFill>
                  <a:srgbClr val="0C419A"/>
                </a:solidFill>
              </a:rPr>
              <a:t>l’existence de certaines majorations très spécifiques (MIC, MSH, MCE…)</a:t>
            </a:r>
          </a:p>
          <a:p>
            <a:pPr marL="1257300" lvl="2" indent="-342900">
              <a:buFont typeface="Wingdings" panose="05000000000000000000" pitchFamily="2" charset="2"/>
              <a:buChar char="ü"/>
            </a:pPr>
            <a:r>
              <a:rPr lang="fr-FR" sz="2000" dirty="0">
                <a:solidFill>
                  <a:srgbClr val="0C419A"/>
                </a:solidFill>
              </a:rPr>
              <a:t>l’existence de certaines cotations obligatoirement à 100</a:t>
            </a:r>
            <a:r>
              <a:rPr lang="fr-FR" sz="2000" dirty="0" smtClean="0">
                <a:solidFill>
                  <a:srgbClr val="0C419A"/>
                </a:solidFill>
              </a:rPr>
              <a:t>%</a:t>
            </a:r>
          </a:p>
          <a:p>
            <a:pPr marL="1257300" lvl="2" indent="-342900">
              <a:buFont typeface="Wingdings" panose="05000000000000000000" pitchFamily="2" charset="2"/>
              <a:buChar char="ü"/>
            </a:pPr>
            <a:r>
              <a:rPr lang="fr-FR" sz="2000" dirty="0" smtClean="0">
                <a:solidFill>
                  <a:srgbClr val="0C419A"/>
                </a:solidFill>
              </a:rPr>
              <a:t>la multiplicité </a:t>
            </a:r>
            <a:r>
              <a:rPr lang="fr-FR" sz="2000" smtClean="0">
                <a:solidFill>
                  <a:srgbClr val="0C419A"/>
                </a:solidFill>
              </a:rPr>
              <a:t>des majorations </a:t>
            </a:r>
            <a:r>
              <a:rPr lang="fr-FR" sz="2000" dirty="0" smtClean="0">
                <a:solidFill>
                  <a:srgbClr val="0C419A"/>
                </a:solidFill>
              </a:rPr>
              <a:t>et des spécialités</a:t>
            </a:r>
            <a:r>
              <a:rPr lang="fr-FR" sz="2000" b="1" dirty="0">
                <a:solidFill>
                  <a:srgbClr val="0C419A"/>
                </a:solidFill>
              </a:rPr>
              <a:t/>
            </a:r>
            <a:br>
              <a:rPr lang="fr-FR" sz="2000" b="1" dirty="0">
                <a:solidFill>
                  <a:srgbClr val="0C419A"/>
                </a:solidFill>
              </a:rPr>
            </a:br>
            <a:endParaRPr lang="fr-FR" sz="1400" dirty="0"/>
          </a:p>
          <a:p>
            <a:pPr lvl="1"/>
            <a:endParaRPr lang="fr-FR" sz="2000" b="1" dirty="0">
              <a:solidFill>
                <a:srgbClr val="0C419A"/>
              </a:solidFill>
            </a:endParaRPr>
          </a:p>
          <a:p>
            <a:pPr marL="800100" lvl="1" indent="-342900">
              <a:buFont typeface="Wingdings" panose="05000000000000000000" pitchFamily="2" charset="2"/>
              <a:buChar char="Ø"/>
            </a:pPr>
            <a:r>
              <a:rPr lang="fr-FR" sz="2000" b="1" dirty="0">
                <a:solidFill>
                  <a:srgbClr val="0C419A"/>
                </a:solidFill>
              </a:rPr>
              <a:t>Liens entre gradation des consultations et coopération interprofessionnelle (</a:t>
            </a:r>
            <a:r>
              <a:rPr lang="fr-FR" sz="2000" b="1" dirty="0" smtClean="0">
                <a:solidFill>
                  <a:srgbClr val="0C419A"/>
                </a:solidFill>
              </a:rPr>
              <a:t>IPA, IDEL…) </a:t>
            </a:r>
            <a:r>
              <a:rPr lang="fr-FR" sz="2000" b="1" dirty="0">
                <a:solidFill>
                  <a:srgbClr val="0C419A"/>
                </a:solidFill>
              </a:rPr>
              <a:t>?</a:t>
            </a:r>
          </a:p>
        </p:txBody>
      </p:sp>
    </p:spTree>
    <p:extLst>
      <p:ext uri="{BB962C8B-B14F-4D97-AF65-F5344CB8AC3E}">
        <p14:creationId xmlns:p14="http://schemas.microsoft.com/office/powerpoint/2010/main" val="97495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625D158-A37D-42F2-8BBD-896291127031}"/>
              </a:ext>
            </a:extLst>
          </p:cNvPr>
          <p:cNvSpPr>
            <a:spLocks noGrp="1"/>
          </p:cNvSpPr>
          <p:nvPr>
            <p:ph type="body" sz="quarter" idx="27"/>
          </p:nvPr>
        </p:nvSpPr>
        <p:spPr/>
        <p:txBody>
          <a:bodyPr/>
          <a:lstStyle/>
          <a:p>
            <a:endParaRPr lang="fr-FR" dirty="0"/>
          </a:p>
        </p:txBody>
      </p:sp>
      <p:sp>
        <p:nvSpPr>
          <p:cNvPr id="4" name="Text Placeholder 3">
            <a:extLst>
              <a:ext uri="{FF2B5EF4-FFF2-40B4-BE49-F238E27FC236}">
                <a16:creationId xmlns:a16="http://schemas.microsoft.com/office/drawing/2014/main" xmlns="" id="{E9F687C5-3945-43FB-AA9B-DC55B9BD9763}"/>
              </a:ext>
            </a:extLst>
          </p:cNvPr>
          <p:cNvSpPr>
            <a:spLocks noGrp="1"/>
          </p:cNvSpPr>
          <p:nvPr>
            <p:ph type="body" sz="quarter" idx="3"/>
          </p:nvPr>
        </p:nvSpPr>
        <p:spPr>
          <a:xfrm>
            <a:off x="1538558" y="3000049"/>
            <a:ext cx="9611630" cy="1692000"/>
          </a:xfrm>
        </p:spPr>
        <p:txBody>
          <a:bodyPr>
            <a:normAutofit/>
          </a:bodyPr>
          <a:lstStyle/>
          <a:p>
            <a:r>
              <a:rPr lang="fr-FR" sz="3600" dirty="0"/>
              <a:t>Optam / optam-co</a:t>
            </a:r>
          </a:p>
        </p:txBody>
      </p:sp>
      <p:sp>
        <p:nvSpPr>
          <p:cNvPr id="5" name="Slide Number Placeholder 4">
            <a:extLst>
              <a:ext uri="{FF2B5EF4-FFF2-40B4-BE49-F238E27FC236}">
                <a16:creationId xmlns:a16="http://schemas.microsoft.com/office/drawing/2014/main" xmlns="" id="{16E45DD5-0DA9-47DE-9A55-5AC5C26A3C20}"/>
              </a:ext>
            </a:extLst>
          </p:cNvPr>
          <p:cNvSpPr>
            <a:spLocks noGrp="1"/>
          </p:cNvSpPr>
          <p:nvPr>
            <p:ph type="sldNum" sz="quarter" idx="26"/>
          </p:nvPr>
        </p:nvSpPr>
        <p:spPr/>
        <p:txBody>
          <a:bodyPr/>
          <a:lstStyle/>
          <a:p>
            <a:fld id="{975A587B-5814-4D9B-9598-FE9CB954CB01}" type="slidenum">
              <a:rPr lang="fr-FR" smtClean="0"/>
              <a:pPr/>
              <a:t>18</a:t>
            </a:fld>
            <a:endParaRPr lang="fr-FR" dirty="0"/>
          </a:p>
        </p:txBody>
      </p:sp>
      <p:sp>
        <p:nvSpPr>
          <p:cNvPr id="6" name="Text Placeholder 5">
            <a:extLst>
              <a:ext uri="{FF2B5EF4-FFF2-40B4-BE49-F238E27FC236}">
                <a16:creationId xmlns:a16="http://schemas.microsoft.com/office/drawing/2014/main" xmlns="" id="{5436353D-360D-4D16-8578-537406013A5E}"/>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63935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9966407-6B6E-424F-8063-136A450CB0DC}"/>
              </a:ext>
            </a:extLst>
          </p:cNvPr>
          <p:cNvSpPr/>
          <p:nvPr/>
        </p:nvSpPr>
        <p:spPr>
          <a:xfrm>
            <a:off x="9735671" y="6042314"/>
            <a:ext cx="2043953" cy="63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 Placeholder 1">
            <a:extLst>
              <a:ext uri="{FF2B5EF4-FFF2-40B4-BE49-F238E27FC236}">
                <a16:creationId xmlns:a16="http://schemas.microsoft.com/office/drawing/2014/main" xmlns="" id="{38D0EFA7-B4DA-4410-8CAF-8CC78853FC5E}"/>
              </a:ext>
            </a:extLst>
          </p:cNvPr>
          <p:cNvSpPr>
            <a:spLocks noGrp="1"/>
          </p:cNvSpPr>
          <p:nvPr>
            <p:ph type="body" sz="quarter" idx="16"/>
          </p:nvPr>
        </p:nvSpPr>
        <p:spPr>
          <a:xfrm>
            <a:off x="1626975" y="2388110"/>
            <a:ext cx="9471331" cy="1396507"/>
          </a:xfrm>
        </p:spPr>
        <p:txBody>
          <a:bodyPr>
            <a:normAutofit/>
          </a:bodyPr>
          <a:lstStyle/>
          <a:p>
            <a:r>
              <a:rPr lang="fr-FR" dirty="0">
                <a:solidFill>
                  <a:schemeClr val="tx1"/>
                </a:solidFill>
              </a:rPr>
              <a:t>Le médecin en secteur doit respecter les taux qui lui sont assignés :</a:t>
            </a:r>
          </a:p>
          <a:p>
            <a:pPr marL="342900" indent="-342900">
              <a:buFont typeface="Arial" panose="020B0604020202020204" pitchFamily="34" charset="0"/>
              <a:buChar char="•"/>
            </a:pPr>
            <a:r>
              <a:rPr lang="fr-FR" dirty="0">
                <a:solidFill>
                  <a:schemeClr val="tx1"/>
                </a:solidFill>
              </a:rPr>
              <a:t>Taux de dépassement moyen </a:t>
            </a:r>
          </a:p>
          <a:p>
            <a:pPr marL="342900" indent="-342900">
              <a:buFont typeface="Arial" panose="020B0604020202020204" pitchFamily="34" charset="0"/>
              <a:buChar char="•"/>
            </a:pPr>
            <a:r>
              <a:rPr lang="fr-FR" dirty="0">
                <a:solidFill>
                  <a:schemeClr val="tx1"/>
                </a:solidFill>
              </a:rPr>
              <a:t>Taux d’activité à tarif opposable moyen</a:t>
            </a:r>
          </a:p>
        </p:txBody>
      </p:sp>
      <p:sp>
        <p:nvSpPr>
          <p:cNvPr id="4" name="Title 3">
            <a:extLst>
              <a:ext uri="{FF2B5EF4-FFF2-40B4-BE49-F238E27FC236}">
                <a16:creationId xmlns:a16="http://schemas.microsoft.com/office/drawing/2014/main" xmlns="" id="{4650F9FA-3727-4CEC-AFC6-C217E2B0BE69}"/>
              </a:ext>
            </a:extLst>
          </p:cNvPr>
          <p:cNvSpPr>
            <a:spLocks noGrp="1"/>
          </p:cNvSpPr>
          <p:nvPr>
            <p:ph type="title"/>
          </p:nvPr>
        </p:nvSpPr>
        <p:spPr/>
        <p:txBody>
          <a:bodyPr/>
          <a:lstStyle/>
          <a:p>
            <a:r>
              <a:rPr lang="fr-FR" dirty="0"/>
              <a:t>Les modalités de calcul actuelles</a:t>
            </a:r>
          </a:p>
        </p:txBody>
      </p:sp>
      <p:sp>
        <p:nvSpPr>
          <p:cNvPr id="6" name="TextBox 63">
            <a:extLst>
              <a:ext uri="{FF2B5EF4-FFF2-40B4-BE49-F238E27FC236}">
                <a16:creationId xmlns:a16="http://schemas.microsoft.com/office/drawing/2014/main" xmlns="" id="{47621B6C-41B7-41A8-B2CE-2813329C84EA}"/>
              </a:ext>
            </a:extLst>
          </p:cNvPr>
          <p:cNvSpPr txBox="1"/>
          <p:nvPr/>
        </p:nvSpPr>
        <p:spPr>
          <a:xfrm>
            <a:off x="498000" y="1764020"/>
            <a:ext cx="11196000" cy="442674"/>
          </a:xfrm>
          <a:prstGeom prst="roundRect">
            <a:avLst/>
          </a:prstGeom>
          <a:solidFill>
            <a:schemeClr val="tx2">
              <a:lumMod val="20000"/>
              <a:lumOff val="80000"/>
            </a:schemeClr>
          </a:solidFill>
        </p:spPr>
        <p:txBody>
          <a:bodyPr wrap="square" rtlCol="0">
            <a:spAutoFit/>
          </a:bodyPr>
          <a:lstStyle/>
          <a:p>
            <a:pPr algn="ctr"/>
            <a:r>
              <a:rPr lang="fr-FR" sz="2000" b="1" dirty="0"/>
              <a:t>Objectif de l’OPTAM : Maîtriser les dépassements des médecins de secteur 2 </a:t>
            </a:r>
          </a:p>
        </p:txBody>
      </p:sp>
      <p:sp>
        <p:nvSpPr>
          <p:cNvPr id="8" name="Text Placeholder 1">
            <a:extLst>
              <a:ext uri="{FF2B5EF4-FFF2-40B4-BE49-F238E27FC236}">
                <a16:creationId xmlns:a16="http://schemas.microsoft.com/office/drawing/2014/main" xmlns="" id="{38D0EFA7-B4DA-4410-8CAF-8CC78853FC5E}"/>
              </a:ext>
            </a:extLst>
          </p:cNvPr>
          <p:cNvSpPr txBox="1">
            <a:spLocks/>
          </p:cNvSpPr>
          <p:nvPr/>
        </p:nvSpPr>
        <p:spPr>
          <a:xfrm>
            <a:off x="2344151" y="3689979"/>
            <a:ext cx="9349850" cy="364228"/>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tx1"/>
                </a:solidFill>
              </a:rPr>
              <a:t>Calculés sur la base de </a:t>
            </a:r>
            <a:r>
              <a:rPr lang="fr-FR" u="sng" dirty="0">
                <a:solidFill>
                  <a:schemeClr val="tx1"/>
                </a:solidFill>
              </a:rPr>
              <a:t>sa pratique tarifaire</a:t>
            </a:r>
            <a:r>
              <a:rPr lang="fr-FR" dirty="0">
                <a:solidFill>
                  <a:schemeClr val="tx1"/>
                </a:solidFill>
              </a:rPr>
              <a:t> constatée sur la </a:t>
            </a:r>
            <a:r>
              <a:rPr lang="fr-FR" u="sng" dirty="0">
                <a:solidFill>
                  <a:schemeClr val="tx1"/>
                </a:solidFill>
              </a:rPr>
              <a:t>période 2013-2015 </a:t>
            </a:r>
          </a:p>
        </p:txBody>
      </p:sp>
      <p:cxnSp>
        <p:nvCxnSpPr>
          <p:cNvPr id="10" name="Connecteur en arc 9"/>
          <p:cNvCxnSpPr>
            <a:cxnSpLocks/>
            <a:stCxn id="1026" idx="2"/>
            <a:endCxn id="8" idx="1"/>
          </p:cNvCxnSpPr>
          <p:nvPr/>
        </p:nvCxnSpPr>
        <p:spPr>
          <a:xfrm rot="16200000" flipH="1">
            <a:off x="1597334" y="3125276"/>
            <a:ext cx="410674" cy="1082960"/>
          </a:xfrm>
          <a:prstGeom prst="curvedConnector2">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1026" name="Picture 2" descr="C:\Users\LOISEL-30188\Pictures\dar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36" y="2897110"/>
            <a:ext cx="564309" cy="56430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7B9DBC96-44A4-4A89-AAD4-31944AC88E7E}"/>
              </a:ext>
            </a:extLst>
          </p:cNvPr>
          <p:cNvGrpSpPr/>
          <p:nvPr/>
        </p:nvGrpSpPr>
        <p:grpSpPr>
          <a:xfrm>
            <a:off x="1201271" y="4364190"/>
            <a:ext cx="9789459" cy="1568824"/>
            <a:chOff x="1201270" y="4661647"/>
            <a:chExt cx="9789459" cy="1568824"/>
          </a:xfrm>
        </p:grpSpPr>
        <p:grpSp>
          <p:nvGrpSpPr>
            <p:cNvPr id="5" name="Group 4">
              <a:extLst>
                <a:ext uri="{FF2B5EF4-FFF2-40B4-BE49-F238E27FC236}">
                  <a16:creationId xmlns:a16="http://schemas.microsoft.com/office/drawing/2014/main" xmlns="" id="{C4AB33BC-5EA1-4E21-AA43-344D5BD82AE8}"/>
                </a:ext>
              </a:extLst>
            </p:cNvPr>
            <p:cNvGrpSpPr/>
            <p:nvPr/>
          </p:nvGrpSpPr>
          <p:grpSpPr>
            <a:xfrm>
              <a:off x="1201270" y="4661647"/>
              <a:ext cx="9789459" cy="1568824"/>
              <a:chOff x="1479176" y="4661647"/>
              <a:chExt cx="9789459" cy="1568824"/>
            </a:xfrm>
          </p:grpSpPr>
          <p:sp>
            <p:nvSpPr>
              <p:cNvPr id="18" name="Rectangle 17"/>
              <p:cNvSpPr/>
              <p:nvPr/>
            </p:nvSpPr>
            <p:spPr>
              <a:xfrm>
                <a:off x="1479176" y="4661647"/>
                <a:ext cx="9789459" cy="1568824"/>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 Placeholder 1">
                <a:extLst>
                  <a:ext uri="{FF2B5EF4-FFF2-40B4-BE49-F238E27FC236}">
                    <a16:creationId xmlns:a16="http://schemas.microsoft.com/office/drawing/2014/main" xmlns="" id="{38D0EFA7-B4DA-4410-8CAF-8CC78853FC5E}"/>
                  </a:ext>
                </a:extLst>
              </p:cNvPr>
              <p:cNvSpPr txBox="1">
                <a:spLocks/>
              </p:cNvSpPr>
              <p:nvPr/>
            </p:nvSpPr>
            <p:spPr>
              <a:xfrm>
                <a:off x="1707657" y="4835951"/>
                <a:ext cx="9471331" cy="1269014"/>
              </a:xfrm>
              <a:prstGeom prst="rect">
                <a:avLst/>
              </a:prstGeom>
              <a:ln w="3175">
                <a:noFill/>
              </a:ln>
            </p:spPr>
            <p:txBody>
              <a:bodyPr vert="horz" lIns="91440" tIns="45720" rIns="91440" bIns="45720" rtlCol="0" anchor="ctr">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u="sng" dirty="0">
                    <a:solidFill>
                      <a:schemeClr val="tx1"/>
                    </a:solidFill>
                  </a:rPr>
                  <a:t>Pour les nouveaux installés pendant la période 2013-2015 : </a:t>
                </a:r>
              </a:p>
              <a:p>
                <a:pPr algn="ctr"/>
                <a:r>
                  <a:rPr lang="fr-FR" dirty="0">
                    <a:solidFill>
                      <a:schemeClr val="tx1"/>
                    </a:solidFill>
                  </a:rPr>
                  <a:t>Application des taux moyens régionaux constatés par spécialités</a:t>
                </a:r>
              </a:p>
            </p:txBody>
          </p:sp>
        </p:grpSp>
        <p:pic>
          <p:nvPicPr>
            <p:cNvPr id="1027" name="Picture 3" descr="C:\Users\LOISEL-30188\Pictures\doc che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181" y="5194369"/>
              <a:ext cx="552177" cy="5521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Parallelogram 11">
            <a:extLst>
              <a:ext uri="{FF2B5EF4-FFF2-40B4-BE49-F238E27FC236}">
                <a16:creationId xmlns:a16="http://schemas.microsoft.com/office/drawing/2014/main" xmlns="" id="{600D8485-FA2E-4964-8625-991AF4E0914B}"/>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OPTAM / OPTAM-CO</a:t>
            </a:r>
          </a:p>
        </p:txBody>
      </p:sp>
      <p:sp>
        <p:nvSpPr>
          <p:cNvPr id="13" name="Parallelogram 12">
            <a:extLst>
              <a:ext uri="{FF2B5EF4-FFF2-40B4-BE49-F238E27FC236}">
                <a16:creationId xmlns:a16="http://schemas.microsoft.com/office/drawing/2014/main" xmlns="" id="{900674D2-CB6B-43A8-806F-1162A38DED3C}"/>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Rappels</a:t>
            </a:r>
          </a:p>
        </p:txBody>
      </p:sp>
      <p:sp>
        <p:nvSpPr>
          <p:cNvPr id="20" name="Slide Number Placeholder 2">
            <a:extLst>
              <a:ext uri="{FF2B5EF4-FFF2-40B4-BE49-F238E27FC236}">
                <a16:creationId xmlns:a16="http://schemas.microsoft.com/office/drawing/2014/main" xmlns="" id="{08C05F72-FB5D-4949-A21B-5376005C687B}"/>
              </a:ext>
            </a:extLst>
          </p:cNvPr>
          <p:cNvSpPr>
            <a:spLocks noGrp="1"/>
          </p:cNvSpPr>
          <p:nvPr>
            <p:ph type="sldNum" sz="quarter" idx="15"/>
          </p:nvPr>
        </p:nvSpPr>
        <p:spPr>
          <a:xfrm>
            <a:off x="2355" y="6578281"/>
            <a:ext cx="720000" cy="288000"/>
          </a:xfrm>
        </p:spPr>
        <p:txBody>
          <a:bodyPr/>
          <a:lstStyle/>
          <a:p>
            <a:fld id="{975A587B-5814-4D9B-9598-FE9CB954CB01}" type="slidenum">
              <a:rPr lang="fr-FR" smtClean="0"/>
              <a:pPr/>
              <a:t>19</a:t>
            </a:fld>
            <a:endParaRPr lang="fr-FR" dirty="0"/>
          </a:p>
        </p:txBody>
      </p:sp>
      <p:sp>
        <p:nvSpPr>
          <p:cNvPr id="16" name="TextBox 15">
            <a:extLst>
              <a:ext uri="{FF2B5EF4-FFF2-40B4-BE49-F238E27FC236}">
                <a16:creationId xmlns:a16="http://schemas.microsoft.com/office/drawing/2014/main" xmlns="" id="{AB178039-B1BC-4250-8BBC-1A2FA507D402}"/>
              </a:ext>
            </a:extLst>
          </p:cNvPr>
          <p:cNvSpPr txBox="1"/>
          <p:nvPr/>
        </p:nvSpPr>
        <p:spPr>
          <a:xfrm>
            <a:off x="1306286" y="6189741"/>
            <a:ext cx="10387714" cy="338554"/>
          </a:xfrm>
          <a:prstGeom prst="rect">
            <a:avLst/>
          </a:prstGeom>
          <a:noFill/>
        </p:spPr>
        <p:txBody>
          <a:bodyPr wrap="square">
            <a:spAutoFit/>
          </a:bodyPr>
          <a:lstStyle/>
          <a:p>
            <a:pPr algn="just">
              <a:defRPr/>
            </a:pPr>
            <a:r>
              <a:rPr lang="fr-FR" sz="1600" b="1" dirty="0"/>
              <a:t>Les médecins dont le taux moyen de dépassement recalculé est supérieur à 100% ne sont pas éligibles</a:t>
            </a:r>
          </a:p>
        </p:txBody>
      </p:sp>
      <p:pic>
        <p:nvPicPr>
          <p:cNvPr id="17" name="Graphic 16" descr="Megaphone1 with solid fill">
            <a:extLst>
              <a:ext uri="{FF2B5EF4-FFF2-40B4-BE49-F238E27FC236}">
                <a16:creationId xmlns:a16="http://schemas.microsoft.com/office/drawing/2014/main" xmlns="" id="{864726F1-366D-4ECB-AE60-AA869B6D79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8000" y="6055236"/>
            <a:ext cx="620486" cy="620486"/>
          </a:xfrm>
          <a:prstGeom prst="rect">
            <a:avLst/>
          </a:prstGeom>
        </p:spPr>
      </p:pic>
    </p:spTree>
    <p:extLst>
      <p:ext uri="{BB962C8B-B14F-4D97-AF65-F5344CB8AC3E}">
        <p14:creationId xmlns:p14="http://schemas.microsoft.com/office/powerpoint/2010/main" val="47472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625D158-A37D-42F2-8BBD-896291127031}"/>
              </a:ext>
            </a:extLst>
          </p:cNvPr>
          <p:cNvSpPr>
            <a:spLocks noGrp="1"/>
          </p:cNvSpPr>
          <p:nvPr>
            <p:ph type="body" sz="quarter" idx="27"/>
          </p:nvPr>
        </p:nvSpPr>
        <p:spPr/>
        <p:txBody>
          <a:bodyPr/>
          <a:lstStyle/>
          <a:p>
            <a:endParaRPr lang="fr-FR" dirty="0"/>
          </a:p>
        </p:txBody>
      </p:sp>
      <p:sp>
        <p:nvSpPr>
          <p:cNvPr id="4" name="Text Placeholder 3">
            <a:extLst>
              <a:ext uri="{FF2B5EF4-FFF2-40B4-BE49-F238E27FC236}">
                <a16:creationId xmlns:a16="http://schemas.microsoft.com/office/drawing/2014/main" xmlns="" id="{E9F687C5-3945-43FB-AA9B-DC55B9BD9763}"/>
              </a:ext>
            </a:extLst>
          </p:cNvPr>
          <p:cNvSpPr>
            <a:spLocks noGrp="1"/>
          </p:cNvSpPr>
          <p:nvPr>
            <p:ph type="body" sz="quarter" idx="3"/>
          </p:nvPr>
        </p:nvSpPr>
        <p:spPr>
          <a:xfrm>
            <a:off x="1538558" y="3000049"/>
            <a:ext cx="9611630" cy="1692000"/>
          </a:xfrm>
        </p:spPr>
        <p:txBody>
          <a:bodyPr>
            <a:normAutofit/>
          </a:bodyPr>
          <a:lstStyle/>
          <a:p>
            <a:r>
              <a:rPr lang="fr-FR" sz="3600" dirty="0"/>
              <a:t>SIMPLIFICATION administrative</a:t>
            </a:r>
          </a:p>
        </p:txBody>
      </p:sp>
      <p:sp>
        <p:nvSpPr>
          <p:cNvPr id="5" name="Slide Number Placeholder 4">
            <a:extLst>
              <a:ext uri="{FF2B5EF4-FFF2-40B4-BE49-F238E27FC236}">
                <a16:creationId xmlns:a16="http://schemas.microsoft.com/office/drawing/2014/main" xmlns="" id="{16E45DD5-0DA9-47DE-9A55-5AC5C26A3C20}"/>
              </a:ext>
            </a:extLst>
          </p:cNvPr>
          <p:cNvSpPr>
            <a:spLocks noGrp="1"/>
          </p:cNvSpPr>
          <p:nvPr>
            <p:ph type="sldNum" sz="quarter" idx="26"/>
          </p:nvPr>
        </p:nvSpPr>
        <p:spPr/>
        <p:txBody>
          <a:bodyPr/>
          <a:lstStyle/>
          <a:p>
            <a:fld id="{975A587B-5814-4D9B-9598-FE9CB954CB01}" type="slidenum">
              <a:rPr lang="fr-FR" smtClean="0"/>
              <a:pPr/>
              <a:t>2</a:t>
            </a:fld>
            <a:endParaRPr lang="fr-FR" dirty="0"/>
          </a:p>
        </p:txBody>
      </p:sp>
      <p:sp>
        <p:nvSpPr>
          <p:cNvPr id="6" name="Text Placeholder 5">
            <a:extLst>
              <a:ext uri="{FF2B5EF4-FFF2-40B4-BE49-F238E27FC236}">
                <a16:creationId xmlns:a16="http://schemas.microsoft.com/office/drawing/2014/main" xmlns="" id="{5436353D-360D-4D16-8578-537406013A5E}"/>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648429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50F9FA-3727-4CEC-AFC6-C217E2B0BE69}"/>
              </a:ext>
            </a:extLst>
          </p:cNvPr>
          <p:cNvSpPr>
            <a:spLocks noGrp="1"/>
          </p:cNvSpPr>
          <p:nvPr>
            <p:ph type="title"/>
          </p:nvPr>
        </p:nvSpPr>
        <p:spPr/>
        <p:txBody>
          <a:bodyPr/>
          <a:lstStyle/>
          <a:p>
            <a:r>
              <a:rPr lang="fr-FR" dirty="0"/>
              <a:t>Les modalités de calcul actuelles</a:t>
            </a:r>
          </a:p>
        </p:txBody>
      </p:sp>
      <p:grpSp>
        <p:nvGrpSpPr>
          <p:cNvPr id="2" name="Group 1">
            <a:extLst>
              <a:ext uri="{FF2B5EF4-FFF2-40B4-BE49-F238E27FC236}">
                <a16:creationId xmlns:a16="http://schemas.microsoft.com/office/drawing/2014/main" xmlns="" id="{CF95D0C1-867D-4A33-8D0D-27ED64D3648D}"/>
              </a:ext>
            </a:extLst>
          </p:cNvPr>
          <p:cNvGrpSpPr/>
          <p:nvPr/>
        </p:nvGrpSpPr>
        <p:grpSpPr>
          <a:xfrm>
            <a:off x="569119" y="2849927"/>
            <a:ext cx="5368973" cy="1294421"/>
            <a:chOff x="569119" y="2938063"/>
            <a:chExt cx="5368973" cy="1294421"/>
          </a:xfrm>
        </p:grpSpPr>
        <p:sp>
          <p:nvSpPr>
            <p:cNvPr id="6" name="Rectangle 5"/>
            <p:cNvSpPr/>
            <p:nvPr/>
          </p:nvSpPr>
          <p:spPr>
            <a:xfrm>
              <a:off x="569119" y="2938063"/>
              <a:ext cx="5368973" cy="129442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 name="Text Placeholder 1">
                  <a:extLst>
                    <a:ext uri="{FF2B5EF4-FFF2-40B4-BE49-F238E27FC236}">
                      <a16:creationId xmlns:a16="http://schemas.microsoft.com/office/drawing/2014/main" xmlns="" id="{38D0EFA7-B4DA-4410-8CAF-8CC78853FC5E}"/>
                    </a:ext>
                  </a:extLst>
                </p:cNvPr>
                <p:cNvSpPr txBox="1">
                  <a:spLocks/>
                </p:cNvSpPr>
                <p:nvPr/>
              </p:nvSpPr>
              <p:spPr>
                <a:xfrm>
                  <a:off x="638039" y="2990058"/>
                  <a:ext cx="5231132" cy="1190430"/>
                </a:xfrm>
                <a:prstGeom prst="rect">
                  <a:avLst/>
                </a:prstGeom>
                <a:ln w="3175">
                  <a:noFill/>
                </a:ln>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300" b="1" dirty="0">
                      <a:solidFill>
                        <a:schemeClr val="tx1"/>
                      </a:solidFill>
                    </a:rPr>
                    <a:t>Modalités calcul prime OPTAM : </a:t>
                  </a:r>
                </a:p>
                <a:p>
                  <a:pPr algn="ctr"/>
                  <a:endParaRPr lang="fr-FR" sz="700" u="sng" dirty="0">
                    <a:solidFill>
                      <a:schemeClr val="tx1"/>
                    </a:solidFill>
                  </a:endParaRPr>
                </a:p>
                <a:p>
                  <a:pPr algn="ctr"/>
                  <a14:m>
                    <m:oMathPara xmlns:m="http://schemas.openxmlformats.org/officeDocument/2006/math">
                      <m:oMathParaPr>
                        <m:jc m:val="centerGroup"/>
                      </m:oMathParaPr>
                      <m:oMath xmlns:m="http://schemas.openxmlformats.org/officeDocument/2006/math">
                        <m:r>
                          <a:rPr lang="fr-FR" sz="1200" i="1" smtClean="0">
                            <a:solidFill>
                              <a:schemeClr val="tx1"/>
                            </a:solidFill>
                            <a:latin typeface="Cambria Math" panose="02040503050406030204" pitchFamily="18" charset="0"/>
                          </a:rPr>
                          <m:t>𝑀𝑜𝑛𝑡𝑎𝑛𝑡</m:t>
                        </m:r>
                        <m:r>
                          <a:rPr lang="fr-FR" sz="1200" i="1" smtClean="0">
                            <a:solidFill>
                              <a:schemeClr val="tx1"/>
                            </a:solidFill>
                            <a:latin typeface="Cambria Math"/>
                          </a:rPr>
                          <m:t> </m:t>
                        </m:r>
                        <m:r>
                          <a:rPr lang="fr-FR" sz="1200" i="1" smtClean="0">
                            <a:solidFill>
                              <a:schemeClr val="tx1"/>
                            </a:solidFill>
                            <a:latin typeface="Cambria Math"/>
                          </a:rPr>
                          <m:t>𝑡𝑜𝑡𝑎𝑙</m:t>
                        </m:r>
                        <m:r>
                          <a:rPr lang="fr-FR" sz="1200" i="1" smtClean="0">
                            <a:solidFill>
                              <a:schemeClr val="tx1"/>
                            </a:solidFill>
                            <a:latin typeface="Cambria Math"/>
                          </a:rPr>
                          <m:t> </m:t>
                        </m:r>
                        <m:r>
                          <a:rPr lang="fr-FR" sz="1200" i="1" smtClean="0">
                            <a:solidFill>
                              <a:schemeClr val="tx1"/>
                            </a:solidFill>
                            <a:latin typeface="Cambria Math"/>
                          </a:rPr>
                          <m:t>h𝑜𝑛𝑜𝑟𝑎𝑖𝑟𝑒𝑠</m:t>
                        </m:r>
                        <m:r>
                          <a:rPr lang="fr-FR" sz="1200" i="1" smtClean="0">
                            <a:solidFill>
                              <a:schemeClr val="tx1"/>
                            </a:solidFill>
                            <a:latin typeface="Cambria Math"/>
                          </a:rPr>
                          <m:t> </m:t>
                        </m:r>
                        <m:r>
                          <a:rPr lang="fr-FR" sz="1200" i="1" smtClean="0">
                            <a:solidFill>
                              <a:schemeClr val="tx1"/>
                            </a:solidFill>
                            <a:latin typeface="Cambria Math"/>
                          </a:rPr>
                          <m:t>𝑡𝑎𝑟𝑖𝑓𝑠</m:t>
                        </m:r>
                        <m:r>
                          <a:rPr lang="fr-FR" sz="1200" i="1" smtClean="0">
                            <a:solidFill>
                              <a:schemeClr val="tx1"/>
                            </a:solidFill>
                            <a:latin typeface="Cambria Math"/>
                          </a:rPr>
                          <m:t> </m:t>
                        </m:r>
                        <m:r>
                          <a:rPr lang="fr-FR" sz="1200" i="1" smtClean="0">
                            <a:solidFill>
                              <a:schemeClr val="tx1"/>
                            </a:solidFill>
                            <a:latin typeface="Cambria Math"/>
                          </a:rPr>
                          <m:t>𝑜𝑝𝑝𝑜𝑠𝑎𝑏𝑙𝑒𝑠</m:t>
                        </m:r>
                        <m:r>
                          <a:rPr lang="fr-FR" sz="1200" i="1" smtClean="0">
                            <a:solidFill>
                              <a:schemeClr val="tx1"/>
                            </a:solidFill>
                            <a:latin typeface="Cambria Math"/>
                          </a:rPr>
                          <m:t> ×</m:t>
                        </m:r>
                        <m:sSup>
                          <m:sSupPr>
                            <m:ctrlPr>
                              <a:rPr lang="fr-FR" sz="1200" i="1">
                                <a:solidFill>
                                  <a:schemeClr val="tx1"/>
                                </a:solidFill>
                                <a:latin typeface="Cambria Math"/>
                                <a:ea typeface="Cambria Math"/>
                              </a:rPr>
                            </m:ctrlPr>
                          </m:sSupPr>
                          <m:e>
                            <m:r>
                              <a:rPr lang="fr-FR" sz="1200" i="1">
                                <a:solidFill>
                                  <a:schemeClr val="tx1"/>
                                </a:solidFill>
                                <a:latin typeface="Cambria Math"/>
                                <a:ea typeface="Cambria Math"/>
                              </a:rPr>
                              <m:t>𝑇𝑥</m:t>
                            </m:r>
                            <m:r>
                              <a:rPr lang="fr-FR" sz="1200" i="1">
                                <a:solidFill>
                                  <a:schemeClr val="tx1"/>
                                </a:solidFill>
                                <a:latin typeface="Cambria Math"/>
                                <a:ea typeface="Cambria Math"/>
                              </a:rPr>
                              <m:t> </m:t>
                            </m:r>
                            <m:sSup>
                              <m:sSupPr>
                                <m:ctrlPr>
                                  <a:rPr lang="fr-FR" sz="1200" i="1">
                                    <a:solidFill>
                                      <a:schemeClr val="tx1"/>
                                    </a:solidFill>
                                    <a:latin typeface="Cambria Math"/>
                                    <a:ea typeface="Cambria Math"/>
                                  </a:rPr>
                                </m:ctrlPr>
                              </m:sSupPr>
                              <m:e>
                                <m:r>
                                  <a:rPr lang="fr-FR" sz="1200" i="1">
                                    <a:solidFill>
                                      <a:schemeClr val="tx1"/>
                                    </a:solidFill>
                                    <a:latin typeface="Cambria Math"/>
                                    <a:ea typeface="Cambria Math"/>
                                  </a:rPr>
                                  <m:t>𝑑</m:t>
                                </m:r>
                              </m:e>
                              <m:sup>
                                <m:r>
                                  <a:rPr lang="fr-FR" sz="1200" i="1">
                                    <a:solidFill>
                                      <a:schemeClr val="tx1"/>
                                    </a:solidFill>
                                    <a:latin typeface="Cambria Math"/>
                                    <a:ea typeface="Cambria Math"/>
                                  </a:rPr>
                                  <m:t>′</m:t>
                                </m:r>
                              </m:sup>
                            </m:sSup>
                            <m:r>
                              <a:rPr lang="fr-FR" sz="1200" i="1">
                                <a:solidFill>
                                  <a:schemeClr val="tx1"/>
                                </a:solidFill>
                                <a:latin typeface="Cambria Math"/>
                                <a:ea typeface="Cambria Math"/>
                              </a:rPr>
                              <m:t>𝑒𝑛𝑔𝑎𝑔𝑒𝑚𝑒𝑛𝑡</m:t>
                            </m:r>
                            <m:r>
                              <a:rPr lang="fr-FR" sz="1200" i="1">
                                <a:solidFill>
                                  <a:schemeClr val="tx1"/>
                                </a:solidFill>
                                <a:latin typeface="Cambria Math"/>
                                <a:ea typeface="Cambria Math"/>
                              </a:rPr>
                              <m:t> </m:t>
                            </m:r>
                            <m:r>
                              <a:rPr lang="fr-FR" sz="1200" i="1">
                                <a:solidFill>
                                  <a:schemeClr val="tx1"/>
                                </a:solidFill>
                                <a:latin typeface="Cambria Math"/>
                                <a:ea typeface="Cambria Math"/>
                              </a:rPr>
                              <m:t>𝑟</m:t>
                            </m:r>
                            <m:r>
                              <a:rPr lang="fr-FR" sz="1200" i="1">
                                <a:solidFill>
                                  <a:schemeClr val="tx1"/>
                                </a:solidFill>
                                <a:latin typeface="Cambria Math"/>
                                <a:ea typeface="Cambria Math"/>
                              </a:rPr>
                              <m:t>é</m:t>
                            </m:r>
                            <m:r>
                              <a:rPr lang="fr-FR" sz="1200" i="1">
                                <a:solidFill>
                                  <a:schemeClr val="tx1"/>
                                </a:solidFill>
                                <a:latin typeface="Cambria Math"/>
                                <a:ea typeface="Cambria Math"/>
                              </a:rPr>
                              <m:t>𝑎𝑙𝑖𝑠</m:t>
                            </m:r>
                            <m:r>
                              <a:rPr lang="fr-FR" sz="1200" i="1">
                                <a:solidFill>
                                  <a:schemeClr val="tx1"/>
                                </a:solidFill>
                                <a:latin typeface="Cambria Math"/>
                                <a:ea typeface="Cambria Math"/>
                              </a:rPr>
                              <m:t>é</m:t>
                            </m:r>
                          </m:e>
                          <m:sup>
                            <m:r>
                              <a:rPr lang="fr-FR" sz="1200" i="1">
                                <a:solidFill>
                                  <a:schemeClr val="tx1"/>
                                </a:solidFill>
                                <a:latin typeface="Cambria Math"/>
                                <a:ea typeface="Cambria Math"/>
                              </a:rPr>
                              <m:t>1</m:t>
                            </m:r>
                          </m:sup>
                        </m:sSup>
                        <m:r>
                          <a:rPr lang="fr-FR" sz="1200" i="1">
                            <a:solidFill>
                              <a:schemeClr val="tx1"/>
                            </a:solidFill>
                            <a:latin typeface="Cambria Math"/>
                            <a:ea typeface="Cambria Math"/>
                          </a:rPr>
                          <m:t> ×</m:t>
                        </m:r>
                        <m:sSup>
                          <m:sSupPr>
                            <m:ctrlPr>
                              <a:rPr lang="fr-FR" sz="1200" i="1">
                                <a:solidFill>
                                  <a:schemeClr val="tx1"/>
                                </a:solidFill>
                                <a:latin typeface="Cambria Math"/>
                                <a:ea typeface="Cambria Math"/>
                              </a:rPr>
                            </m:ctrlPr>
                          </m:sSupPr>
                          <m:e>
                            <m:r>
                              <a:rPr lang="fr-FR" sz="1200" i="1">
                                <a:solidFill>
                                  <a:schemeClr val="tx1"/>
                                </a:solidFill>
                                <a:latin typeface="Cambria Math"/>
                                <a:ea typeface="Cambria Math"/>
                              </a:rPr>
                              <m:t>𝑇𝑥</m:t>
                            </m:r>
                            <m:r>
                              <a:rPr lang="fr-FR" sz="1200" i="1">
                                <a:solidFill>
                                  <a:schemeClr val="tx1"/>
                                </a:solidFill>
                                <a:latin typeface="Cambria Math"/>
                                <a:ea typeface="Cambria Math"/>
                              </a:rPr>
                              <m:t> </m:t>
                            </m:r>
                            <m:r>
                              <a:rPr lang="fr-FR" sz="1200" i="1">
                                <a:solidFill>
                                  <a:schemeClr val="tx1"/>
                                </a:solidFill>
                                <a:latin typeface="Cambria Math"/>
                                <a:ea typeface="Cambria Math"/>
                              </a:rPr>
                              <m:t>𝑑𝑒</m:t>
                            </m:r>
                            <m:r>
                              <a:rPr lang="fr-FR" sz="1200" i="1">
                                <a:solidFill>
                                  <a:schemeClr val="tx1"/>
                                </a:solidFill>
                                <a:latin typeface="Cambria Math"/>
                                <a:ea typeface="Cambria Math"/>
                              </a:rPr>
                              <m:t> </m:t>
                            </m:r>
                            <m:r>
                              <a:rPr lang="fr-FR" sz="1200" i="1">
                                <a:solidFill>
                                  <a:schemeClr val="tx1"/>
                                </a:solidFill>
                                <a:latin typeface="Cambria Math"/>
                                <a:ea typeface="Cambria Math"/>
                              </a:rPr>
                              <m:t>𝑐𝑜𝑡𝑖𝑠𝑎𝑡𝑖𝑜𝑛𝑠</m:t>
                            </m:r>
                            <m:r>
                              <a:rPr lang="fr-FR" sz="1200" i="1">
                                <a:solidFill>
                                  <a:schemeClr val="tx1"/>
                                </a:solidFill>
                                <a:latin typeface="Cambria Math"/>
                                <a:ea typeface="Cambria Math"/>
                              </a:rPr>
                              <m:t> </m:t>
                            </m:r>
                            <m:r>
                              <a:rPr lang="fr-FR" sz="1200" i="1">
                                <a:solidFill>
                                  <a:schemeClr val="tx1"/>
                                </a:solidFill>
                                <a:latin typeface="Cambria Math"/>
                                <a:ea typeface="Cambria Math"/>
                              </a:rPr>
                              <m:t>𝑚𝑜𝑦𝑒𝑛𝑠</m:t>
                            </m:r>
                            <m:r>
                              <a:rPr lang="fr-FR" sz="1200" i="1">
                                <a:solidFill>
                                  <a:schemeClr val="tx1"/>
                                </a:solidFill>
                                <a:latin typeface="Cambria Math"/>
                                <a:ea typeface="Cambria Math"/>
                              </a:rPr>
                              <m:t> </m:t>
                            </m:r>
                            <m:r>
                              <a:rPr lang="fr-FR" sz="1200" i="1">
                                <a:solidFill>
                                  <a:schemeClr val="tx1"/>
                                </a:solidFill>
                                <a:latin typeface="Cambria Math"/>
                                <a:ea typeface="Cambria Math"/>
                              </a:rPr>
                              <m:t>𝑠𝑢𝑖𝑣𝑎𝑛𝑡</m:t>
                            </m:r>
                            <m:r>
                              <a:rPr lang="fr-FR" sz="1200" i="1">
                                <a:solidFill>
                                  <a:schemeClr val="tx1"/>
                                </a:solidFill>
                                <a:latin typeface="Cambria Math"/>
                                <a:ea typeface="Cambria Math"/>
                              </a:rPr>
                              <m:t> </m:t>
                            </m:r>
                            <m:r>
                              <a:rPr lang="fr-FR" sz="1200" i="1">
                                <a:solidFill>
                                  <a:schemeClr val="tx1"/>
                                </a:solidFill>
                                <a:latin typeface="Cambria Math"/>
                                <a:ea typeface="Cambria Math"/>
                              </a:rPr>
                              <m:t>𝑙𝑎</m:t>
                            </m:r>
                            <m:r>
                              <a:rPr lang="fr-FR" sz="1200" i="1">
                                <a:solidFill>
                                  <a:schemeClr val="tx1"/>
                                </a:solidFill>
                                <a:latin typeface="Cambria Math"/>
                                <a:ea typeface="Cambria Math"/>
                              </a:rPr>
                              <m:t> </m:t>
                            </m:r>
                            <m:r>
                              <a:rPr lang="fr-FR" sz="1200" i="1">
                                <a:solidFill>
                                  <a:schemeClr val="tx1"/>
                                </a:solidFill>
                                <a:latin typeface="Cambria Math"/>
                                <a:ea typeface="Cambria Math"/>
                              </a:rPr>
                              <m:t>𝑠𝑝</m:t>
                            </m:r>
                            <m:r>
                              <a:rPr lang="fr-FR" sz="1200" i="1">
                                <a:solidFill>
                                  <a:schemeClr val="tx1"/>
                                </a:solidFill>
                                <a:latin typeface="Cambria Math"/>
                                <a:ea typeface="Cambria Math"/>
                              </a:rPr>
                              <m:t>é</m:t>
                            </m:r>
                            <m:r>
                              <a:rPr lang="fr-FR" sz="1200" i="1">
                                <a:solidFill>
                                  <a:schemeClr val="tx1"/>
                                </a:solidFill>
                                <a:latin typeface="Cambria Math"/>
                                <a:ea typeface="Cambria Math"/>
                              </a:rPr>
                              <m:t>𝑐𝑖𝑎𝑙𝑖𝑡</m:t>
                            </m:r>
                            <m:r>
                              <a:rPr lang="fr-FR" sz="1200" i="1">
                                <a:solidFill>
                                  <a:schemeClr val="tx1"/>
                                </a:solidFill>
                                <a:latin typeface="Cambria Math"/>
                                <a:ea typeface="Cambria Math"/>
                              </a:rPr>
                              <m:t>é</m:t>
                            </m:r>
                          </m:e>
                          <m:sup>
                            <m:r>
                              <a:rPr lang="fr-FR" sz="1200" i="1">
                                <a:solidFill>
                                  <a:schemeClr val="tx1"/>
                                </a:solidFill>
                                <a:latin typeface="Cambria Math"/>
                                <a:ea typeface="Cambria Math"/>
                              </a:rPr>
                              <m:t>2</m:t>
                            </m:r>
                          </m:sup>
                        </m:sSup>
                      </m:oMath>
                    </m:oMathPara>
                  </a14:m>
                  <a:endParaRPr lang="fr-FR" sz="1200" dirty="0">
                    <a:solidFill>
                      <a:schemeClr val="tx1"/>
                    </a:solidFill>
                  </a:endParaRPr>
                </a:p>
                <a:p>
                  <a:pPr algn="ctr"/>
                  <a:endParaRPr lang="fr-FR" sz="400" dirty="0">
                    <a:solidFill>
                      <a:schemeClr val="tx1"/>
                    </a:solidFill>
                  </a:endParaRPr>
                </a:p>
                <a:p>
                  <a:pPr algn="ctr">
                    <a:lnSpc>
                      <a:spcPct val="120000"/>
                    </a:lnSpc>
                    <a:spcBef>
                      <a:spcPts val="0"/>
                    </a:spcBef>
                  </a:pPr>
                  <a:r>
                    <a:rPr lang="fr-FR" sz="900" i="1" dirty="0">
                      <a:solidFill>
                        <a:schemeClr val="tx1"/>
                      </a:solidFill>
                    </a:rPr>
                    <a:t>1 : Dégressivité si écart compris entre 1 et 5 points, ce taux est égal à 100% si respect strict</a:t>
                  </a:r>
                </a:p>
                <a:p>
                  <a:pPr algn="ctr">
                    <a:lnSpc>
                      <a:spcPct val="120000"/>
                    </a:lnSpc>
                    <a:spcBef>
                      <a:spcPts val="0"/>
                    </a:spcBef>
                  </a:pPr>
                  <a:r>
                    <a:rPr lang="fr-FR" sz="900" i="1" dirty="0">
                      <a:solidFill>
                        <a:schemeClr val="tx1"/>
                      </a:solidFill>
                    </a:rPr>
                    <a:t>2 : Liste des taux à l’annexe 19 de la convention médicale</a:t>
                  </a:r>
                </a:p>
              </p:txBody>
            </p:sp>
          </mc:Choice>
          <mc:Fallback xmlns="">
            <p:sp>
              <p:nvSpPr>
                <p:cNvPr id="7" name="Text Placeholder 1">
                  <a:extLst>
                    <a:ext uri="{FF2B5EF4-FFF2-40B4-BE49-F238E27FC236}">
                      <a16:creationId xmlns:a16="http://schemas.microsoft.com/office/drawing/2014/main" id="{38D0EFA7-B4DA-4410-8CAF-8CC78853FC5E}"/>
                    </a:ext>
                  </a:extLst>
                </p:cNvPr>
                <p:cNvSpPr txBox="1">
                  <a:spLocks noRot="1" noChangeAspect="1" noMove="1" noResize="1" noEditPoints="1" noAdjustHandles="1" noChangeArrowheads="1" noChangeShapeType="1" noTextEdit="1"/>
                </p:cNvSpPr>
                <p:nvPr/>
              </p:nvSpPr>
              <p:spPr>
                <a:xfrm>
                  <a:off x="638039" y="2990058"/>
                  <a:ext cx="5231132" cy="1190430"/>
                </a:xfrm>
                <a:prstGeom prst="rect">
                  <a:avLst/>
                </a:prstGeom>
                <a:blipFill>
                  <a:blip r:embed="rId2"/>
                  <a:stretch>
                    <a:fillRect t="-2051"/>
                  </a:stretch>
                </a:blipFill>
                <a:ln w="3175">
                  <a:noFill/>
                </a:ln>
              </p:spPr>
              <p:txBody>
                <a:bodyPr/>
                <a:lstStyle/>
                <a:p>
                  <a:r>
                    <a:rPr lang="fr-FR">
                      <a:noFill/>
                    </a:rPr>
                    <a:t> </a:t>
                  </a:r>
                </a:p>
              </p:txBody>
            </p:sp>
          </mc:Fallback>
        </mc:AlternateContent>
      </p:grpSp>
      <p:sp>
        <p:nvSpPr>
          <p:cNvPr id="10" name="Rectangle 9"/>
          <p:cNvSpPr/>
          <p:nvPr/>
        </p:nvSpPr>
        <p:spPr>
          <a:xfrm>
            <a:off x="569119" y="4302332"/>
            <a:ext cx="5368973" cy="129442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Modalités calcul rémunération OPTAMCO :</a:t>
            </a:r>
          </a:p>
          <a:p>
            <a:pPr algn="ctr"/>
            <a:endParaRPr lang="fr-FR" sz="1200" dirty="0">
              <a:solidFill>
                <a:schemeClr val="tx1"/>
              </a:solidFill>
            </a:endParaRPr>
          </a:p>
          <a:p>
            <a:pPr algn="ctr"/>
            <a:r>
              <a:rPr lang="fr-FR" sz="1200" i="1" dirty="0">
                <a:solidFill>
                  <a:schemeClr val="tx1"/>
                </a:solidFill>
              </a:rPr>
              <a:t>Modificateur K (applicables aux actes de chirurgie et d’accouchement) = 20% pour les secteur 1 et les médecins OPTAM-CO</a:t>
            </a:r>
          </a:p>
          <a:p>
            <a:pPr algn="ctr"/>
            <a:r>
              <a:rPr lang="fr-FR" sz="1200" dirty="0">
                <a:solidFill>
                  <a:schemeClr val="tx1"/>
                </a:solidFill>
              </a:rPr>
              <a:t>(vs 11,5% pour les secteur 2 hors OPTAM-CO)</a:t>
            </a:r>
          </a:p>
        </p:txBody>
      </p:sp>
      <p:sp>
        <p:nvSpPr>
          <p:cNvPr id="15" name="Rectangle 14"/>
          <p:cNvSpPr/>
          <p:nvPr/>
        </p:nvSpPr>
        <p:spPr>
          <a:xfrm>
            <a:off x="6272437" y="2849928"/>
            <a:ext cx="5321869" cy="27468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sym typeface="Wingdings" panose="05000000000000000000" pitchFamily="2" charset="2"/>
              </a:rPr>
              <a:t> </a:t>
            </a:r>
            <a:r>
              <a:rPr lang="fr-FR" sz="1400" dirty="0">
                <a:solidFill>
                  <a:schemeClr val="tx1"/>
                </a:solidFill>
              </a:rPr>
              <a:t>Les médecins de secteur 2 </a:t>
            </a:r>
            <a:r>
              <a:rPr lang="fr-FR" sz="1400" dirty="0" err="1">
                <a:solidFill>
                  <a:schemeClr val="tx1"/>
                </a:solidFill>
              </a:rPr>
              <a:t>adhérants</a:t>
            </a:r>
            <a:r>
              <a:rPr lang="fr-FR" sz="1400" dirty="0">
                <a:solidFill>
                  <a:schemeClr val="tx1"/>
                </a:solidFill>
              </a:rPr>
              <a:t> bénéficient d’avantages et de rémunérations forfaitaires du secteur 1 :</a:t>
            </a:r>
          </a:p>
          <a:p>
            <a:pPr marL="742950" lvl="3" indent="-285750">
              <a:buFont typeface="Courier New" panose="02070309020205020404" pitchFamily="49" charset="0"/>
              <a:buChar char="o"/>
            </a:pPr>
            <a:r>
              <a:rPr lang="fr-FR" sz="1400" dirty="0">
                <a:solidFill>
                  <a:schemeClr val="tx1"/>
                </a:solidFill>
              </a:rPr>
              <a:t>FPMT </a:t>
            </a:r>
          </a:p>
          <a:p>
            <a:pPr marL="742950" lvl="3" indent="-285750">
              <a:buFont typeface="Courier New" panose="02070309020205020404" pitchFamily="49" charset="0"/>
              <a:buChar char="o"/>
            </a:pPr>
            <a:r>
              <a:rPr lang="fr-FR" sz="1400" dirty="0">
                <a:solidFill>
                  <a:schemeClr val="tx1"/>
                </a:solidFill>
              </a:rPr>
              <a:t>MPA </a:t>
            </a:r>
          </a:p>
          <a:p>
            <a:pPr marL="742950" lvl="3" indent="-285750">
              <a:buFont typeface="Courier New" panose="02070309020205020404" pitchFamily="49" charset="0"/>
              <a:buChar char="o"/>
            </a:pPr>
            <a:r>
              <a:rPr lang="fr-FR" sz="1400" dirty="0">
                <a:solidFill>
                  <a:schemeClr val="tx1"/>
                </a:solidFill>
              </a:rPr>
              <a:t>Contrats démographiques</a:t>
            </a:r>
          </a:p>
          <a:p>
            <a:pPr marL="742950" lvl="3" indent="-285750">
              <a:buFont typeface="Courier New" panose="02070309020205020404" pitchFamily="49" charset="0"/>
              <a:buChar char="o"/>
            </a:pPr>
            <a:r>
              <a:rPr lang="fr-FR" sz="1400" dirty="0">
                <a:solidFill>
                  <a:schemeClr val="tx1"/>
                </a:solidFill>
              </a:rPr>
              <a:t>Assistants médicaux</a:t>
            </a:r>
          </a:p>
          <a:p>
            <a:pPr marL="742950" lvl="3" indent="-285750">
              <a:buFont typeface="Courier New" panose="02070309020205020404" pitchFamily="49" charset="0"/>
              <a:buChar char="o"/>
            </a:pPr>
            <a:r>
              <a:rPr lang="fr-FR" sz="1400" dirty="0">
                <a:solidFill>
                  <a:schemeClr val="tx1"/>
                </a:solidFill>
              </a:rPr>
              <a:t>Revalorisation de la RCP</a:t>
            </a:r>
          </a:p>
          <a:p>
            <a:pPr marL="457200" lvl="3"/>
            <a:endParaRPr lang="fr-FR" sz="1400" dirty="0">
              <a:solidFill>
                <a:schemeClr val="tx1"/>
              </a:solidFill>
            </a:endParaRPr>
          </a:p>
          <a:p>
            <a:pPr marL="0" lvl="2"/>
            <a:r>
              <a:rPr lang="fr-FR" sz="1400" dirty="0">
                <a:solidFill>
                  <a:schemeClr val="tx1"/>
                </a:solidFill>
                <a:sym typeface="Wingdings" panose="05000000000000000000" pitchFamily="2" charset="2"/>
              </a:rPr>
              <a:t> Ils peuvent également coter certains actes / majorations réservés au secteur 1</a:t>
            </a:r>
            <a:endParaRPr lang="fr-FR" sz="1400" dirty="0">
              <a:solidFill>
                <a:schemeClr val="tx1"/>
              </a:solidFill>
            </a:endParaRPr>
          </a:p>
          <a:p>
            <a:pPr algn="ctr"/>
            <a:endParaRPr lang="fr-FR" sz="1100" dirty="0">
              <a:solidFill>
                <a:schemeClr val="tx1"/>
              </a:solidFill>
            </a:endParaRPr>
          </a:p>
        </p:txBody>
      </p:sp>
      <p:pic>
        <p:nvPicPr>
          <p:cNvPr id="16" name="Picture 2" descr="C:\Users\LOISEL-30188\Pictures\eur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9689" y="1708105"/>
            <a:ext cx="571458" cy="571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LOISEL-30188\Pictures\eur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847" y="1708105"/>
            <a:ext cx="571458" cy="5714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63">
            <a:extLst>
              <a:ext uri="{FF2B5EF4-FFF2-40B4-BE49-F238E27FC236}">
                <a16:creationId xmlns:a16="http://schemas.microsoft.com/office/drawing/2014/main" xmlns="" id="{47621B6C-41B7-41A8-B2CE-2813329C84EA}"/>
              </a:ext>
            </a:extLst>
          </p:cNvPr>
          <p:cNvSpPr txBox="1"/>
          <p:nvPr/>
        </p:nvSpPr>
        <p:spPr>
          <a:xfrm>
            <a:off x="569120" y="2403069"/>
            <a:ext cx="5368972" cy="307777"/>
          </a:xfrm>
          <a:prstGeom prst="rect">
            <a:avLst/>
          </a:prstGeom>
          <a:solidFill>
            <a:schemeClr val="tx1"/>
          </a:solidFill>
        </p:spPr>
        <p:txBody>
          <a:bodyPr wrap="square" rtlCol="0">
            <a:spAutoFit/>
          </a:bodyPr>
          <a:lstStyle/>
          <a:p>
            <a:pPr algn="ctr"/>
            <a:r>
              <a:rPr lang="fr-FR" sz="1400" b="1" dirty="0">
                <a:solidFill>
                  <a:schemeClr val="bg1"/>
                </a:solidFill>
              </a:rPr>
              <a:t>Versement d’une « prime » aux adhérents</a:t>
            </a:r>
          </a:p>
        </p:txBody>
      </p:sp>
      <p:sp>
        <p:nvSpPr>
          <p:cNvPr id="19" name="TextBox 63">
            <a:extLst>
              <a:ext uri="{FF2B5EF4-FFF2-40B4-BE49-F238E27FC236}">
                <a16:creationId xmlns:a16="http://schemas.microsoft.com/office/drawing/2014/main" xmlns="" id="{47621B6C-41B7-41A8-B2CE-2813329C84EA}"/>
              </a:ext>
            </a:extLst>
          </p:cNvPr>
          <p:cNvSpPr txBox="1"/>
          <p:nvPr/>
        </p:nvSpPr>
        <p:spPr>
          <a:xfrm>
            <a:off x="6253910" y="2403068"/>
            <a:ext cx="5321869" cy="307777"/>
          </a:xfrm>
          <a:prstGeom prst="rect">
            <a:avLst/>
          </a:prstGeom>
          <a:solidFill>
            <a:schemeClr val="tx1"/>
          </a:solidFill>
        </p:spPr>
        <p:txBody>
          <a:bodyPr wrap="square" rtlCol="0">
            <a:spAutoFit/>
          </a:bodyPr>
          <a:lstStyle/>
          <a:p>
            <a:pPr algn="ctr"/>
            <a:r>
              <a:rPr lang="fr-FR" sz="1400" b="1" dirty="0">
                <a:solidFill>
                  <a:schemeClr val="bg1"/>
                </a:solidFill>
              </a:rPr>
              <a:t>Autres avantages</a:t>
            </a:r>
          </a:p>
        </p:txBody>
      </p:sp>
      <p:sp>
        <p:nvSpPr>
          <p:cNvPr id="14" name="Parallelogram 13">
            <a:extLst>
              <a:ext uri="{FF2B5EF4-FFF2-40B4-BE49-F238E27FC236}">
                <a16:creationId xmlns:a16="http://schemas.microsoft.com/office/drawing/2014/main" xmlns="" id="{C891D0C2-D914-4A66-A53D-E066472886F0}"/>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OPTAM / OPTAM-CO</a:t>
            </a:r>
          </a:p>
        </p:txBody>
      </p:sp>
      <p:sp>
        <p:nvSpPr>
          <p:cNvPr id="20" name="Parallelogram 19">
            <a:extLst>
              <a:ext uri="{FF2B5EF4-FFF2-40B4-BE49-F238E27FC236}">
                <a16:creationId xmlns:a16="http://schemas.microsoft.com/office/drawing/2014/main" xmlns="" id="{7CE97AD4-A518-4035-917F-C93438AFBB19}"/>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Rappels</a:t>
            </a:r>
          </a:p>
        </p:txBody>
      </p:sp>
      <p:sp>
        <p:nvSpPr>
          <p:cNvPr id="21" name="Slide Number Placeholder 2">
            <a:extLst>
              <a:ext uri="{FF2B5EF4-FFF2-40B4-BE49-F238E27FC236}">
                <a16:creationId xmlns:a16="http://schemas.microsoft.com/office/drawing/2014/main" xmlns="" id="{F031B622-8CAB-4404-A9F2-E185EA244B25}"/>
              </a:ext>
            </a:extLst>
          </p:cNvPr>
          <p:cNvSpPr>
            <a:spLocks noGrp="1"/>
          </p:cNvSpPr>
          <p:nvPr>
            <p:ph type="sldNum" sz="quarter" idx="15"/>
          </p:nvPr>
        </p:nvSpPr>
        <p:spPr>
          <a:xfrm>
            <a:off x="2355" y="6578281"/>
            <a:ext cx="720000" cy="288000"/>
          </a:xfrm>
        </p:spPr>
        <p:txBody>
          <a:bodyPr/>
          <a:lstStyle/>
          <a:p>
            <a:fld id="{975A587B-5814-4D9B-9598-FE9CB954CB01}" type="slidenum">
              <a:rPr lang="fr-FR" smtClean="0"/>
              <a:pPr/>
              <a:t>20</a:t>
            </a:fld>
            <a:endParaRPr lang="fr-FR" dirty="0"/>
          </a:p>
        </p:txBody>
      </p:sp>
    </p:spTree>
    <p:extLst>
      <p:ext uri="{BB962C8B-B14F-4D97-AF65-F5344CB8AC3E}">
        <p14:creationId xmlns:p14="http://schemas.microsoft.com/office/powerpoint/2010/main" val="356187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653A371-043F-4030-B8A1-D171D56A0007}"/>
              </a:ext>
            </a:extLst>
          </p:cNvPr>
          <p:cNvSpPr/>
          <p:nvPr/>
        </p:nvSpPr>
        <p:spPr>
          <a:xfrm>
            <a:off x="9639759" y="5993176"/>
            <a:ext cx="2388639" cy="79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xmlns="" id="{4A81D7B1-EC82-4768-88BA-87C462C65827}"/>
              </a:ext>
            </a:extLst>
          </p:cNvPr>
          <p:cNvSpPr>
            <a:spLocks noGrp="1"/>
          </p:cNvSpPr>
          <p:nvPr>
            <p:ph type="sldNum" sz="quarter" idx="15"/>
          </p:nvPr>
        </p:nvSpPr>
        <p:spPr/>
        <p:txBody>
          <a:bodyPr/>
          <a:lstStyle/>
          <a:p>
            <a:fld id="{975A587B-5814-4D9B-9598-FE9CB954CB01}" type="slidenum">
              <a:rPr lang="fr-FR" smtClean="0"/>
              <a:pPr/>
              <a:t>21</a:t>
            </a:fld>
            <a:endParaRPr lang="fr-FR" dirty="0"/>
          </a:p>
        </p:txBody>
      </p:sp>
      <p:sp>
        <p:nvSpPr>
          <p:cNvPr id="4" name="Title 3">
            <a:extLst>
              <a:ext uri="{FF2B5EF4-FFF2-40B4-BE49-F238E27FC236}">
                <a16:creationId xmlns:a16="http://schemas.microsoft.com/office/drawing/2014/main" xmlns="" id="{6FC4663B-6D7F-4A4B-8170-480F9F71EBF6}"/>
              </a:ext>
            </a:extLst>
          </p:cNvPr>
          <p:cNvSpPr>
            <a:spLocks noGrp="1"/>
          </p:cNvSpPr>
          <p:nvPr>
            <p:ph type="title"/>
          </p:nvPr>
        </p:nvSpPr>
        <p:spPr/>
        <p:txBody>
          <a:bodyPr/>
          <a:lstStyle/>
          <a:p>
            <a:r>
              <a:rPr lang="fr-FR" dirty="0"/>
              <a:t>EXEMPLE d’un adhérent à l’</a:t>
            </a:r>
            <a:r>
              <a:rPr lang="fr-FR" dirty="0" err="1"/>
              <a:t>optam</a:t>
            </a:r>
            <a:endParaRPr lang="fr-FR" dirty="0"/>
          </a:p>
        </p:txBody>
      </p:sp>
      <p:sp>
        <p:nvSpPr>
          <p:cNvPr id="5" name="Parallelogram 4">
            <a:extLst>
              <a:ext uri="{FF2B5EF4-FFF2-40B4-BE49-F238E27FC236}">
                <a16:creationId xmlns:a16="http://schemas.microsoft.com/office/drawing/2014/main" xmlns="" id="{4EA000D4-8584-420A-A41F-B7704928FB32}"/>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OPTAM / OPTAM-CO</a:t>
            </a:r>
          </a:p>
        </p:txBody>
      </p:sp>
      <p:sp>
        <p:nvSpPr>
          <p:cNvPr id="6" name="Parallelogram 5">
            <a:extLst>
              <a:ext uri="{FF2B5EF4-FFF2-40B4-BE49-F238E27FC236}">
                <a16:creationId xmlns:a16="http://schemas.microsoft.com/office/drawing/2014/main" xmlns="" id="{F586D427-F575-4567-861E-82F3B757A4E1}"/>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Présentation</a:t>
            </a:r>
          </a:p>
        </p:txBody>
      </p:sp>
      <p:sp>
        <p:nvSpPr>
          <p:cNvPr id="7" name="TextBox 6">
            <a:extLst>
              <a:ext uri="{FF2B5EF4-FFF2-40B4-BE49-F238E27FC236}">
                <a16:creationId xmlns:a16="http://schemas.microsoft.com/office/drawing/2014/main" xmlns="" id="{C3411B84-A95C-4598-A19A-46D0B74CCA98}"/>
              </a:ext>
            </a:extLst>
          </p:cNvPr>
          <p:cNvSpPr txBox="1"/>
          <p:nvPr/>
        </p:nvSpPr>
        <p:spPr>
          <a:xfrm>
            <a:off x="3803816" y="1830122"/>
            <a:ext cx="4584367" cy="374571"/>
          </a:xfrm>
          <a:prstGeom prst="roundRect">
            <a:avLst/>
          </a:prstGeom>
          <a:solidFill>
            <a:schemeClr val="tx2">
              <a:lumMod val="20000"/>
              <a:lumOff val="80000"/>
            </a:schemeClr>
          </a:solidFill>
        </p:spPr>
        <p:txBody>
          <a:bodyPr wrap="square" rtlCol="0">
            <a:spAutoFit/>
          </a:bodyPr>
          <a:lstStyle/>
          <a:p>
            <a:pPr algn="ctr"/>
            <a:r>
              <a:rPr lang="fr-FR" sz="1600" b="1" dirty="0"/>
              <a:t>ORL exerçant dans les Hauts-de-France</a:t>
            </a:r>
          </a:p>
        </p:txBody>
      </p:sp>
      <p:pic>
        <p:nvPicPr>
          <p:cNvPr id="11" name="Graphic 10" descr="Doctor male with solid fill">
            <a:extLst>
              <a:ext uri="{FF2B5EF4-FFF2-40B4-BE49-F238E27FC236}">
                <a16:creationId xmlns:a16="http://schemas.microsoft.com/office/drawing/2014/main" xmlns="" id="{175D0138-AF3A-4C9B-A35A-0A28A43D48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91359" y="1837407"/>
            <a:ext cx="360000" cy="360000"/>
          </a:xfrm>
          <a:prstGeom prst="rect">
            <a:avLst/>
          </a:prstGeom>
        </p:spPr>
      </p:pic>
      <p:sp>
        <p:nvSpPr>
          <p:cNvPr id="16" name="TextBox 15">
            <a:extLst>
              <a:ext uri="{FF2B5EF4-FFF2-40B4-BE49-F238E27FC236}">
                <a16:creationId xmlns:a16="http://schemas.microsoft.com/office/drawing/2014/main" xmlns="" id="{B9013FC2-7E80-4553-BCB2-2BF7743BAC90}"/>
              </a:ext>
            </a:extLst>
          </p:cNvPr>
          <p:cNvSpPr txBox="1"/>
          <p:nvPr/>
        </p:nvSpPr>
        <p:spPr>
          <a:xfrm>
            <a:off x="992913" y="2455871"/>
            <a:ext cx="4316408" cy="338554"/>
          </a:xfrm>
          <a:prstGeom prst="rect">
            <a:avLst/>
          </a:prstGeom>
          <a:solidFill>
            <a:schemeClr val="tx1"/>
          </a:solidFill>
        </p:spPr>
        <p:txBody>
          <a:bodyPr wrap="square" rtlCol="0">
            <a:spAutoFit/>
          </a:bodyPr>
          <a:lstStyle/>
          <a:p>
            <a:pPr algn="ctr"/>
            <a:r>
              <a:rPr lang="fr-FR" sz="1600" b="1" dirty="0">
                <a:solidFill>
                  <a:schemeClr val="bg1"/>
                </a:solidFill>
              </a:rPr>
              <a:t>Ses engagements au contrat</a:t>
            </a:r>
          </a:p>
        </p:txBody>
      </p:sp>
      <p:sp>
        <p:nvSpPr>
          <p:cNvPr id="17" name="TextBox 16">
            <a:extLst>
              <a:ext uri="{FF2B5EF4-FFF2-40B4-BE49-F238E27FC236}">
                <a16:creationId xmlns:a16="http://schemas.microsoft.com/office/drawing/2014/main" xmlns="" id="{12D68AF1-1741-4BC9-9A02-05D667566CD0}"/>
              </a:ext>
            </a:extLst>
          </p:cNvPr>
          <p:cNvSpPr txBox="1"/>
          <p:nvPr/>
        </p:nvSpPr>
        <p:spPr>
          <a:xfrm>
            <a:off x="1951886" y="2872625"/>
            <a:ext cx="3223526" cy="523220"/>
          </a:xfrm>
          <a:prstGeom prst="rect">
            <a:avLst/>
          </a:prstGeom>
          <a:noFill/>
        </p:spPr>
        <p:txBody>
          <a:bodyPr wrap="square" rtlCol="0">
            <a:spAutoFit/>
          </a:bodyPr>
          <a:lstStyle/>
          <a:p>
            <a:r>
              <a:rPr lang="fr-FR" sz="1400" b="1" dirty="0"/>
              <a:t>Taux de dépassement </a:t>
            </a:r>
          </a:p>
          <a:p>
            <a:r>
              <a:rPr lang="fr-FR" sz="1400" dirty="0"/>
              <a:t>20,8%</a:t>
            </a:r>
          </a:p>
        </p:txBody>
      </p:sp>
      <p:sp>
        <p:nvSpPr>
          <p:cNvPr id="18" name="TextBox 17">
            <a:extLst>
              <a:ext uri="{FF2B5EF4-FFF2-40B4-BE49-F238E27FC236}">
                <a16:creationId xmlns:a16="http://schemas.microsoft.com/office/drawing/2014/main" xmlns="" id="{D2563636-25AE-4951-9382-0E6FE5EC1B86}"/>
              </a:ext>
            </a:extLst>
          </p:cNvPr>
          <p:cNvSpPr txBox="1"/>
          <p:nvPr/>
        </p:nvSpPr>
        <p:spPr>
          <a:xfrm>
            <a:off x="1951886" y="3476820"/>
            <a:ext cx="3223526" cy="523220"/>
          </a:xfrm>
          <a:prstGeom prst="rect">
            <a:avLst/>
          </a:prstGeom>
          <a:noFill/>
        </p:spPr>
        <p:txBody>
          <a:bodyPr wrap="square" rtlCol="0">
            <a:spAutoFit/>
          </a:bodyPr>
          <a:lstStyle/>
          <a:p>
            <a:r>
              <a:rPr lang="fr-FR" sz="1400" b="1" dirty="0"/>
              <a:t>Taux d’activité à tarif opposable</a:t>
            </a:r>
          </a:p>
          <a:p>
            <a:r>
              <a:rPr lang="fr-FR" sz="1400" dirty="0"/>
              <a:t>31,6%</a:t>
            </a:r>
          </a:p>
        </p:txBody>
      </p:sp>
      <p:pic>
        <p:nvPicPr>
          <p:cNvPr id="20" name="Graphic 19" descr="Hospital with solid fill">
            <a:extLst>
              <a:ext uri="{FF2B5EF4-FFF2-40B4-BE49-F238E27FC236}">
                <a16:creationId xmlns:a16="http://schemas.microsoft.com/office/drawing/2014/main" xmlns="" id="{19C7AE35-89F3-40E8-878E-1A918FE39F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97007" y="3558430"/>
            <a:ext cx="360000" cy="360000"/>
          </a:xfrm>
          <a:prstGeom prst="rect">
            <a:avLst/>
          </a:prstGeom>
        </p:spPr>
      </p:pic>
      <p:pic>
        <p:nvPicPr>
          <p:cNvPr id="22" name="Graphic 21" descr="Coins with solid fill">
            <a:extLst>
              <a:ext uri="{FF2B5EF4-FFF2-40B4-BE49-F238E27FC236}">
                <a16:creationId xmlns:a16="http://schemas.microsoft.com/office/drawing/2014/main" xmlns="" id="{8B1885E5-95E4-4D14-B9B2-B09343354D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94417" y="2954235"/>
            <a:ext cx="360000" cy="360000"/>
          </a:xfrm>
          <a:prstGeom prst="rect">
            <a:avLst/>
          </a:prstGeom>
        </p:spPr>
      </p:pic>
      <p:sp>
        <p:nvSpPr>
          <p:cNvPr id="23" name="TextBox 22">
            <a:extLst>
              <a:ext uri="{FF2B5EF4-FFF2-40B4-BE49-F238E27FC236}">
                <a16:creationId xmlns:a16="http://schemas.microsoft.com/office/drawing/2014/main" xmlns="" id="{D5FE6CA7-2C89-46E2-91E2-2ED81CCB1D8F}"/>
              </a:ext>
            </a:extLst>
          </p:cNvPr>
          <p:cNvSpPr txBox="1"/>
          <p:nvPr/>
        </p:nvSpPr>
        <p:spPr>
          <a:xfrm>
            <a:off x="6882679" y="2453096"/>
            <a:ext cx="4316408" cy="338554"/>
          </a:xfrm>
          <a:prstGeom prst="rect">
            <a:avLst/>
          </a:prstGeom>
          <a:solidFill>
            <a:schemeClr val="tx1"/>
          </a:solidFill>
        </p:spPr>
        <p:txBody>
          <a:bodyPr wrap="square" rtlCol="0">
            <a:spAutoFit/>
          </a:bodyPr>
          <a:lstStyle/>
          <a:p>
            <a:pPr algn="ctr"/>
            <a:r>
              <a:rPr lang="fr-FR" sz="1600" b="1" dirty="0">
                <a:solidFill>
                  <a:schemeClr val="bg1"/>
                </a:solidFill>
              </a:rPr>
              <a:t>Ses taux réalisés</a:t>
            </a:r>
          </a:p>
        </p:txBody>
      </p:sp>
      <p:sp>
        <p:nvSpPr>
          <p:cNvPr id="24" name="TextBox 23">
            <a:extLst>
              <a:ext uri="{FF2B5EF4-FFF2-40B4-BE49-F238E27FC236}">
                <a16:creationId xmlns:a16="http://schemas.microsoft.com/office/drawing/2014/main" xmlns="" id="{C3E04336-2630-4A3B-913A-DF83C57B2B5C}"/>
              </a:ext>
            </a:extLst>
          </p:cNvPr>
          <p:cNvSpPr txBox="1"/>
          <p:nvPr/>
        </p:nvSpPr>
        <p:spPr>
          <a:xfrm>
            <a:off x="7796129" y="2872625"/>
            <a:ext cx="3223526" cy="523220"/>
          </a:xfrm>
          <a:prstGeom prst="rect">
            <a:avLst/>
          </a:prstGeom>
          <a:noFill/>
        </p:spPr>
        <p:txBody>
          <a:bodyPr wrap="square" rtlCol="0">
            <a:spAutoFit/>
          </a:bodyPr>
          <a:lstStyle/>
          <a:p>
            <a:r>
              <a:rPr lang="fr-FR" sz="1400" b="1" dirty="0"/>
              <a:t>Taux de dépassement </a:t>
            </a:r>
          </a:p>
          <a:p>
            <a:r>
              <a:rPr lang="fr-FR" sz="1400" dirty="0"/>
              <a:t>19,3%</a:t>
            </a:r>
          </a:p>
        </p:txBody>
      </p:sp>
      <p:sp>
        <p:nvSpPr>
          <p:cNvPr id="25" name="TextBox 24">
            <a:extLst>
              <a:ext uri="{FF2B5EF4-FFF2-40B4-BE49-F238E27FC236}">
                <a16:creationId xmlns:a16="http://schemas.microsoft.com/office/drawing/2014/main" xmlns="" id="{A00E4387-A0C3-477A-A810-B4FF76871D0A}"/>
              </a:ext>
            </a:extLst>
          </p:cNvPr>
          <p:cNvSpPr txBox="1"/>
          <p:nvPr/>
        </p:nvSpPr>
        <p:spPr>
          <a:xfrm>
            <a:off x="7796129" y="3476820"/>
            <a:ext cx="3223526" cy="523220"/>
          </a:xfrm>
          <a:prstGeom prst="rect">
            <a:avLst/>
          </a:prstGeom>
          <a:noFill/>
        </p:spPr>
        <p:txBody>
          <a:bodyPr wrap="square" rtlCol="0">
            <a:spAutoFit/>
          </a:bodyPr>
          <a:lstStyle/>
          <a:p>
            <a:r>
              <a:rPr lang="fr-FR" sz="1400" b="1" dirty="0"/>
              <a:t>Taux d’activité à tarif opposable</a:t>
            </a:r>
          </a:p>
          <a:p>
            <a:r>
              <a:rPr lang="fr-FR" sz="1400" dirty="0"/>
              <a:t>35%</a:t>
            </a:r>
          </a:p>
        </p:txBody>
      </p:sp>
      <p:pic>
        <p:nvPicPr>
          <p:cNvPr id="26" name="Graphic 25" descr="Hospital with solid fill">
            <a:extLst>
              <a:ext uri="{FF2B5EF4-FFF2-40B4-BE49-F238E27FC236}">
                <a16:creationId xmlns:a16="http://schemas.microsoft.com/office/drawing/2014/main" xmlns="" id="{2B24DB0C-148C-4D31-8A7C-25C788624C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41250" y="3558430"/>
            <a:ext cx="360000" cy="360000"/>
          </a:xfrm>
          <a:prstGeom prst="rect">
            <a:avLst/>
          </a:prstGeom>
        </p:spPr>
      </p:pic>
      <p:pic>
        <p:nvPicPr>
          <p:cNvPr id="27" name="Graphic 26" descr="Coins with solid fill">
            <a:extLst>
              <a:ext uri="{FF2B5EF4-FFF2-40B4-BE49-F238E27FC236}">
                <a16:creationId xmlns:a16="http://schemas.microsoft.com/office/drawing/2014/main" xmlns="" id="{CC9F8C40-8382-4557-ACF2-792A1CA150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38660" y="2954235"/>
            <a:ext cx="360000" cy="360000"/>
          </a:xfrm>
          <a:prstGeom prst="rect">
            <a:avLst/>
          </a:prstGeom>
        </p:spPr>
      </p:pic>
      <p:sp>
        <p:nvSpPr>
          <p:cNvPr id="29" name="TextBox 28">
            <a:extLst>
              <a:ext uri="{FF2B5EF4-FFF2-40B4-BE49-F238E27FC236}">
                <a16:creationId xmlns:a16="http://schemas.microsoft.com/office/drawing/2014/main" xmlns="" id="{A9824386-1C0E-493C-BDE9-C16A4D35855D}"/>
              </a:ext>
            </a:extLst>
          </p:cNvPr>
          <p:cNvSpPr txBox="1"/>
          <p:nvPr/>
        </p:nvSpPr>
        <p:spPr>
          <a:xfrm>
            <a:off x="6759615" y="4235799"/>
            <a:ext cx="4935045" cy="523220"/>
          </a:xfrm>
          <a:prstGeom prst="rect">
            <a:avLst/>
          </a:prstGeom>
          <a:solidFill>
            <a:schemeClr val="tx2">
              <a:lumMod val="20000"/>
              <a:lumOff val="80000"/>
            </a:schemeClr>
          </a:solidFill>
        </p:spPr>
        <p:txBody>
          <a:bodyPr wrap="square" rtlCol="0">
            <a:spAutoFit/>
          </a:bodyPr>
          <a:lstStyle>
            <a:defPPr>
              <a:defRPr lang="fr-FR"/>
            </a:defPPr>
            <a:lvl1pPr>
              <a:defRPr sz="1400" b="1"/>
            </a:lvl1pPr>
          </a:lstStyle>
          <a:p>
            <a:pPr algn="ctr"/>
            <a:r>
              <a:rPr lang="fr-FR" dirty="0"/>
              <a:t>Respect strict de ses engagement</a:t>
            </a:r>
          </a:p>
          <a:p>
            <a:pPr algn="ctr"/>
            <a:r>
              <a:rPr lang="fr-FR" dirty="0"/>
              <a:t>Paiement d’une prime OPTAM sans dégressivité</a:t>
            </a:r>
          </a:p>
        </p:txBody>
      </p:sp>
      <p:cxnSp>
        <p:nvCxnSpPr>
          <p:cNvPr id="31" name="Straight Arrow Connector 30">
            <a:extLst>
              <a:ext uri="{FF2B5EF4-FFF2-40B4-BE49-F238E27FC236}">
                <a16:creationId xmlns:a16="http://schemas.microsoft.com/office/drawing/2014/main" xmlns="" id="{42A740D4-9F0B-4430-B459-B1402B3AFC18}"/>
              </a:ext>
            </a:extLst>
          </p:cNvPr>
          <p:cNvCxnSpPr>
            <a:cxnSpLocks/>
            <a:endCxn id="29" idx="0"/>
          </p:cNvCxnSpPr>
          <p:nvPr/>
        </p:nvCxnSpPr>
        <p:spPr>
          <a:xfrm>
            <a:off x="9227138" y="4000040"/>
            <a:ext cx="0" cy="235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B199885C-93B0-4A75-BD7D-4729031BF1FE}"/>
              </a:ext>
            </a:extLst>
          </p:cNvPr>
          <p:cNvSpPr txBox="1"/>
          <p:nvPr/>
        </p:nvSpPr>
        <p:spPr>
          <a:xfrm>
            <a:off x="6702721" y="5309513"/>
            <a:ext cx="3223526" cy="1169551"/>
          </a:xfrm>
          <a:prstGeom prst="rect">
            <a:avLst/>
          </a:prstGeom>
          <a:noFill/>
        </p:spPr>
        <p:txBody>
          <a:bodyPr wrap="square" rtlCol="0">
            <a:spAutoFit/>
          </a:bodyPr>
          <a:lstStyle/>
          <a:p>
            <a:pPr algn="ctr"/>
            <a:r>
              <a:rPr lang="fr-FR" sz="1400" b="1" dirty="0">
                <a:solidFill>
                  <a:schemeClr val="accent2"/>
                </a:solidFill>
              </a:rPr>
              <a:t>HSD</a:t>
            </a:r>
          </a:p>
          <a:p>
            <a:pPr algn="ctr"/>
            <a:r>
              <a:rPr lang="fr-FR" sz="1400" b="1" dirty="0"/>
              <a:t>385K€ en 2021</a:t>
            </a:r>
          </a:p>
          <a:p>
            <a:pPr algn="ctr"/>
            <a:endParaRPr lang="fr-FR" sz="1400" b="1" dirty="0"/>
          </a:p>
          <a:p>
            <a:pPr algn="ctr"/>
            <a:r>
              <a:rPr lang="fr-FR" sz="1400" b="1" dirty="0">
                <a:solidFill>
                  <a:schemeClr val="accent2"/>
                </a:solidFill>
              </a:rPr>
              <a:t>Honoraires à TO</a:t>
            </a:r>
          </a:p>
          <a:p>
            <a:pPr algn="ctr"/>
            <a:r>
              <a:rPr lang="fr-FR" sz="1400" b="1" dirty="0"/>
              <a:t>135K€ en 2021</a:t>
            </a:r>
            <a:endParaRPr lang="fr-FR" sz="1400" dirty="0"/>
          </a:p>
        </p:txBody>
      </p:sp>
      <p:pic>
        <p:nvPicPr>
          <p:cNvPr id="36" name="Graphic 35" descr="Coins with solid fill">
            <a:extLst>
              <a:ext uri="{FF2B5EF4-FFF2-40B4-BE49-F238E27FC236}">
                <a16:creationId xmlns:a16="http://schemas.microsoft.com/office/drawing/2014/main" xmlns="" id="{186ADEFE-AEE2-45D9-8133-334D4ECB21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34484" y="4907531"/>
            <a:ext cx="360000" cy="360000"/>
          </a:xfrm>
          <a:prstGeom prst="rect">
            <a:avLst/>
          </a:prstGeom>
        </p:spPr>
      </p:pic>
      <p:sp>
        <p:nvSpPr>
          <p:cNvPr id="38" name="TextBox 37">
            <a:extLst>
              <a:ext uri="{FF2B5EF4-FFF2-40B4-BE49-F238E27FC236}">
                <a16:creationId xmlns:a16="http://schemas.microsoft.com/office/drawing/2014/main" xmlns="" id="{8C18701C-27DB-4251-B2A6-DF58BA0ED4E2}"/>
              </a:ext>
            </a:extLst>
          </p:cNvPr>
          <p:cNvSpPr txBox="1"/>
          <p:nvPr/>
        </p:nvSpPr>
        <p:spPr>
          <a:xfrm>
            <a:off x="8815889" y="5309513"/>
            <a:ext cx="3223526" cy="523220"/>
          </a:xfrm>
          <a:prstGeom prst="rect">
            <a:avLst/>
          </a:prstGeom>
          <a:noFill/>
        </p:spPr>
        <p:txBody>
          <a:bodyPr wrap="square" rtlCol="0">
            <a:spAutoFit/>
          </a:bodyPr>
          <a:lstStyle/>
          <a:p>
            <a:pPr algn="ctr"/>
            <a:r>
              <a:rPr lang="fr-FR" sz="1400" b="1" dirty="0">
                <a:solidFill>
                  <a:schemeClr val="accent2"/>
                </a:solidFill>
              </a:rPr>
              <a:t>Prime versée</a:t>
            </a:r>
          </a:p>
          <a:p>
            <a:pPr algn="ctr"/>
            <a:r>
              <a:rPr lang="fr-FR" sz="1400" b="1" dirty="0"/>
              <a:t>9 971€ en 2021</a:t>
            </a:r>
            <a:endParaRPr lang="fr-FR" sz="1400" dirty="0"/>
          </a:p>
        </p:txBody>
      </p:sp>
      <p:pic>
        <p:nvPicPr>
          <p:cNvPr id="39" name="Graphic 38" descr="Coins with solid fill">
            <a:extLst>
              <a:ext uri="{FF2B5EF4-FFF2-40B4-BE49-F238E27FC236}">
                <a16:creationId xmlns:a16="http://schemas.microsoft.com/office/drawing/2014/main" xmlns="" id="{421641B0-E5F4-456D-83BF-9A089E919E0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247652" y="4921880"/>
            <a:ext cx="360000" cy="360000"/>
          </a:xfrm>
          <a:prstGeom prst="rect">
            <a:avLst/>
          </a:prstGeom>
        </p:spPr>
      </p:pic>
      <p:cxnSp>
        <p:nvCxnSpPr>
          <p:cNvPr id="41" name="Straight Connector 40">
            <a:extLst>
              <a:ext uri="{FF2B5EF4-FFF2-40B4-BE49-F238E27FC236}">
                <a16:creationId xmlns:a16="http://schemas.microsoft.com/office/drawing/2014/main" xmlns="" id="{BB169E28-FEC8-4A02-BD73-2B9FD2554E3C}"/>
              </a:ext>
            </a:extLst>
          </p:cNvPr>
          <p:cNvCxnSpPr>
            <a:cxnSpLocks/>
          </p:cNvCxnSpPr>
          <p:nvPr/>
        </p:nvCxnSpPr>
        <p:spPr>
          <a:xfrm>
            <a:off x="7383258" y="5871726"/>
            <a:ext cx="186245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5C4C57B6-04D7-4ECE-95EB-02B6B17DFEC5}"/>
              </a:ext>
            </a:extLst>
          </p:cNvPr>
          <p:cNvSpPr txBox="1"/>
          <p:nvPr/>
        </p:nvSpPr>
        <p:spPr>
          <a:xfrm>
            <a:off x="8815889" y="5910720"/>
            <a:ext cx="3223526" cy="523220"/>
          </a:xfrm>
          <a:prstGeom prst="rect">
            <a:avLst/>
          </a:prstGeom>
          <a:noFill/>
        </p:spPr>
        <p:txBody>
          <a:bodyPr wrap="square" rtlCol="0">
            <a:spAutoFit/>
          </a:bodyPr>
          <a:lstStyle/>
          <a:p>
            <a:pPr algn="ctr"/>
            <a:r>
              <a:rPr lang="fr-FR" sz="1400" b="1" dirty="0">
                <a:solidFill>
                  <a:schemeClr val="accent2"/>
                </a:solidFill>
              </a:rPr>
              <a:t>Autres perceptions</a:t>
            </a:r>
          </a:p>
          <a:p>
            <a:pPr algn="ctr"/>
            <a:r>
              <a:rPr lang="fr-FR" sz="1400" b="1" dirty="0"/>
              <a:t>Forfaits du secteur 1</a:t>
            </a:r>
            <a:endParaRPr lang="fr-FR" sz="1400" dirty="0"/>
          </a:p>
        </p:txBody>
      </p:sp>
      <p:cxnSp>
        <p:nvCxnSpPr>
          <p:cNvPr id="33" name="Straight Connector 32">
            <a:extLst>
              <a:ext uri="{FF2B5EF4-FFF2-40B4-BE49-F238E27FC236}">
                <a16:creationId xmlns:a16="http://schemas.microsoft.com/office/drawing/2014/main" xmlns="" id="{6813FC7F-094C-40FD-A062-2E40AC95231F}"/>
              </a:ext>
            </a:extLst>
          </p:cNvPr>
          <p:cNvCxnSpPr>
            <a:cxnSpLocks/>
          </p:cNvCxnSpPr>
          <p:nvPr/>
        </p:nvCxnSpPr>
        <p:spPr>
          <a:xfrm>
            <a:off x="9496426" y="5871726"/>
            <a:ext cx="18624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21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7999" y="494778"/>
            <a:ext cx="11436825" cy="1114817"/>
          </a:xfrm>
        </p:spPr>
        <p:txBody>
          <a:bodyPr>
            <a:normAutofit/>
          </a:bodyPr>
          <a:lstStyle/>
          <a:p>
            <a:r>
              <a:rPr lang="fr-FR" dirty="0"/>
              <a:t>Un impact important à la baisse des dépassements qui reste à CONFORTER</a:t>
            </a:r>
          </a:p>
        </p:txBody>
      </p:sp>
      <p:graphicFrame>
        <p:nvGraphicFramePr>
          <p:cNvPr id="6" name="Graphique 5">
            <a:extLst>
              <a:ext uri="{FF2B5EF4-FFF2-40B4-BE49-F238E27FC236}">
                <a16:creationId xmlns:a16="http://schemas.microsoft.com/office/drawing/2014/main" xmlns="" id="{B8CA0F5A-CB3D-4B46-B38A-404F57664623}"/>
              </a:ext>
            </a:extLst>
          </p:cNvPr>
          <p:cNvGraphicFramePr>
            <a:graphicFrameLocks/>
          </p:cNvGraphicFramePr>
          <p:nvPr/>
        </p:nvGraphicFramePr>
        <p:xfrm>
          <a:off x="587482" y="1762997"/>
          <a:ext cx="11017036" cy="399653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xmlns="" id="{3E199997-BA3A-4CBB-AE11-741A3719D8EE}"/>
              </a:ext>
            </a:extLst>
          </p:cNvPr>
          <p:cNvSpPr/>
          <p:nvPr/>
        </p:nvSpPr>
        <p:spPr>
          <a:xfrm>
            <a:off x="498000" y="1947553"/>
            <a:ext cx="11196000" cy="40796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xmlns="" id="{1A5C4AE5-5058-43CA-9FE5-0C81B70DB626}"/>
              </a:ext>
            </a:extLst>
          </p:cNvPr>
          <p:cNvSpPr txBox="1"/>
          <p:nvPr/>
        </p:nvSpPr>
        <p:spPr>
          <a:xfrm>
            <a:off x="2834492" y="1762997"/>
            <a:ext cx="6523017" cy="369332"/>
          </a:xfrm>
          <a:prstGeom prst="rect">
            <a:avLst/>
          </a:prstGeom>
          <a:solidFill>
            <a:schemeClr val="bg1"/>
          </a:solidFill>
        </p:spPr>
        <p:txBody>
          <a:bodyPr wrap="square">
            <a:spAutoFit/>
          </a:bodyPr>
          <a:lstStyle/>
          <a:p>
            <a:pPr algn="ctr"/>
            <a:r>
              <a:rPr lang="fr-FR" sz="1800" b="1" i="0" u="none" strike="noStrike" baseline="0" dirty="0">
                <a:latin typeface="Arial" panose="020B0604020202020204" pitchFamily="34" charset="0"/>
                <a:cs typeface="Arial" panose="020B0604020202020204" pitchFamily="34" charset="0"/>
              </a:rPr>
              <a:t>Evolution des taux de dépassements à tarif opposable</a:t>
            </a:r>
            <a:endParaRPr lang="fr-FR" dirty="0"/>
          </a:p>
        </p:txBody>
      </p:sp>
      <p:sp>
        <p:nvSpPr>
          <p:cNvPr id="10" name="Parallelogram 9">
            <a:extLst>
              <a:ext uri="{FF2B5EF4-FFF2-40B4-BE49-F238E27FC236}">
                <a16:creationId xmlns:a16="http://schemas.microsoft.com/office/drawing/2014/main" xmlns="" id="{2F928A30-87A1-4DF5-B6FD-B3A61BEAD92B}"/>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OPTAM / OPTAM-CO</a:t>
            </a:r>
          </a:p>
        </p:txBody>
      </p:sp>
      <p:sp>
        <p:nvSpPr>
          <p:cNvPr id="11" name="Parallelogram 10">
            <a:extLst>
              <a:ext uri="{FF2B5EF4-FFF2-40B4-BE49-F238E27FC236}">
                <a16:creationId xmlns:a16="http://schemas.microsoft.com/office/drawing/2014/main" xmlns="" id="{10C98800-5B75-4929-9168-FD16649FE46A}"/>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
        <p:nvSpPr>
          <p:cNvPr id="12" name="TextBox 11">
            <a:extLst>
              <a:ext uri="{FF2B5EF4-FFF2-40B4-BE49-F238E27FC236}">
                <a16:creationId xmlns:a16="http://schemas.microsoft.com/office/drawing/2014/main" xmlns="" id="{4EB8F287-07F6-4BC6-B6D9-4A17933B2241}"/>
              </a:ext>
            </a:extLst>
          </p:cNvPr>
          <p:cNvSpPr txBox="1"/>
          <p:nvPr/>
        </p:nvSpPr>
        <p:spPr>
          <a:xfrm>
            <a:off x="360000" y="6590889"/>
            <a:ext cx="1632857" cy="246221"/>
          </a:xfrm>
          <a:prstGeom prst="rect">
            <a:avLst/>
          </a:prstGeom>
          <a:noFill/>
        </p:spPr>
        <p:txBody>
          <a:bodyPr wrap="square" rtlCol="0">
            <a:spAutoFit/>
          </a:bodyPr>
          <a:lstStyle/>
          <a:p>
            <a:r>
              <a:rPr lang="fr-FR" sz="1000" dirty="0"/>
              <a:t>Source : CNAM</a:t>
            </a:r>
          </a:p>
        </p:txBody>
      </p:sp>
      <p:sp>
        <p:nvSpPr>
          <p:cNvPr id="13" name="Espace réservé du numéro de diapositive 2">
            <a:extLst>
              <a:ext uri="{FF2B5EF4-FFF2-40B4-BE49-F238E27FC236}">
                <a16:creationId xmlns:a16="http://schemas.microsoft.com/office/drawing/2014/main" xmlns="" id="{AB1A1ABB-F530-4104-95AF-A5055C5A7A37}"/>
              </a:ext>
            </a:extLst>
          </p:cNvPr>
          <p:cNvSpPr>
            <a:spLocks noGrp="1"/>
          </p:cNvSpPr>
          <p:nvPr>
            <p:ph type="sldNum" sz="quarter" idx="15"/>
          </p:nvPr>
        </p:nvSpPr>
        <p:spPr>
          <a:xfrm>
            <a:off x="0" y="6570000"/>
            <a:ext cx="720000" cy="288000"/>
          </a:xfrm>
        </p:spPr>
        <p:txBody>
          <a:bodyPr/>
          <a:lstStyle/>
          <a:p>
            <a:fld id="{975A587B-5814-4D9B-9598-FE9CB954CB01}" type="slidenum">
              <a:rPr lang="fr-FR" smtClean="0"/>
              <a:pPr/>
              <a:t>22</a:t>
            </a:fld>
            <a:endParaRPr lang="fr-FR" dirty="0"/>
          </a:p>
        </p:txBody>
      </p:sp>
    </p:spTree>
    <p:extLst>
      <p:ext uri="{BB962C8B-B14F-4D97-AF65-F5344CB8AC3E}">
        <p14:creationId xmlns:p14="http://schemas.microsoft.com/office/powerpoint/2010/main" val="246830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a:xfrm>
            <a:off x="0" y="6570000"/>
            <a:ext cx="720000" cy="288000"/>
          </a:xfrm>
        </p:spPr>
        <p:txBody>
          <a:bodyPr/>
          <a:lstStyle/>
          <a:p>
            <a:fld id="{975A587B-5814-4D9B-9598-FE9CB954CB01}" type="slidenum">
              <a:rPr lang="fr-FR" smtClean="0"/>
              <a:pPr/>
              <a:t>23</a:t>
            </a:fld>
            <a:endParaRPr lang="fr-FR" dirty="0"/>
          </a:p>
        </p:txBody>
      </p:sp>
      <p:sp>
        <p:nvSpPr>
          <p:cNvPr id="7" name="Titre 3">
            <a:extLst>
              <a:ext uri="{FF2B5EF4-FFF2-40B4-BE49-F238E27FC236}">
                <a16:creationId xmlns:a16="http://schemas.microsoft.com/office/drawing/2014/main" xmlns="" id="{2755A105-C1E9-47F3-8AAC-470CFC66315A}"/>
              </a:ext>
            </a:extLst>
          </p:cNvPr>
          <p:cNvSpPr txBox="1">
            <a:spLocks/>
          </p:cNvSpPr>
          <p:nvPr/>
        </p:nvSpPr>
        <p:spPr>
          <a:xfrm>
            <a:off x="498000" y="494778"/>
            <a:ext cx="11196000" cy="1114817"/>
          </a:xfrm>
          <a:prstGeom prst="rect">
            <a:avLst/>
          </a:prstGeom>
          <a:solidFill>
            <a:schemeClr val="tx1"/>
          </a:solidFill>
          <a:ln w="3175">
            <a:noFill/>
          </a:ln>
        </p:spPr>
        <p:txBody>
          <a:bodyPr vert="horz" lIns="864000" tIns="72000" rIns="72000" bIns="72000" rtlCol="0" anchor="ctr">
            <a:norm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b="1" kern="1200" cap="all" dirty="0">
                <a:solidFill>
                  <a:schemeClr val="bg1"/>
                </a:solidFill>
                <a:latin typeface="+mj-lt"/>
                <a:ea typeface="+mj-ea"/>
                <a:cs typeface="+mj-cs"/>
              </a:rPr>
              <a:t>principales revendications des syndicats  </a:t>
            </a:r>
            <a:endParaRPr lang="fr-FR" dirty="0"/>
          </a:p>
        </p:txBody>
      </p:sp>
      <p:sp>
        <p:nvSpPr>
          <p:cNvPr id="11" name="Parallelogram 10">
            <a:extLst>
              <a:ext uri="{FF2B5EF4-FFF2-40B4-BE49-F238E27FC236}">
                <a16:creationId xmlns:a16="http://schemas.microsoft.com/office/drawing/2014/main" xmlns="" id="{5C989B3E-8F88-4F60-B356-19372806E84F}"/>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OPTAM / OPTAM-CO</a:t>
            </a:r>
          </a:p>
        </p:txBody>
      </p:sp>
      <p:sp>
        <p:nvSpPr>
          <p:cNvPr id="12" name="Parallelogram 11">
            <a:extLst>
              <a:ext uri="{FF2B5EF4-FFF2-40B4-BE49-F238E27FC236}">
                <a16:creationId xmlns:a16="http://schemas.microsoft.com/office/drawing/2014/main" xmlns="" id="{EB53C7A2-DDFB-4603-8307-4348BAFC0FF3}"/>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1"/>
              </a:solidFill>
            </a:endParaRPr>
          </a:p>
        </p:txBody>
      </p:sp>
      <p:sp>
        <p:nvSpPr>
          <p:cNvPr id="13" name="TextBox 12">
            <a:extLst>
              <a:ext uri="{FF2B5EF4-FFF2-40B4-BE49-F238E27FC236}">
                <a16:creationId xmlns:a16="http://schemas.microsoft.com/office/drawing/2014/main" xmlns="" id="{5D25448B-6650-471C-B004-CA8FD62520D8}"/>
              </a:ext>
            </a:extLst>
          </p:cNvPr>
          <p:cNvSpPr txBox="1"/>
          <p:nvPr/>
        </p:nvSpPr>
        <p:spPr>
          <a:xfrm>
            <a:off x="497340" y="2308891"/>
            <a:ext cx="5400000" cy="1440000"/>
          </a:xfrm>
          <a:prstGeom prst="rect">
            <a:avLst/>
          </a:prstGeom>
          <a:solidFill>
            <a:schemeClr val="bg1">
              <a:lumMod val="95000"/>
            </a:schemeClr>
          </a:solidFill>
          <a:ln>
            <a:solidFill>
              <a:srgbClr val="0C419A"/>
            </a:solidFill>
          </a:ln>
        </p:spPr>
        <p:txBody>
          <a:bodyPr wrap="square" anchor="ctr">
            <a:noAutofit/>
          </a:bodyPr>
          <a:lstStyle/>
          <a:p>
            <a:pPr algn="ctr"/>
            <a:r>
              <a:rPr lang="fr-FR" b="1" dirty="0"/>
              <a:t>Hausse de l’incitatif</a:t>
            </a:r>
          </a:p>
        </p:txBody>
      </p:sp>
      <p:sp>
        <p:nvSpPr>
          <p:cNvPr id="14" name="TextBox 13">
            <a:extLst>
              <a:ext uri="{FF2B5EF4-FFF2-40B4-BE49-F238E27FC236}">
                <a16:creationId xmlns:a16="http://schemas.microsoft.com/office/drawing/2014/main" xmlns="" id="{8055B4C8-F5A7-4E28-B1A4-4EA010C1C209}"/>
              </a:ext>
            </a:extLst>
          </p:cNvPr>
          <p:cNvSpPr txBox="1"/>
          <p:nvPr/>
        </p:nvSpPr>
        <p:spPr>
          <a:xfrm>
            <a:off x="6294660" y="2308891"/>
            <a:ext cx="5400000" cy="1440000"/>
          </a:xfrm>
          <a:prstGeom prst="rect">
            <a:avLst/>
          </a:prstGeom>
          <a:solidFill>
            <a:schemeClr val="bg1">
              <a:lumMod val="95000"/>
            </a:schemeClr>
          </a:solidFill>
          <a:ln>
            <a:solidFill>
              <a:srgbClr val="0C419A"/>
            </a:solidFill>
          </a:ln>
        </p:spPr>
        <p:txBody>
          <a:bodyPr wrap="square" anchor="ctr">
            <a:noAutofit/>
          </a:bodyPr>
          <a:lstStyle/>
          <a:p>
            <a:pPr algn="ctr"/>
            <a:r>
              <a:rPr lang="fr-FR" b="1" dirty="0"/>
              <a:t>Actualisation de la période de référence</a:t>
            </a:r>
          </a:p>
        </p:txBody>
      </p:sp>
      <p:pic>
        <p:nvPicPr>
          <p:cNvPr id="15" name="Graphic 14" descr="Badge with solid fill">
            <a:extLst>
              <a:ext uri="{FF2B5EF4-FFF2-40B4-BE49-F238E27FC236}">
                <a16:creationId xmlns:a16="http://schemas.microsoft.com/office/drawing/2014/main" xmlns="" id="{9F4506EC-6EF1-4121-813B-4951E1ABE1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24660" y="1912112"/>
            <a:ext cx="540000" cy="540000"/>
          </a:xfrm>
          <a:prstGeom prst="rect">
            <a:avLst/>
          </a:prstGeom>
        </p:spPr>
      </p:pic>
      <p:pic>
        <p:nvPicPr>
          <p:cNvPr id="16" name="Graphic 15" descr="Badge 1 with solid fill">
            <a:extLst>
              <a:ext uri="{FF2B5EF4-FFF2-40B4-BE49-F238E27FC236}">
                <a16:creationId xmlns:a16="http://schemas.microsoft.com/office/drawing/2014/main" xmlns="" id="{7929E9D4-5A02-4A92-99DB-EAABE8686B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27340" y="1912112"/>
            <a:ext cx="540000" cy="540000"/>
          </a:xfrm>
          <a:prstGeom prst="rect">
            <a:avLst/>
          </a:prstGeom>
        </p:spPr>
      </p:pic>
    </p:spTree>
    <p:extLst>
      <p:ext uri="{BB962C8B-B14F-4D97-AF65-F5344CB8AC3E}">
        <p14:creationId xmlns:p14="http://schemas.microsoft.com/office/powerpoint/2010/main" val="397773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5"/>
          </p:nvPr>
        </p:nvSpPr>
        <p:spPr/>
        <p:txBody>
          <a:bodyPr/>
          <a:lstStyle/>
          <a:p>
            <a:fld id="{975A587B-5814-4D9B-9598-FE9CB954CB01}" type="slidenum">
              <a:rPr lang="fr-FR" smtClean="0"/>
              <a:pPr/>
              <a:t>24</a:t>
            </a:fld>
            <a:endParaRPr lang="fr-FR" dirty="0"/>
          </a:p>
        </p:txBody>
      </p:sp>
      <p:sp>
        <p:nvSpPr>
          <p:cNvPr id="60" name="TextBox 53">
            <a:extLst>
              <a:ext uri="{FF2B5EF4-FFF2-40B4-BE49-F238E27FC236}">
                <a16:creationId xmlns:a16="http://schemas.microsoft.com/office/drawing/2014/main" xmlns="" id="{6C919E68-61A7-48AE-99F7-78B3DA572DD1}"/>
              </a:ext>
            </a:extLst>
          </p:cNvPr>
          <p:cNvSpPr txBox="1"/>
          <p:nvPr/>
        </p:nvSpPr>
        <p:spPr>
          <a:xfrm>
            <a:off x="1475417" y="1713146"/>
            <a:ext cx="3175815" cy="338554"/>
          </a:xfrm>
          <a:prstGeom prst="rect">
            <a:avLst/>
          </a:prstGeom>
          <a:noFill/>
        </p:spPr>
        <p:txBody>
          <a:bodyPr wrap="square" rtlCol="0">
            <a:spAutoFit/>
          </a:bodyPr>
          <a:lstStyle/>
          <a:p>
            <a:pPr algn="ctr"/>
            <a:r>
              <a:rPr lang="fr-FR" sz="1600" b="1" dirty="0">
                <a:solidFill>
                  <a:schemeClr val="bg1"/>
                </a:solidFill>
                <a:highlight>
                  <a:srgbClr val="000080"/>
                </a:highlight>
              </a:rPr>
              <a:t>GAGNANT</a:t>
            </a:r>
          </a:p>
        </p:txBody>
      </p:sp>
      <p:sp>
        <p:nvSpPr>
          <p:cNvPr id="16" name="ZoneTexte 15"/>
          <p:cNvSpPr txBox="1"/>
          <p:nvPr/>
        </p:nvSpPr>
        <p:spPr>
          <a:xfrm>
            <a:off x="498659" y="4257158"/>
            <a:ext cx="5474895" cy="1055608"/>
          </a:xfrm>
          <a:prstGeom prst="roundRect">
            <a:avLst/>
          </a:prstGeom>
          <a:solidFill>
            <a:schemeClr val="bg1">
              <a:lumMod val="95000"/>
            </a:schemeClr>
          </a:solidFill>
        </p:spPr>
        <p:txBody>
          <a:bodyPr wrap="square" rtlCol="0">
            <a:spAutoFit/>
          </a:bodyPr>
          <a:lstStyle/>
          <a:p>
            <a:pPr algn="ctr"/>
            <a:r>
              <a:rPr lang="fr-FR" sz="1400" dirty="0"/>
              <a:t>En 2021, ce médecin est en non-respect de ses engagements sur l’ancienne période de référence, il n’a pas de prime. Avec la nouvelle période de référence et les nouveaux taux il est en respect et bénéficiera de la prime OPTAM.</a:t>
            </a:r>
          </a:p>
        </p:txBody>
      </p:sp>
      <p:sp>
        <p:nvSpPr>
          <p:cNvPr id="12" name="TextBox 53">
            <a:extLst>
              <a:ext uri="{FF2B5EF4-FFF2-40B4-BE49-F238E27FC236}">
                <a16:creationId xmlns:a16="http://schemas.microsoft.com/office/drawing/2014/main" xmlns="" id="{6C919E68-61A7-48AE-99F7-78B3DA572DD1}"/>
              </a:ext>
            </a:extLst>
          </p:cNvPr>
          <p:cNvSpPr txBox="1"/>
          <p:nvPr/>
        </p:nvSpPr>
        <p:spPr>
          <a:xfrm>
            <a:off x="7375182" y="1713146"/>
            <a:ext cx="3175815" cy="338554"/>
          </a:xfrm>
          <a:prstGeom prst="rect">
            <a:avLst/>
          </a:prstGeom>
          <a:noFill/>
        </p:spPr>
        <p:txBody>
          <a:bodyPr wrap="square" rtlCol="0">
            <a:spAutoFit/>
          </a:bodyPr>
          <a:lstStyle/>
          <a:p>
            <a:pPr algn="ctr"/>
            <a:r>
              <a:rPr lang="fr-FR" sz="1600" b="1" dirty="0">
                <a:solidFill>
                  <a:schemeClr val="bg1"/>
                </a:solidFill>
                <a:highlight>
                  <a:srgbClr val="000080"/>
                </a:highlight>
              </a:rPr>
              <a:t>PERDANT</a:t>
            </a:r>
          </a:p>
        </p:txBody>
      </p:sp>
      <p:sp>
        <p:nvSpPr>
          <p:cNvPr id="13" name="ZoneTexte 12"/>
          <p:cNvSpPr txBox="1"/>
          <p:nvPr/>
        </p:nvSpPr>
        <p:spPr>
          <a:xfrm>
            <a:off x="6225642" y="2066364"/>
            <a:ext cx="5474895" cy="276999"/>
          </a:xfrm>
          <a:prstGeom prst="rect">
            <a:avLst/>
          </a:prstGeom>
          <a:noFill/>
        </p:spPr>
        <p:txBody>
          <a:bodyPr wrap="square" rtlCol="0">
            <a:spAutoFit/>
          </a:bodyPr>
          <a:lstStyle>
            <a:defPPr>
              <a:defRPr lang="fr-FR"/>
            </a:defPPr>
            <a:lvl1pPr algn="ctr" fontAlgn="b">
              <a:defRPr sz="1200" b="1"/>
            </a:lvl1pPr>
          </a:lstStyle>
          <a:p>
            <a:r>
              <a:rPr lang="fr-FR" dirty="0"/>
              <a:t>Exemple d’un gastro-entérologue adhérent à l’OPTAM depuis 2017</a:t>
            </a:r>
          </a:p>
        </p:txBody>
      </p:sp>
      <p:sp>
        <p:nvSpPr>
          <p:cNvPr id="19" name="ZoneTexte 18"/>
          <p:cNvSpPr txBox="1"/>
          <p:nvPr/>
        </p:nvSpPr>
        <p:spPr>
          <a:xfrm>
            <a:off x="6225642" y="4257158"/>
            <a:ext cx="5467699" cy="1054800"/>
          </a:xfrm>
          <a:prstGeom prst="roundRect">
            <a:avLst/>
          </a:prstGeom>
          <a:solidFill>
            <a:schemeClr val="bg1">
              <a:lumMod val="95000"/>
            </a:schemeClr>
          </a:solidFill>
        </p:spPr>
        <p:txBody>
          <a:bodyPr wrap="square" rtlCol="0" anchor="ctr">
            <a:noAutofit/>
          </a:bodyPr>
          <a:lstStyle>
            <a:defPPr>
              <a:defRPr lang="fr-FR"/>
            </a:defPPr>
            <a:lvl1pPr algn="ctr">
              <a:defRPr sz="1400"/>
            </a:lvl1pPr>
          </a:lstStyle>
          <a:p>
            <a:r>
              <a:rPr lang="fr-FR" dirty="0"/>
              <a:t>Cet adhérent est en respect strict de ses engagements et il a bénéficié de la prime OPTAM d’un peu moins de 7000 euros. Avec la nouvelle période il ne serait plus éligible à la prime.</a:t>
            </a:r>
          </a:p>
        </p:txBody>
      </p:sp>
      <p:sp>
        <p:nvSpPr>
          <p:cNvPr id="17" name="ZoneTexte 16"/>
          <p:cNvSpPr txBox="1"/>
          <p:nvPr/>
        </p:nvSpPr>
        <p:spPr>
          <a:xfrm>
            <a:off x="498659" y="2066364"/>
            <a:ext cx="5474895" cy="276999"/>
          </a:xfrm>
          <a:prstGeom prst="rect">
            <a:avLst/>
          </a:prstGeom>
          <a:noFill/>
        </p:spPr>
        <p:txBody>
          <a:bodyPr wrap="square" rtlCol="0">
            <a:spAutoFit/>
          </a:bodyPr>
          <a:lstStyle/>
          <a:p>
            <a:pPr algn="ctr" fontAlgn="b"/>
            <a:r>
              <a:rPr lang="fr-FR" sz="1200" b="1" dirty="0"/>
              <a:t>Exemple d’un pédiatre adhérent à l’OPTAM depuis 2017</a:t>
            </a:r>
            <a:endParaRPr lang="fr-FR" sz="1200" b="1" dirty="0">
              <a:solidFill>
                <a:schemeClr val="accent2"/>
              </a:solidFill>
            </a:endParaRPr>
          </a:p>
        </p:txBody>
      </p:sp>
      <p:graphicFrame>
        <p:nvGraphicFramePr>
          <p:cNvPr id="2" name="Table 2">
            <a:extLst>
              <a:ext uri="{FF2B5EF4-FFF2-40B4-BE49-F238E27FC236}">
                <a16:creationId xmlns:a16="http://schemas.microsoft.com/office/drawing/2014/main" xmlns="" id="{AFB9C86C-8781-4AEA-815E-9FDDED8E5806}"/>
              </a:ext>
            </a:extLst>
          </p:cNvPr>
          <p:cNvGraphicFramePr>
            <a:graphicFrameLocks noGrp="1"/>
          </p:cNvGraphicFramePr>
          <p:nvPr>
            <p:extLst>
              <p:ext uri="{D42A27DB-BD31-4B8C-83A1-F6EECF244321}">
                <p14:modId xmlns:p14="http://schemas.microsoft.com/office/powerpoint/2010/main" val="3795606805"/>
              </p:ext>
            </p:extLst>
          </p:nvPr>
        </p:nvGraphicFramePr>
        <p:xfrm>
          <a:off x="498661" y="2403034"/>
          <a:ext cx="5474895" cy="1645920"/>
        </p:xfrm>
        <a:graphic>
          <a:graphicData uri="http://schemas.openxmlformats.org/drawingml/2006/table">
            <a:tbl>
              <a:tblPr firstRow="1" bandRow="1">
                <a:tableStyleId>{5C22544A-7EE6-4342-B048-85BDC9FD1C3A}</a:tableStyleId>
              </a:tblPr>
              <a:tblGrid>
                <a:gridCol w="1070995">
                  <a:extLst>
                    <a:ext uri="{9D8B030D-6E8A-4147-A177-3AD203B41FA5}">
                      <a16:colId xmlns:a16="http://schemas.microsoft.com/office/drawing/2014/main" xmlns="" val="9439338"/>
                    </a:ext>
                  </a:extLst>
                </a:gridCol>
                <a:gridCol w="880780">
                  <a:extLst>
                    <a:ext uri="{9D8B030D-6E8A-4147-A177-3AD203B41FA5}">
                      <a16:colId xmlns:a16="http://schemas.microsoft.com/office/drawing/2014/main" xmlns="" val="1904499336"/>
                    </a:ext>
                  </a:extLst>
                </a:gridCol>
                <a:gridCol w="880780">
                  <a:extLst>
                    <a:ext uri="{9D8B030D-6E8A-4147-A177-3AD203B41FA5}">
                      <a16:colId xmlns:a16="http://schemas.microsoft.com/office/drawing/2014/main" xmlns="" val="1855126182"/>
                    </a:ext>
                  </a:extLst>
                </a:gridCol>
                <a:gridCol w="880780">
                  <a:extLst>
                    <a:ext uri="{9D8B030D-6E8A-4147-A177-3AD203B41FA5}">
                      <a16:colId xmlns:a16="http://schemas.microsoft.com/office/drawing/2014/main" xmlns="" val="78292169"/>
                    </a:ext>
                  </a:extLst>
                </a:gridCol>
                <a:gridCol w="880780">
                  <a:extLst>
                    <a:ext uri="{9D8B030D-6E8A-4147-A177-3AD203B41FA5}">
                      <a16:colId xmlns:a16="http://schemas.microsoft.com/office/drawing/2014/main" xmlns="" val="2406627906"/>
                    </a:ext>
                  </a:extLst>
                </a:gridCol>
                <a:gridCol w="880780">
                  <a:extLst>
                    <a:ext uri="{9D8B030D-6E8A-4147-A177-3AD203B41FA5}">
                      <a16:colId xmlns:a16="http://schemas.microsoft.com/office/drawing/2014/main" xmlns="" val="1772136522"/>
                    </a:ext>
                  </a:extLst>
                </a:gridCol>
              </a:tblGrid>
              <a:tr h="0">
                <a:tc>
                  <a:txBody>
                    <a:bodyPr/>
                    <a:lstStyle/>
                    <a:p>
                      <a:pPr algn="ctr"/>
                      <a:endParaRPr lang="fr-FR" sz="1000" dirty="0"/>
                    </a:p>
                  </a:txBody>
                  <a:tcPr anchor="ctr">
                    <a:solidFill>
                      <a:schemeClr val="tx1"/>
                    </a:solidFill>
                  </a:tcPr>
                </a:tc>
                <a:tc>
                  <a:txBody>
                    <a:bodyPr/>
                    <a:lstStyle/>
                    <a:p>
                      <a:pPr algn="ctr"/>
                      <a:r>
                        <a:rPr lang="fr-FR" sz="1000" dirty="0"/>
                        <a:t>2021</a:t>
                      </a:r>
                    </a:p>
                    <a:p>
                      <a:pPr algn="ctr"/>
                      <a:r>
                        <a:rPr lang="fr-FR" sz="1000" dirty="0"/>
                        <a:t>Taux réalisés</a:t>
                      </a:r>
                    </a:p>
                  </a:txBody>
                  <a:tcPr anchor="ctr">
                    <a:solidFill>
                      <a:schemeClr val="tx1"/>
                    </a:solidFill>
                  </a:tcPr>
                </a:tc>
                <a:tc>
                  <a:txBody>
                    <a:bodyPr/>
                    <a:lstStyle/>
                    <a:p>
                      <a:pPr algn="ctr"/>
                      <a:r>
                        <a:rPr lang="fr-FR" sz="1000" dirty="0"/>
                        <a:t>2014-2015</a:t>
                      </a:r>
                    </a:p>
                    <a:p>
                      <a:pPr algn="ctr"/>
                      <a:r>
                        <a:rPr lang="fr-FR" sz="1000" dirty="0"/>
                        <a:t>Taux réalisés (ancienne période)</a:t>
                      </a:r>
                    </a:p>
                  </a:txBody>
                  <a:tcPr anchor="ctr">
                    <a:solidFill>
                      <a:schemeClr val="tx1"/>
                    </a:solidFill>
                  </a:tcPr>
                </a:tc>
                <a:tc>
                  <a:txBody>
                    <a:bodyPr/>
                    <a:lstStyle/>
                    <a:p>
                      <a:pPr algn="ctr"/>
                      <a:r>
                        <a:rPr lang="fr-FR" sz="1000" dirty="0"/>
                        <a:t>2018-2019</a:t>
                      </a:r>
                    </a:p>
                    <a:p>
                      <a:pPr algn="ctr"/>
                      <a:r>
                        <a:rPr lang="fr-FR" sz="1000" dirty="0"/>
                        <a:t>Taux réalisés (nouvelle période)</a:t>
                      </a:r>
                    </a:p>
                  </a:txBody>
                  <a:tcPr anchor="ctr">
                    <a:solidFill>
                      <a:schemeClr val="tx1"/>
                    </a:solidFill>
                  </a:tcPr>
                </a:tc>
                <a:tc>
                  <a:txBody>
                    <a:bodyPr/>
                    <a:lstStyle/>
                    <a:p>
                      <a:pPr algn="ctr"/>
                      <a:r>
                        <a:rPr lang="fr-FR" sz="1000" dirty="0"/>
                        <a:t>Respect sur les taux de l’ancienne période</a:t>
                      </a:r>
                    </a:p>
                  </a:txBody>
                  <a:tcPr anchor="ctr">
                    <a:solidFill>
                      <a:schemeClr val="tx1"/>
                    </a:solidFill>
                  </a:tcPr>
                </a:tc>
                <a:tc>
                  <a:txBody>
                    <a:bodyPr/>
                    <a:lstStyle/>
                    <a:p>
                      <a:pPr algn="ctr"/>
                      <a:r>
                        <a:rPr lang="fr-FR" sz="1000" dirty="0"/>
                        <a:t>Respect sur les taux de la nouvelle période</a:t>
                      </a:r>
                    </a:p>
                  </a:txBody>
                  <a:tcPr anchor="ctr">
                    <a:solidFill>
                      <a:schemeClr val="tx1"/>
                    </a:solidFill>
                  </a:tcPr>
                </a:tc>
                <a:extLst>
                  <a:ext uri="{0D108BD9-81ED-4DB2-BD59-A6C34878D82A}">
                    <a16:rowId xmlns:a16="http://schemas.microsoft.com/office/drawing/2014/main" xmlns="" val="2943139677"/>
                  </a:ext>
                </a:extLst>
              </a:tr>
              <a:tr h="370840">
                <a:tc>
                  <a:txBody>
                    <a:bodyPr/>
                    <a:lstStyle/>
                    <a:p>
                      <a:pPr algn="ctr"/>
                      <a:r>
                        <a:rPr lang="fr-FR" sz="1000" b="1" dirty="0"/>
                        <a:t>Taux de dépassement</a:t>
                      </a:r>
                    </a:p>
                  </a:txBody>
                  <a:tcPr anchor="ctr">
                    <a:solidFill>
                      <a:schemeClr val="tx2">
                        <a:lumMod val="20000"/>
                        <a:lumOff val="80000"/>
                      </a:schemeClr>
                    </a:solidFill>
                  </a:tcPr>
                </a:tc>
                <a:tc>
                  <a:txBody>
                    <a:bodyPr/>
                    <a:lstStyle/>
                    <a:p>
                      <a:pPr algn="ctr"/>
                      <a:r>
                        <a:rPr lang="fr-FR" sz="1000" dirty="0"/>
                        <a:t>47,9%</a:t>
                      </a:r>
                    </a:p>
                  </a:txBody>
                  <a:tcPr anchor="ctr"/>
                </a:tc>
                <a:tc>
                  <a:txBody>
                    <a:bodyPr/>
                    <a:lstStyle/>
                    <a:p>
                      <a:pPr algn="ctr"/>
                      <a:r>
                        <a:rPr lang="fr-FR" sz="1000" dirty="0"/>
                        <a:t>41,1%</a:t>
                      </a:r>
                    </a:p>
                  </a:txBody>
                  <a:tcPr anchor="ctr"/>
                </a:tc>
                <a:tc>
                  <a:txBody>
                    <a:bodyPr/>
                    <a:lstStyle/>
                    <a:p>
                      <a:pPr algn="ctr"/>
                      <a:r>
                        <a:rPr lang="fr-FR" sz="1000" dirty="0"/>
                        <a:t>47,3%</a:t>
                      </a:r>
                    </a:p>
                  </a:txBody>
                  <a:tcPr anchor="ctr"/>
                </a:tc>
                <a:tc>
                  <a:txBody>
                    <a:bodyPr/>
                    <a:lstStyle/>
                    <a:p>
                      <a:pPr algn="ctr"/>
                      <a:r>
                        <a:rPr lang="fr-FR" sz="1000" dirty="0"/>
                        <a:t>Non-respect &gt; 5 points</a:t>
                      </a:r>
                    </a:p>
                  </a:txBody>
                  <a:tcPr anchor="ctr"/>
                </a:tc>
                <a:tc>
                  <a:txBody>
                    <a:bodyPr/>
                    <a:lstStyle/>
                    <a:p>
                      <a:pPr algn="ctr"/>
                      <a:r>
                        <a:rPr lang="fr-FR" sz="1000" dirty="0"/>
                        <a:t>Respect</a:t>
                      </a:r>
                    </a:p>
                  </a:txBody>
                  <a:tcPr anchor="ctr"/>
                </a:tc>
                <a:extLst>
                  <a:ext uri="{0D108BD9-81ED-4DB2-BD59-A6C34878D82A}">
                    <a16:rowId xmlns:a16="http://schemas.microsoft.com/office/drawing/2014/main" xmlns="" val="2416149756"/>
                  </a:ext>
                </a:extLst>
              </a:tr>
              <a:tr h="370840">
                <a:tc>
                  <a:txBody>
                    <a:bodyPr/>
                    <a:lstStyle/>
                    <a:p>
                      <a:pPr algn="ctr"/>
                      <a:r>
                        <a:rPr lang="fr-FR" sz="1000" b="1" dirty="0"/>
                        <a:t>Taux d’activité à TO</a:t>
                      </a:r>
                    </a:p>
                  </a:txBody>
                  <a:tcPr anchor="ctr">
                    <a:solidFill>
                      <a:schemeClr val="tx2">
                        <a:lumMod val="20000"/>
                        <a:lumOff val="80000"/>
                      </a:schemeClr>
                    </a:solidFill>
                  </a:tcPr>
                </a:tc>
                <a:tc>
                  <a:txBody>
                    <a:bodyPr/>
                    <a:lstStyle/>
                    <a:p>
                      <a:pPr algn="ctr"/>
                      <a:r>
                        <a:rPr lang="fr-FR" sz="1000" dirty="0"/>
                        <a:t>16,1%</a:t>
                      </a:r>
                    </a:p>
                  </a:txBody>
                  <a:tcPr anchor="ctr"/>
                </a:tc>
                <a:tc>
                  <a:txBody>
                    <a:bodyPr/>
                    <a:lstStyle/>
                    <a:p>
                      <a:pPr algn="ctr"/>
                      <a:r>
                        <a:rPr lang="fr-FR" sz="1000" dirty="0"/>
                        <a:t>16,2%</a:t>
                      </a:r>
                    </a:p>
                  </a:txBody>
                  <a:tcPr anchor="ctr"/>
                </a:tc>
                <a:tc>
                  <a:txBody>
                    <a:bodyPr/>
                    <a:lstStyle/>
                    <a:p>
                      <a:pPr algn="ctr"/>
                      <a:r>
                        <a:rPr lang="fr-FR" sz="1000" dirty="0"/>
                        <a:t>13,7%</a:t>
                      </a:r>
                    </a:p>
                  </a:txBody>
                  <a:tcPr anchor="ctr"/>
                </a:tc>
                <a:tc>
                  <a:txBody>
                    <a:bodyPr/>
                    <a:lstStyle/>
                    <a:p>
                      <a:pPr algn="ctr"/>
                      <a:r>
                        <a:rPr lang="fr-FR" sz="1000" dirty="0"/>
                        <a:t>Respect</a:t>
                      </a:r>
                    </a:p>
                  </a:txBody>
                  <a:tcPr anchor="ctr"/>
                </a:tc>
                <a:tc>
                  <a:txBody>
                    <a:bodyPr/>
                    <a:lstStyle/>
                    <a:p>
                      <a:pPr algn="ctr"/>
                      <a:r>
                        <a:rPr lang="fr-FR" sz="1000" dirty="0"/>
                        <a:t>Respect</a:t>
                      </a:r>
                    </a:p>
                  </a:txBody>
                  <a:tcPr anchor="ctr"/>
                </a:tc>
                <a:extLst>
                  <a:ext uri="{0D108BD9-81ED-4DB2-BD59-A6C34878D82A}">
                    <a16:rowId xmlns:a16="http://schemas.microsoft.com/office/drawing/2014/main" xmlns="" val="2236930713"/>
                  </a:ext>
                </a:extLst>
              </a:tr>
            </a:tbl>
          </a:graphicData>
        </a:graphic>
      </p:graphicFrame>
      <p:sp>
        <p:nvSpPr>
          <p:cNvPr id="4" name="Title 3">
            <a:extLst>
              <a:ext uri="{FF2B5EF4-FFF2-40B4-BE49-F238E27FC236}">
                <a16:creationId xmlns:a16="http://schemas.microsoft.com/office/drawing/2014/main" xmlns="" id="{F135B1C5-C98C-4DC0-B103-D7C9B0B16128}"/>
              </a:ext>
            </a:extLst>
          </p:cNvPr>
          <p:cNvSpPr>
            <a:spLocks noGrp="1"/>
          </p:cNvSpPr>
          <p:nvPr>
            <p:ph type="title"/>
          </p:nvPr>
        </p:nvSpPr>
        <p:spPr/>
        <p:txBody>
          <a:bodyPr/>
          <a:lstStyle/>
          <a:p>
            <a:r>
              <a:rPr lang="fr-FR" dirty="0"/>
              <a:t>Impact du changement de la période de référence sur la prime 2021 - Exemples</a:t>
            </a:r>
          </a:p>
        </p:txBody>
      </p:sp>
      <p:sp>
        <p:nvSpPr>
          <p:cNvPr id="15" name="Parallelogram 14">
            <a:extLst>
              <a:ext uri="{FF2B5EF4-FFF2-40B4-BE49-F238E27FC236}">
                <a16:creationId xmlns:a16="http://schemas.microsoft.com/office/drawing/2014/main" xmlns="" id="{C54F3505-FE95-4785-A68D-E4874D142D3E}"/>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OPTAM / OPTAM-CO</a:t>
            </a:r>
          </a:p>
        </p:txBody>
      </p:sp>
      <p:sp>
        <p:nvSpPr>
          <p:cNvPr id="21" name="Parallelogram 20">
            <a:extLst>
              <a:ext uri="{FF2B5EF4-FFF2-40B4-BE49-F238E27FC236}">
                <a16:creationId xmlns:a16="http://schemas.microsoft.com/office/drawing/2014/main" xmlns="" id="{6FE40E2B-7CF8-414E-BB78-BE9A9F832320}"/>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Illustrations</a:t>
            </a:r>
          </a:p>
        </p:txBody>
      </p:sp>
      <p:graphicFrame>
        <p:nvGraphicFramePr>
          <p:cNvPr id="22" name="Table 2">
            <a:extLst>
              <a:ext uri="{FF2B5EF4-FFF2-40B4-BE49-F238E27FC236}">
                <a16:creationId xmlns:a16="http://schemas.microsoft.com/office/drawing/2014/main" xmlns="" id="{B5A63C75-5639-40B6-A2C7-31E27627721C}"/>
              </a:ext>
            </a:extLst>
          </p:cNvPr>
          <p:cNvGraphicFramePr>
            <a:graphicFrameLocks noGrp="1"/>
          </p:cNvGraphicFramePr>
          <p:nvPr>
            <p:extLst>
              <p:ext uri="{D42A27DB-BD31-4B8C-83A1-F6EECF244321}">
                <p14:modId xmlns:p14="http://schemas.microsoft.com/office/powerpoint/2010/main" val="3204868649"/>
              </p:ext>
            </p:extLst>
          </p:nvPr>
        </p:nvGraphicFramePr>
        <p:xfrm>
          <a:off x="6225642" y="2403034"/>
          <a:ext cx="5474895" cy="1645920"/>
        </p:xfrm>
        <a:graphic>
          <a:graphicData uri="http://schemas.openxmlformats.org/drawingml/2006/table">
            <a:tbl>
              <a:tblPr firstRow="1" bandRow="1">
                <a:tableStyleId>{5C22544A-7EE6-4342-B048-85BDC9FD1C3A}</a:tableStyleId>
              </a:tblPr>
              <a:tblGrid>
                <a:gridCol w="1070995">
                  <a:extLst>
                    <a:ext uri="{9D8B030D-6E8A-4147-A177-3AD203B41FA5}">
                      <a16:colId xmlns:a16="http://schemas.microsoft.com/office/drawing/2014/main" xmlns="" val="9439338"/>
                    </a:ext>
                  </a:extLst>
                </a:gridCol>
                <a:gridCol w="880780">
                  <a:extLst>
                    <a:ext uri="{9D8B030D-6E8A-4147-A177-3AD203B41FA5}">
                      <a16:colId xmlns:a16="http://schemas.microsoft.com/office/drawing/2014/main" xmlns="" val="1904499336"/>
                    </a:ext>
                  </a:extLst>
                </a:gridCol>
                <a:gridCol w="880780">
                  <a:extLst>
                    <a:ext uri="{9D8B030D-6E8A-4147-A177-3AD203B41FA5}">
                      <a16:colId xmlns:a16="http://schemas.microsoft.com/office/drawing/2014/main" xmlns="" val="1855126182"/>
                    </a:ext>
                  </a:extLst>
                </a:gridCol>
                <a:gridCol w="880780">
                  <a:extLst>
                    <a:ext uri="{9D8B030D-6E8A-4147-A177-3AD203B41FA5}">
                      <a16:colId xmlns:a16="http://schemas.microsoft.com/office/drawing/2014/main" xmlns="" val="78292169"/>
                    </a:ext>
                  </a:extLst>
                </a:gridCol>
                <a:gridCol w="880780">
                  <a:extLst>
                    <a:ext uri="{9D8B030D-6E8A-4147-A177-3AD203B41FA5}">
                      <a16:colId xmlns:a16="http://schemas.microsoft.com/office/drawing/2014/main" xmlns="" val="2406627906"/>
                    </a:ext>
                  </a:extLst>
                </a:gridCol>
                <a:gridCol w="880780">
                  <a:extLst>
                    <a:ext uri="{9D8B030D-6E8A-4147-A177-3AD203B41FA5}">
                      <a16:colId xmlns:a16="http://schemas.microsoft.com/office/drawing/2014/main" xmlns="" val="1772136522"/>
                    </a:ext>
                  </a:extLst>
                </a:gridCol>
              </a:tblGrid>
              <a:tr h="0">
                <a:tc>
                  <a:txBody>
                    <a:bodyPr/>
                    <a:lstStyle/>
                    <a:p>
                      <a:pPr algn="ctr"/>
                      <a:endParaRPr lang="fr-FR" sz="1000" dirty="0"/>
                    </a:p>
                  </a:txBody>
                  <a:tcPr anchor="ctr">
                    <a:solidFill>
                      <a:schemeClr val="tx1"/>
                    </a:solidFill>
                  </a:tcPr>
                </a:tc>
                <a:tc>
                  <a:txBody>
                    <a:bodyPr/>
                    <a:lstStyle/>
                    <a:p>
                      <a:pPr algn="ctr"/>
                      <a:r>
                        <a:rPr lang="fr-FR" sz="1000" dirty="0"/>
                        <a:t>2021</a:t>
                      </a:r>
                    </a:p>
                    <a:p>
                      <a:pPr algn="ctr"/>
                      <a:r>
                        <a:rPr lang="fr-FR" sz="1000" dirty="0"/>
                        <a:t>Taux réalisés</a:t>
                      </a:r>
                    </a:p>
                  </a:txBody>
                  <a:tcPr anchor="ctr">
                    <a:solidFill>
                      <a:schemeClr val="tx1"/>
                    </a:solidFill>
                  </a:tcPr>
                </a:tc>
                <a:tc>
                  <a:txBody>
                    <a:bodyPr/>
                    <a:lstStyle/>
                    <a:p>
                      <a:pPr algn="ctr"/>
                      <a:r>
                        <a:rPr lang="fr-FR" sz="1000" dirty="0"/>
                        <a:t>2014-2015</a:t>
                      </a:r>
                    </a:p>
                    <a:p>
                      <a:pPr algn="ctr"/>
                      <a:r>
                        <a:rPr lang="fr-FR" sz="1000" dirty="0"/>
                        <a:t>Taux réalisés (ancienne période)</a:t>
                      </a:r>
                    </a:p>
                  </a:txBody>
                  <a:tcPr anchor="ctr">
                    <a:solidFill>
                      <a:schemeClr val="tx1"/>
                    </a:solidFill>
                  </a:tcPr>
                </a:tc>
                <a:tc>
                  <a:txBody>
                    <a:bodyPr/>
                    <a:lstStyle/>
                    <a:p>
                      <a:pPr algn="ctr"/>
                      <a:r>
                        <a:rPr lang="fr-FR" sz="1000" dirty="0"/>
                        <a:t>2018-2019</a:t>
                      </a:r>
                    </a:p>
                    <a:p>
                      <a:pPr algn="ctr"/>
                      <a:r>
                        <a:rPr lang="fr-FR" sz="1000" dirty="0"/>
                        <a:t>Taux réalisés (nouvelle période)</a:t>
                      </a:r>
                    </a:p>
                  </a:txBody>
                  <a:tcPr anchor="ctr">
                    <a:solidFill>
                      <a:schemeClr val="tx1"/>
                    </a:solidFill>
                  </a:tcPr>
                </a:tc>
                <a:tc>
                  <a:txBody>
                    <a:bodyPr/>
                    <a:lstStyle/>
                    <a:p>
                      <a:pPr algn="ctr"/>
                      <a:r>
                        <a:rPr lang="fr-FR" sz="1000" dirty="0"/>
                        <a:t>Respect sur les taux de l’ancienne période</a:t>
                      </a:r>
                    </a:p>
                  </a:txBody>
                  <a:tcPr anchor="ctr">
                    <a:solidFill>
                      <a:schemeClr val="tx1"/>
                    </a:solidFill>
                  </a:tcPr>
                </a:tc>
                <a:tc>
                  <a:txBody>
                    <a:bodyPr/>
                    <a:lstStyle/>
                    <a:p>
                      <a:pPr algn="ctr"/>
                      <a:r>
                        <a:rPr lang="fr-FR" sz="1000" dirty="0"/>
                        <a:t>Respect sur les taux de la nouvelle période</a:t>
                      </a:r>
                    </a:p>
                  </a:txBody>
                  <a:tcPr anchor="ctr">
                    <a:solidFill>
                      <a:schemeClr val="tx1"/>
                    </a:solidFill>
                  </a:tcPr>
                </a:tc>
                <a:extLst>
                  <a:ext uri="{0D108BD9-81ED-4DB2-BD59-A6C34878D82A}">
                    <a16:rowId xmlns:a16="http://schemas.microsoft.com/office/drawing/2014/main" xmlns="" val="2943139677"/>
                  </a:ext>
                </a:extLst>
              </a:tr>
              <a:tr h="370840">
                <a:tc>
                  <a:txBody>
                    <a:bodyPr/>
                    <a:lstStyle/>
                    <a:p>
                      <a:pPr algn="ctr"/>
                      <a:r>
                        <a:rPr lang="fr-FR" sz="1000" b="1" dirty="0"/>
                        <a:t>Taux de dépassement</a:t>
                      </a:r>
                    </a:p>
                  </a:txBody>
                  <a:tcPr anchor="ctr">
                    <a:solidFill>
                      <a:schemeClr val="tx2">
                        <a:lumMod val="20000"/>
                        <a:lumOff val="80000"/>
                      </a:schemeClr>
                    </a:solidFill>
                  </a:tcPr>
                </a:tc>
                <a:tc>
                  <a:txBody>
                    <a:bodyPr/>
                    <a:lstStyle/>
                    <a:p>
                      <a:pPr algn="ctr"/>
                      <a:r>
                        <a:rPr lang="fr-FR" sz="1000" dirty="0"/>
                        <a:t>44,8%</a:t>
                      </a:r>
                    </a:p>
                  </a:txBody>
                  <a:tcPr anchor="ctr"/>
                </a:tc>
                <a:tc>
                  <a:txBody>
                    <a:bodyPr/>
                    <a:lstStyle/>
                    <a:p>
                      <a:pPr algn="ctr"/>
                      <a:r>
                        <a:rPr lang="fr-FR" sz="1000" dirty="0"/>
                        <a:t>48,8%</a:t>
                      </a:r>
                    </a:p>
                  </a:txBody>
                  <a:tcPr anchor="ctr"/>
                </a:tc>
                <a:tc>
                  <a:txBody>
                    <a:bodyPr/>
                    <a:lstStyle/>
                    <a:p>
                      <a:pPr algn="ctr"/>
                      <a:r>
                        <a:rPr lang="fr-FR" sz="1000" dirty="0"/>
                        <a:t>33,7%</a:t>
                      </a:r>
                    </a:p>
                  </a:txBody>
                  <a:tcPr anchor="ctr"/>
                </a:tc>
                <a:tc>
                  <a:txBody>
                    <a:bodyPr/>
                    <a:lstStyle/>
                    <a:p>
                      <a:pPr algn="ctr"/>
                      <a:r>
                        <a:rPr lang="fr-FR" sz="1000" dirty="0"/>
                        <a:t>Respect</a:t>
                      </a:r>
                    </a:p>
                  </a:txBody>
                  <a:tcPr anchor="ctr"/>
                </a:tc>
                <a:tc>
                  <a:txBody>
                    <a:bodyPr/>
                    <a:lstStyle/>
                    <a:p>
                      <a:pPr algn="ctr"/>
                      <a:r>
                        <a:rPr lang="fr-FR" sz="1000" dirty="0"/>
                        <a:t>Non-respect</a:t>
                      </a:r>
                    </a:p>
                  </a:txBody>
                  <a:tcPr anchor="ctr"/>
                </a:tc>
                <a:extLst>
                  <a:ext uri="{0D108BD9-81ED-4DB2-BD59-A6C34878D82A}">
                    <a16:rowId xmlns:a16="http://schemas.microsoft.com/office/drawing/2014/main" xmlns="" val="2416149756"/>
                  </a:ext>
                </a:extLst>
              </a:tr>
              <a:tr h="370840">
                <a:tc>
                  <a:txBody>
                    <a:bodyPr/>
                    <a:lstStyle/>
                    <a:p>
                      <a:pPr algn="ctr"/>
                      <a:r>
                        <a:rPr lang="fr-FR" sz="1000" b="1" dirty="0"/>
                        <a:t>Taux d’activité à TO</a:t>
                      </a:r>
                    </a:p>
                  </a:txBody>
                  <a:tcPr anchor="ctr">
                    <a:solidFill>
                      <a:schemeClr val="tx2">
                        <a:lumMod val="20000"/>
                        <a:lumOff val="80000"/>
                      </a:schemeClr>
                    </a:solidFill>
                  </a:tcPr>
                </a:tc>
                <a:tc>
                  <a:txBody>
                    <a:bodyPr/>
                    <a:lstStyle/>
                    <a:p>
                      <a:pPr algn="ctr"/>
                      <a:r>
                        <a:rPr lang="fr-FR" sz="1000" dirty="0"/>
                        <a:t>28,2%</a:t>
                      </a:r>
                    </a:p>
                  </a:txBody>
                  <a:tcPr anchor="ctr"/>
                </a:tc>
                <a:tc>
                  <a:txBody>
                    <a:bodyPr/>
                    <a:lstStyle/>
                    <a:p>
                      <a:pPr algn="ctr"/>
                      <a:r>
                        <a:rPr lang="fr-FR" sz="1000" dirty="0"/>
                        <a:t>23,7%</a:t>
                      </a:r>
                    </a:p>
                  </a:txBody>
                  <a:tcPr anchor="ctr"/>
                </a:tc>
                <a:tc>
                  <a:txBody>
                    <a:bodyPr/>
                    <a:lstStyle/>
                    <a:p>
                      <a:pPr algn="ctr"/>
                      <a:r>
                        <a:rPr lang="fr-FR" sz="1000" dirty="0"/>
                        <a:t>45,1%</a:t>
                      </a:r>
                    </a:p>
                  </a:txBody>
                  <a:tcPr anchor="ctr"/>
                </a:tc>
                <a:tc>
                  <a:txBody>
                    <a:bodyPr/>
                    <a:lstStyle/>
                    <a:p>
                      <a:pPr algn="ctr"/>
                      <a:r>
                        <a:rPr lang="fr-FR" sz="1000" dirty="0"/>
                        <a:t>Respect</a:t>
                      </a:r>
                    </a:p>
                  </a:txBody>
                  <a:tcPr anchor="ctr"/>
                </a:tc>
                <a:tc>
                  <a:txBody>
                    <a:bodyPr/>
                    <a:lstStyle/>
                    <a:p>
                      <a:pPr algn="ctr"/>
                      <a:r>
                        <a:rPr lang="fr-FR" sz="1000" dirty="0"/>
                        <a:t>Non-respect</a:t>
                      </a:r>
                    </a:p>
                  </a:txBody>
                  <a:tcPr anchor="ctr"/>
                </a:tc>
                <a:extLst>
                  <a:ext uri="{0D108BD9-81ED-4DB2-BD59-A6C34878D82A}">
                    <a16:rowId xmlns:a16="http://schemas.microsoft.com/office/drawing/2014/main" xmlns="" val="2236930713"/>
                  </a:ext>
                </a:extLst>
              </a:tr>
            </a:tbl>
          </a:graphicData>
        </a:graphic>
      </p:graphicFrame>
    </p:spTree>
    <p:extLst>
      <p:ext uri="{BB962C8B-B14F-4D97-AF65-F5344CB8AC3E}">
        <p14:creationId xmlns:p14="http://schemas.microsoft.com/office/powerpoint/2010/main" val="234692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50F9FA-3727-4CEC-AFC6-C217E2B0BE69}"/>
              </a:ext>
            </a:extLst>
          </p:cNvPr>
          <p:cNvSpPr>
            <a:spLocks noGrp="1"/>
          </p:cNvSpPr>
          <p:nvPr>
            <p:ph type="title"/>
          </p:nvPr>
        </p:nvSpPr>
        <p:spPr/>
        <p:txBody>
          <a:bodyPr/>
          <a:lstStyle/>
          <a:p>
            <a:r>
              <a:rPr lang="fr-FR" dirty="0"/>
              <a:t>Pistes de réflexion</a:t>
            </a:r>
          </a:p>
        </p:txBody>
      </p:sp>
      <p:sp>
        <p:nvSpPr>
          <p:cNvPr id="14" name="Parallelogram 13">
            <a:extLst>
              <a:ext uri="{FF2B5EF4-FFF2-40B4-BE49-F238E27FC236}">
                <a16:creationId xmlns:a16="http://schemas.microsoft.com/office/drawing/2014/main" xmlns="" id="{C891D0C2-D914-4A66-A53D-E066472886F0}"/>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OPTAM / OPTAM-CO</a:t>
            </a:r>
          </a:p>
        </p:txBody>
      </p:sp>
      <p:sp>
        <p:nvSpPr>
          <p:cNvPr id="20" name="Parallelogram 19">
            <a:extLst>
              <a:ext uri="{FF2B5EF4-FFF2-40B4-BE49-F238E27FC236}">
                <a16:creationId xmlns:a16="http://schemas.microsoft.com/office/drawing/2014/main" xmlns="" id="{7CE97AD4-A518-4035-917F-C93438AFBB19}"/>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Pistes de réflexion</a:t>
            </a:r>
          </a:p>
        </p:txBody>
      </p:sp>
      <p:sp>
        <p:nvSpPr>
          <p:cNvPr id="7" name="Slide Number Placeholder 2">
            <a:extLst>
              <a:ext uri="{FF2B5EF4-FFF2-40B4-BE49-F238E27FC236}">
                <a16:creationId xmlns:a16="http://schemas.microsoft.com/office/drawing/2014/main" xmlns="" id="{7FD7BEDA-41DA-4CA2-9A88-91E44E3A1A09}"/>
              </a:ext>
            </a:extLst>
          </p:cNvPr>
          <p:cNvSpPr>
            <a:spLocks noGrp="1"/>
          </p:cNvSpPr>
          <p:nvPr>
            <p:ph type="sldNum" sz="quarter" idx="15"/>
          </p:nvPr>
        </p:nvSpPr>
        <p:spPr>
          <a:xfrm>
            <a:off x="2355" y="6578281"/>
            <a:ext cx="720000" cy="288000"/>
          </a:xfrm>
        </p:spPr>
        <p:txBody>
          <a:bodyPr/>
          <a:lstStyle/>
          <a:p>
            <a:fld id="{975A587B-5814-4D9B-9598-FE9CB954CB01}" type="slidenum">
              <a:rPr lang="fr-FR" smtClean="0"/>
              <a:pPr/>
              <a:t>25</a:t>
            </a:fld>
            <a:endParaRPr lang="fr-FR" dirty="0"/>
          </a:p>
        </p:txBody>
      </p:sp>
      <p:sp>
        <p:nvSpPr>
          <p:cNvPr id="2" name="TextBox 1">
            <a:extLst>
              <a:ext uri="{FF2B5EF4-FFF2-40B4-BE49-F238E27FC236}">
                <a16:creationId xmlns:a16="http://schemas.microsoft.com/office/drawing/2014/main" xmlns="" id="{2DB2EB7D-6B35-40F6-877B-DF8EA11A4D3B}"/>
              </a:ext>
            </a:extLst>
          </p:cNvPr>
          <p:cNvSpPr txBox="1"/>
          <p:nvPr/>
        </p:nvSpPr>
        <p:spPr>
          <a:xfrm>
            <a:off x="1350217" y="1890714"/>
            <a:ext cx="4447913" cy="958468"/>
          </a:xfrm>
          <a:prstGeom prst="rect">
            <a:avLst/>
          </a:prstGeom>
          <a:solidFill>
            <a:schemeClr val="bg1">
              <a:lumMod val="95000"/>
            </a:schemeClr>
          </a:solidFill>
          <a:effectLst>
            <a:outerShdw dist="101600" dir="2400000" algn="tl" rotWithShape="0">
              <a:srgbClr val="78DBFF">
                <a:alpha val="50196"/>
              </a:srgbClr>
            </a:outerShdw>
          </a:effectLst>
        </p:spPr>
        <p:txBody>
          <a:bodyPr wrap="square" rtlCol="0" anchor="ctr">
            <a:noAutofit/>
          </a:bodyPr>
          <a:lstStyle/>
          <a:p>
            <a:pPr algn="ctr"/>
            <a:r>
              <a:rPr lang="fr-FR" sz="1600" b="1" dirty="0"/>
              <a:t>Quid des perdants avec la réactualisation ?</a:t>
            </a:r>
            <a:endParaRPr lang="fr-FR" sz="1600" dirty="0"/>
          </a:p>
        </p:txBody>
      </p:sp>
      <p:sp>
        <p:nvSpPr>
          <p:cNvPr id="13" name="TextBox 12">
            <a:extLst>
              <a:ext uri="{FF2B5EF4-FFF2-40B4-BE49-F238E27FC236}">
                <a16:creationId xmlns:a16="http://schemas.microsoft.com/office/drawing/2014/main" xmlns="" id="{0A2539EA-0910-43FC-A5CE-E28C2803EAB1}"/>
              </a:ext>
            </a:extLst>
          </p:cNvPr>
          <p:cNvSpPr txBox="1"/>
          <p:nvPr/>
        </p:nvSpPr>
        <p:spPr>
          <a:xfrm>
            <a:off x="1350217" y="3360920"/>
            <a:ext cx="4447913" cy="958468"/>
          </a:xfrm>
          <a:prstGeom prst="rect">
            <a:avLst/>
          </a:prstGeom>
          <a:solidFill>
            <a:schemeClr val="bg1">
              <a:lumMod val="95000"/>
            </a:schemeClr>
          </a:solidFill>
          <a:effectLst>
            <a:outerShdw dist="101600" dir="2400000" algn="tl" rotWithShape="0">
              <a:srgbClr val="78DBFF">
                <a:alpha val="50196"/>
              </a:srgbClr>
            </a:outerShdw>
          </a:effectLst>
        </p:spPr>
        <p:txBody>
          <a:bodyPr wrap="square" rtlCol="0" anchor="ctr">
            <a:noAutofit/>
          </a:bodyPr>
          <a:lstStyle/>
          <a:p>
            <a:pPr algn="ctr"/>
            <a:r>
              <a:rPr lang="fr-FR" sz="1600" b="1" dirty="0"/>
              <a:t>Quid des médecins qui ne respectent pas leurs engagements ?</a:t>
            </a:r>
          </a:p>
        </p:txBody>
      </p:sp>
      <p:sp>
        <p:nvSpPr>
          <p:cNvPr id="5" name="TextBox 4">
            <a:extLst>
              <a:ext uri="{FF2B5EF4-FFF2-40B4-BE49-F238E27FC236}">
                <a16:creationId xmlns:a16="http://schemas.microsoft.com/office/drawing/2014/main" xmlns="" id="{4D87F931-C444-408F-8D9B-C00C5258C2EF}"/>
              </a:ext>
            </a:extLst>
          </p:cNvPr>
          <p:cNvSpPr txBox="1"/>
          <p:nvPr/>
        </p:nvSpPr>
        <p:spPr>
          <a:xfrm>
            <a:off x="3274496" y="1764020"/>
            <a:ext cx="599354" cy="253388"/>
          </a:xfrm>
          <a:prstGeom prst="parallelogram">
            <a:avLst/>
          </a:prstGeom>
          <a:solidFill>
            <a:schemeClr val="tx2">
              <a:lumMod val="20000"/>
              <a:lumOff val="80000"/>
            </a:schemeClr>
          </a:solidFill>
        </p:spPr>
        <p:txBody>
          <a:bodyPr wrap="square" rtlCol="0" anchor="ctr">
            <a:noAutofit/>
          </a:bodyPr>
          <a:lstStyle/>
          <a:p>
            <a:pPr algn="ctr"/>
            <a:r>
              <a:rPr lang="fr-FR" sz="1000" b="1" dirty="0"/>
              <a:t>1</a:t>
            </a:r>
          </a:p>
        </p:txBody>
      </p:sp>
      <p:sp>
        <p:nvSpPr>
          <p:cNvPr id="19" name="TextBox 18">
            <a:extLst>
              <a:ext uri="{FF2B5EF4-FFF2-40B4-BE49-F238E27FC236}">
                <a16:creationId xmlns:a16="http://schemas.microsoft.com/office/drawing/2014/main" xmlns="" id="{E509138C-EE13-4506-8D2D-13ECEA9775CE}"/>
              </a:ext>
            </a:extLst>
          </p:cNvPr>
          <p:cNvSpPr txBox="1"/>
          <p:nvPr/>
        </p:nvSpPr>
        <p:spPr>
          <a:xfrm>
            <a:off x="3274496" y="3234226"/>
            <a:ext cx="599354" cy="253388"/>
          </a:xfrm>
          <a:prstGeom prst="parallelogram">
            <a:avLst/>
          </a:prstGeom>
          <a:solidFill>
            <a:schemeClr val="tx2">
              <a:lumMod val="20000"/>
              <a:lumOff val="80000"/>
            </a:schemeClr>
          </a:solidFill>
        </p:spPr>
        <p:txBody>
          <a:bodyPr wrap="square" rtlCol="0" anchor="ctr">
            <a:noAutofit/>
          </a:bodyPr>
          <a:lstStyle/>
          <a:p>
            <a:pPr algn="ctr"/>
            <a:r>
              <a:rPr lang="fr-FR" sz="1000" b="1" dirty="0"/>
              <a:t>2</a:t>
            </a:r>
          </a:p>
        </p:txBody>
      </p:sp>
      <p:sp>
        <p:nvSpPr>
          <p:cNvPr id="10" name="TextBox 12">
            <a:extLst>
              <a:ext uri="{FF2B5EF4-FFF2-40B4-BE49-F238E27FC236}">
                <a16:creationId xmlns:a16="http://schemas.microsoft.com/office/drawing/2014/main" xmlns="" id="{0A2539EA-0910-43FC-A5CE-E28C2803EAB1}"/>
              </a:ext>
            </a:extLst>
          </p:cNvPr>
          <p:cNvSpPr txBox="1"/>
          <p:nvPr/>
        </p:nvSpPr>
        <p:spPr>
          <a:xfrm>
            <a:off x="1350217" y="4748739"/>
            <a:ext cx="4447913" cy="958468"/>
          </a:xfrm>
          <a:prstGeom prst="rect">
            <a:avLst/>
          </a:prstGeom>
          <a:solidFill>
            <a:schemeClr val="bg1">
              <a:lumMod val="95000"/>
            </a:schemeClr>
          </a:solidFill>
          <a:effectLst>
            <a:outerShdw dist="101600" dir="2400000" algn="tl" rotWithShape="0">
              <a:srgbClr val="78DBFF">
                <a:alpha val="50196"/>
              </a:srgbClr>
            </a:outerShdw>
          </a:effectLst>
        </p:spPr>
        <p:txBody>
          <a:bodyPr wrap="square" rtlCol="0" anchor="ctr">
            <a:noAutofit/>
          </a:bodyPr>
          <a:lstStyle/>
          <a:p>
            <a:pPr algn="ctr"/>
            <a:r>
              <a:rPr lang="fr-FR" sz="1600" b="1" dirty="0"/>
              <a:t>Quid de l’incitatif à baisser les restes à charge (et non à les maintenir) ?</a:t>
            </a:r>
          </a:p>
        </p:txBody>
      </p:sp>
      <p:sp>
        <p:nvSpPr>
          <p:cNvPr id="11" name="TextBox 18">
            <a:extLst>
              <a:ext uri="{FF2B5EF4-FFF2-40B4-BE49-F238E27FC236}">
                <a16:creationId xmlns:a16="http://schemas.microsoft.com/office/drawing/2014/main" xmlns="" id="{E509138C-EE13-4506-8D2D-13ECEA9775CE}"/>
              </a:ext>
            </a:extLst>
          </p:cNvPr>
          <p:cNvSpPr txBox="1"/>
          <p:nvPr/>
        </p:nvSpPr>
        <p:spPr>
          <a:xfrm>
            <a:off x="3274496" y="4622045"/>
            <a:ext cx="599354" cy="253388"/>
          </a:xfrm>
          <a:prstGeom prst="parallelogram">
            <a:avLst/>
          </a:prstGeom>
          <a:solidFill>
            <a:schemeClr val="tx2">
              <a:lumMod val="20000"/>
              <a:lumOff val="80000"/>
            </a:schemeClr>
          </a:solidFill>
        </p:spPr>
        <p:txBody>
          <a:bodyPr wrap="square" rtlCol="0" anchor="ctr">
            <a:noAutofit/>
          </a:bodyPr>
          <a:lstStyle/>
          <a:p>
            <a:pPr algn="ctr"/>
            <a:r>
              <a:rPr lang="fr-FR" sz="1000" b="1" dirty="0"/>
              <a:t>3</a:t>
            </a:r>
          </a:p>
        </p:txBody>
      </p:sp>
      <p:sp>
        <p:nvSpPr>
          <p:cNvPr id="17" name="TextBox 16">
            <a:extLst>
              <a:ext uri="{FF2B5EF4-FFF2-40B4-BE49-F238E27FC236}">
                <a16:creationId xmlns:a16="http://schemas.microsoft.com/office/drawing/2014/main" xmlns="" id="{EFAC4F97-AB18-4E96-95CE-6FC793D2EE8C}"/>
              </a:ext>
            </a:extLst>
          </p:cNvPr>
          <p:cNvSpPr txBox="1"/>
          <p:nvPr/>
        </p:nvSpPr>
        <p:spPr>
          <a:xfrm>
            <a:off x="6393872" y="1890714"/>
            <a:ext cx="4447913" cy="958468"/>
          </a:xfrm>
          <a:prstGeom prst="rect">
            <a:avLst/>
          </a:prstGeom>
          <a:solidFill>
            <a:schemeClr val="bg1">
              <a:lumMod val="95000"/>
            </a:schemeClr>
          </a:solidFill>
          <a:effectLst>
            <a:outerShdw dist="101600" dir="2400000" algn="tl" rotWithShape="0">
              <a:srgbClr val="78DBFF">
                <a:alpha val="50196"/>
              </a:srgbClr>
            </a:outerShdw>
          </a:effectLst>
        </p:spPr>
        <p:txBody>
          <a:bodyPr wrap="square" rtlCol="0" anchor="ctr">
            <a:noAutofit/>
          </a:bodyPr>
          <a:lstStyle/>
          <a:p>
            <a:pPr algn="ctr"/>
            <a:r>
              <a:rPr lang="fr-FR" sz="1600" b="1" dirty="0"/>
              <a:t>Quel critère utilisé pour prioriser les populations qui bénéficient du TO ?</a:t>
            </a:r>
            <a:endParaRPr lang="fr-FR" sz="1600" dirty="0"/>
          </a:p>
        </p:txBody>
      </p:sp>
      <p:sp>
        <p:nvSpPr>
          <p:cNvPr id="18" name="TextBox 17">
            <a:extLst>
              <a:ext uri="{FF2B5EF4-FFF2-40B4-BE49-F238E27FC236}">
                <a16:creationId xmlns:a16="http://schemas.microsoft.com/office/drawing/2014/main" xmlns="" id="{48082133-076F-4F4B-9BE5-5116C728738B}"/>
              </a:ext>
            </a:extLst>
          </p:cNvPr>
          <p:cNvSpPr txBox="1"/>
          <p:nvPr/>
        </p:nvSpPr>
        <p:spPr>
          <a:xfrm>
            <a:off x="6393872" y="3360920"/>
            <a:ext cx="4447913" cy="958468"/>
          </a:xfrm>
          <a:prstGeom prst="rect">
            <a:avLst/>
          </a:prstGeom>
          <a:solidFill>
            <a:schemeClr val="bg1">
              <a:lumMod val="95000"/>
            </a:schemeClr>
          </a:solidFill>
          <a:effectLst>
            <a:outerShdw dist="101600" dir="2400000" algn="tl" rotWithShape="0">
              <a:srgbClr val="FF0000">
                <a:alpha val="50000"/>
              </a:srgbClr>
            </a:outerShdw>
          </a:effectLst>
        </p:spPr>
        <p:txBody>
          <a:bodyPr wrap="square" rtlCol="0" anchor="ctr">
            <a:noAutofit/>
          </a:bodyPr>
          <a:lstStyle/>
          <a:p>
            <a:pPr algn="ctr"/>
            <a:r>
              <a:rPr lang="fr-FR" sz="1600" b="1" dirty="0"/>
              <a:t>Comment s’assurer d’une baisse globale des dépassements d’honoraires ?</a:t>
            </a:r>
          </a:p>
        </p:txBody>
      </p:sp>
      <p:sp>
        <p:nvSpPr>
          <p:cNvPr id="21" name="TextBox 20">
            <a:extLst>
              <a:ext uri="{FF2B5EF4-FFF2-40B4-BE49-F238E27FC236}">
                <a16:creationId xmlns:a16="http://schemas.microsoft.com/office/drawing/2014/main" xmlns="" id="{A3B6DB45-290F-4ED3-94F7-AA2425F8EA1F}"/>
              </a:ext>
            </a:extLst>
          </p:cNvPr>
          <p:cNvSpPr txBox="1"/>
          <p:nvPr/>
        </p:nvSpPr>
        <p:spPr>
          <a:xfrm>
            <a:off x="8318151" y="1764020"/>
            <a:ext cx="599354" cy="253388"/>
          </a:xfrm>
          <a:prstGeom prst="parallelogram">
            <a:avLst/>
          </a:prstGeom>
          <a:solidFill>
            <a:schemeClr val="tx2">
              <a:lumMod val="20000"/>
              <a:lumOff val="80000"/>
            </a:schemeClr>
          </a:solidFill>
        </p:spPr>
        <p:txBody>
          <a:bodyPr wrap="square" rtlCol="0" anchor="ctr">
            <a:noAutofit/>
          </a:bodyPr>
          <a:lstStyle/>
          <a:p>
            <a:pPr algn="ctr"/>
            <a:r>
              <a:rPr lang="fr-FR" sz="1000" b="1" dirty="0"/>
              <a:t>4</a:t>
            </a:r>
          </a:p>
        </p:txBody>
      </p:sp>
      <p:sp>
        <p:nvSpPr>
          <p:cNvPr id="22" name="TextBox 21">
            <a:extLst>
              <a:ext uri="{FF2B5EF4-FFF2-40B4-BE49-F238E27FC236}">
                <a16:creationId xmlns:a16="http://schemas.microsoft.com/office/drawing/2014/main" xmlns="" id="{EBCC46FB-2C34-4258-9730-9E132D806893}"/>
              </a:ext>
            </a:extLst>
          </p:cNvPr>
          <p:cNvSpPr txBox="1"/>
          <p:nvPr/>
        </p:nvSpPr>
        <p:spPr>
          <a:xfrm>
            <a:off x="8318151" y="3234226"/>
            <a:ext cx="599354" cy="253388"/>
          </a:xfrm>
          <a:prstGeom prst="parallelogram">
            <a:avLst/>
          </a:prstGeom>
          <a:solidFill>
            <a:srgbClr val="FF7F7F"/>
          </a:solidFill>
        </p:spPr>
        <p:txBody>
          <a:bodyPr wrap="square" rtlCol="0" anchor="ctr">
            <a:noAutofit/>
          </a:bodyPr>
          <a:lstStyle/>
          <a:p>
            <a:pPr algn="ctr"/>
            <a:r>
              <a:rPr lang="fr-FR" sz="1000" b="1" dirty="0"/>
              <a:t>5</a:t>
            </a:r>
          </a:p>
        </p:txBody>
      </p:sp>
    </p:spTree>
    <p:extLst>
      <p:ext uri="{BB962C8B-B14F-4D97-AF65-F5344CB8AC3E}">
        <p14:creationId xmlns:p14="http://schemas.microsoft.com/office/powerpoint/2010/main" val="362396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625D158-A37D-42F2-8BBD-896291127031}"/>
              </a:ext>
            </a:extLst>
          </p:cNvPr>
          <p:cNvSpPr>
            <a:spLocks noGrp="1"/>
          </p:cNvSpPr>
          <p:nvPr>
            <p:ph type="body" sz="quarter" idx="27"/>
          </p:nvPr>
        </p:nvSpPr>
        <p:spPr/>
        <p:txBody>
          <a:bodyPr/>
          <a:lstStyle/>
          <a:p>
            <a:endParaRPr lang="fr-FR" dirty="0"/>
          </a:p>
        </p:txBody>
      </p:sp>
      <p:sp>
        <p:nvSpPr>
          <p:cNvPr id="4" name="Text Placeholder 3">
            <a:extLst>
              <a:ext uri="{FF2B5EF4-FFF2-40B4-BE49-F238E27FC236}">
                <a16:creationId xmlns:a16="http://schemas.microsoft.com/office/drawing/2014/main" xmlns="" id="{E9F687C5-3945-43FB-AA9B-DC55B9BD9763}"/>
              </a:ext>
            </a:extLst>
          </p:cNvPr>
          <p:cNvSpPr>
            <a:spLocks noGrp="1"/>
          </p:cNvSpPr>
          <p:nvPr>
            <p:ph type="body" sz="quarter" idx="3"/>
          </p:nvPr>
        </p:nvSpPr>
        <p:spPr>
          <a:xfrm>
            <a:off x="1538558" y="3000049"/>
            <a:ext cx="9611630" cy="1692000"/>
          </a:xfrm>
        </p:spPr>
        <p:txBody>
          <a:bodyPr>
            <a:normAutofit/>
          </a:bodyPr>
          <a:lstStyle/>
          <a:p>
            <a:r>
              <a:rPr lang="fr-FR" sz="3600" dirty="0"/>
              <a:t>télémédecine</a:t>
            </a:r>
          </a:p>
        </p:txBody>
      </p:sp>
      <p:sp>
        <p:nvSpPr>
          <p:cNvPr id="5" name="Slide Number Placeholder 4">
            <a:extLst>
              <a:ext uri="{FF2B5EF4-FFF2-40B4-BE49-F238E27FC236}">
                <a16:creationId xmlns:a16="http://schemas.microsoft.com/office/drawing/2014/main" xmlns="" id="{16E45DD5-0DA9-47DE-9A55-5AC5C26A3C20}"/>
              </a:ext>
            </a:extLst>
          </p:cNvPr>
          <p:cNvSpPr>
            <a:spLocks noGrp="1"/>
          </p:cNvSpPr>
          <p:nvPr>
            <p:ph type="sldNum" sz="quarter" idx="26"/>
          </p:nvPr>
        </p:nvSpPr>
        <p:spPr/>
        <p:txBody>
          <a:bodyPr/>
          <a:lstStyle/>
          <a:p>
            <a:fld id="{975A587B-5814-4D9B-9598-FE9CB954CB01}" type="slidenum">
              <a:rPr lang="fr-FR" smtClean="0"/>
              <a:pPr/>
              <a:t>26</a:t>
            </a:fld>
            <a:endParaRPr lang="fr-FR" dirty="0"/>
          </a:p>
        </p:txBody>
      </p:sp>
      <p:sp>
        <p:nvSpPr>
          <p:cNvPr id="6" name="Text Placeholder 5">
            <a:extLst>
              <a:ext uri="{FF2B5EF4-FFF2-40B4-BE49-F238E27FC236}">
                <a16:creationId xmlns:a16="http://schemas.microsoft.com/office/drawing/2014/main" xmlns="" id="{5436353D-360D-4D16-8578-537406013A5E}"/>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204869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8000" y="494778"/>
            <a:ext cx="11196000" cy="1114817"/>
          </a:xfrm>
          <a:solidFill>
            <a:schemeClr val="tx1"/>
          </a:solidFill>
        </p:spPr>
        <p:txBody>
          <a:bodyPr>
            <a:normAutofit/>
          </a:bodyPr>
          <a:lstStyle/>
          <a:p>
            <a:r>
              <a:rPr lang="fr-FR" dirty="0"/>
              <a:t>évolution des actes de télémédecine </a:t>
            </a:r>
            <a:r>
              <a:rPr lang="fr-FR" sz="1600" cap="none" dirty="0"/>
              <a:t>(à fin septembre 2022)</a:t>
            </a:r>
            <a:endParaRPr lang="fr-FR" sz="1600" i="1" dirty="0"/>
          </a:p>
        </p:txBody>
      </p:sp>
      <p:cxnSp>
        <p:nvCxnSpPr>
          <p:cNvPr id="3" name="Straight Connector 2">
            <a:extLst>
              <a:ext uri="{FF2B5EF4-FFF2-40B4-BE49-F238E27FC236}">
                <a16:creationId xmlns:a16="http://schemas.microsoft.com/office/drawing/2014/main" xmlns="" id="{5AD2EA2C-F6F6-4FF8-846B-B162F1B90F0C}"/>
              </a:ext>
            </a:extLst>
          </p:cNvPr>
          <p:cNvCxnSpPr>
            <a:cxnSpLocks/>
          </p:cNvCxnSpPr>
          <p:nvPr/>
        </p:nvCxnSpPr>
        <p:spPr>
          <a:xfrm>
            <a:off x="6650235" y="1729488"/>
            <a:ext cx="0" cy="484051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C965B60-57A1-4353-9018-7BC1227028BE}"/>
              </a:ext>
            </a:extLst>
          </p:cNvPr>
          <p:cNvSpPr txBox="1"/>
          <p:nvPr/>
        </p:nvSpPr>
        <p:spPr>
          <a:xfrm>
            <a:off x="6769116" y="2058134"/>
            <a:ext cx="4924884" cy="1200329"/>
          </a:xfrm>
          <a:prstGeom prst="rect">
            <a:avLst/>
          </a:prstGeom>
          <a:noFill/>
          <a:ln w="19050">
            <a:solidFill>
              <a:schemeClr val="tx1"/>
            </a:solidFill>
          </a:ln>
        </p:spPr>
        <p:txBody>
          <a:bodyPr wrap="square" rtlCol="0" anchor="ctr">
            <a:spAutoFit/>
          </a:bodyPr>
          <a:lstStyle/>
          <a:p>
            <a:pPr algn="just"/>
            <a:endParaRPr lang="fr-FR" dirty="0"/>
          </a:p>
          <a:p>
            <a:pPr algn="just"/>
            <a:r>
              <a:rPr lang="fr-FR" dirty="0"/>
              <a:t>Depuis février 2019, 100 961 téléexpertises ont été facturées, soit un volume qui reste faible</a:t>
            </a:r>
          </a:p>
        </p:txBody>
      </p:sp>
      <p:grpSp>
        <p:nvGrpSpPr>
          <p:cNvPr id="9" name="Group 8">
            <a:extLst>
              <a:ext uri="{FF2B5EF4-FFF2-40B4-BE49-F238E27FC236}">
                <a16:creationId xmlns:a16="http://schemas.microsoft.com/office/drawing/2014/main" xmlns="" id="{6F18A139-8686-4764-823D-3ABD605A779D}"/>
              </a:ext>
            </a:extLst>
          </p:cNvPr>
          <p:cNvGrpSpPr/>
          <p:nvPr/>
        </p:nvGrpSpPr>
        <p:grpSpPr>
          <a:xfrm>
            <a:off x="8705870" y="1609595"/>
            <a:ext cx="1051359" cy="742950"/>
            <a:chOff x="8705870" y="1609595"/>
            <a:chExt cx="1051359" cy="742950"/>
          </a:xfrm>
        </p:grpSpPr>
        <p:sp>
          <p:nvSpPr>
            <p:cNvPr id="21" name="Rectangle 20">
              <a:extLst>
                <a:ext uri="{FF2B5EF4-FFF2-40B4-BE49-F238E27FC236}">
                  <a16:creationId xmlns:a16="http://schemas.microsoft.com/office/drawing/2014/main" xmlns="" id="{9EE8B98A-43CD-416C-BCAB-B99205239EEE}"/>
                </a:ext>
              </a:extLst>
            </p:cNvPr>
            <p:cNvSpPr/>
            <p:nvPr/>
          </p:nvSpPr>
          <p:spPr>
            <a:xfrm>
              <a:off x="8705870" y="1609595"/>
              <a:ext cx="1051359"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7">
              <a:extLst>
                <a:ext uri="{FF2B5EF4-FFF2-40B4-BE49-F238E27FC236}">
                  <a16:creationId xmlns:a16="http://schemas.microsoft.com/office/drawing/2014/main" xmlns="" id="{BB67547B-7C73-40B7-9464-AF374D4DB3AB}"/>
                </a:ext>
              </a:extLst>
            </p:cNvPr>
            <p:cNvGrpSpPr/>
            <p:nvPr/>
          </p:nvGrpSpPr>
          <p:grpSpPr>
            <a:xfrm>
              <a:off x="8943549" y="1693070"/>
              <a:ext cx="576000" cy="576000"/>
              <a:chOff x="9063549" y="1693070"/>
              <a:chExt cx="576000" cy="576000"/>
            </a:xfrm>
          </p:grpSpPr>
          <p:sp>
            <p:nvSpPr>
              <p:cNvPr id="19" name="Oval 18">
                <a:extLst>
                  <a:ext uri="{FF2B5EF4-FFF2-40B4-BE49-F238E27FC236}">
                    <a16:creationId xmlns:a16="http://schemas.microsoft.com/office/drawing/2014/main" xmlns="" id="{C8E49455-D78E-482C-9146-7E277005FF7A}"/>
                  </a:ext>
                </a:extLst>
              </p:cNvPr>
              <p:cNvSpPr/>
              <p:nvPr/>
            </p:nvSpPr>
            <p:spPr>
              <a:xfrm>
                <a:off x="9063549" y="1693070"/>
                <a:ext cx="576000" cy="576000"/>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aphic 11" descr="Doctor female with solid fill">
                <a:extLst>
                  <a:ext uri="{FF2B5EF4-FFF2-40B4-BE49-F238E27FC236}">
                    <a16:creationId xmlns:a16="http://schemas.microsoft.com/office/drawing/2014/main" xmlns="" id="{FFE16B00-9502-45FD-B125-AFBDA64E3F51}"/>
                  </a:ext>
                </a:extLst>
              </p:cNvPr>
              <p:cNvGrpSpPr/>
              <p:nvPr/>
            </p:nvGrpSpPr>
            <p:grpSpPr>
              <a:xfrm>
                <a:off x="9196549" y="1785752"/>
                <a:ext cx="310000" cy="395592"/>
                <a:chOff x="9196549" y="1785752"/>
                <a:chExt cx="310000" cy="395592"/>
              </a:xfrm>
              <a:solidFill>
                <a:schemeClr val="bg1"/>
              </a:solidFill>
            </p:grpSpPr>
            <p:sp>
              <p:nvSpPr>
                <p:cNvPr id="5" name="Freeform: Shape 4">
                  <a:extLst>
                    <a:ext uri="{FF2B5EF4-FFF2-40B4-BE49-F238E27FC236}">
                      <a16:creationId xmlns:a16="http://schemas.microsoft.com/office/drawing/2014/main" xmlns="" id="{9396DDD6-9205-4649-895F-7F3196652B61}"/>
                    </a:ext>
                  </a:extLst>
                </p:cNvPr>
                <p:cNvSpPr/>
                <p:nvPr/>
              </p:nvSpPr>
              <p:spPr>
                <a:xfrm>
                  <a:off x="9196549" y="1785752"/>
                  <a:ext cx="310000" cy="395592"/>
                </a:xfrm>
                <a:custGeom>
                  <a:avLst/>
                  <a:gdLst>
                    <a:gd name="connsiteX0" fmla="*/ 310000 w 310000"/>
                    <a:gd name="connsiteY0" fmla="*/ 280108 h 395592"/>
                    <a:gd name="connsiteX1" fmla="*/ 291470 w 310000"/>
                    <a:gd name="connsiteY1" fmla="*/ 242698 h 395592"/>
                    <a:gd name="connsiteX2" fmla="*/ 224320 w 310000"/>
                    <a:gd name="connsiteY2" fmla="*/ 206808 h 395592"/>
                    <a:gd name="connsiteX3" fmla="*/ 255000 w 310000"/>
                    <a:gd name="connsiteY3" fmla="*/ 199163 h 395592"/>
                    <a:gd name="connsiteX4" fmla="*/ 236685 w 310000"/>
                    <a:gd name="connsiteY4" fmla="*/ 164713 h 395592"/>
                    <a:gd name="connsiteX5" fmla="*/ 249395 w 310000"/>
                    <a:gd name="connsiteY5" fmla="*/ 73213 h 395592"/>
                    <a:gd name="connsiteX6" fmla="*/ 229290 w 310000"/>
                    <a:gd name="connsiteY6" fmla="*/ 30303 h 395592"/>
                    <a:gd name="connsiteX7" fmla="*/ 204215 w 310000"/>
                    <a:gd name="connsiteY7" fmla="*/ 29963 h 395592"/>
                    <a:gd name="connsiteX8" fmla="*/ 164950 w 310000"/>
                    <a:gd name="connsiteY8" fmla="*/ 3418 h 395592"/>
                    <a:gd name="connsiteX9" fmla="*/ 91210 w 310000"/>
                    <a:gd name="connsiteY9" fmla="*/ 12818 h 395592"/>
                    <a:gd name="connsiteX10" fmla="*/ 63040 w 310000"/>
                    <a:gd name="connsiteY10" fmla="*/ 83918 h 395592"/>
                    <a:gd name="connsiteX11" fmla="*/ 65745 w 310000"/>
                    <a:gd name="connsiteY11" fmla="*/ 180558 h 395592"/>
                    <a:gd name="connsiteX12" fmla="*/ 55000 w 310000"/>
                    <a:gd name="connsiteY12" fmla="*/ 207378 h 395592"/>
                    <a:gd name="connsiteX13" fmla="*/ 82560 w 310000"/>
                    <a:gd name="connsiteY13" fmla="*/ 207983 h 395592"/>
                    <a:gd name="connsiteX14" fmla="*/ 18525 w 310000"/>
                    <a:gd name="connsiteY14" fmla="*/ 242693 h 395592"/>
                    <a:gd name="connsiteX15" fmla="*/ 0 w 310000"/>
                    <a:gd name="connsiteY15" fmla="*/ 280318 h 395592"/>
                    <a:gd name="connsiteX16" fmla="*/ 0 w 310000"/>
                    <a:gd name="connsiteY16" fmla="*/ 368163 h 395592"/>
                    <a:gd name="connsiteX17" fmla="*/ 4450 w 310000"/>
                    <a:gd name="connsiteY17" fmla="*/ 371133 h 395592"/>
                    <a:gd name="connsiteX18" fmla="*/ 156415 w 310000"/>
                    <a:gd name="connsiteY18" fmla="*/ 395593 h 395592"/>
                    <a:gd name="connsiteX19" fmla="*/ 306000 w 310000"/>
                    <a:gd name="connsiteY19" fmla="*/ 370818 h 395592"/>
                    <a:gd name="connsiteX20" fmla="*/ 310000 w 310000"/>
                    <a:gd name="connsiteY20" fmla="*/ 367818 h 395592"/>
                    <a:gd name="connsiteX21" fmla="*/ 227525 w 310000"/>
                    <a:gd name="connsiteY21" fmla="*/ 265318 h 395592"/>
                    <a:gd name="connsiteX22" fmla="*/ 237525 w 310000"/>
                    <a:gd name="connsiteY22" fmla="*/ 275318 h 395592"/>
                    <a:gd name="connsiteX23" fmla="*/ 227525 w 310000"/>
                    <a:gd name="connsiteY23" fmla="*/ 285318 h 395592"/>
                    <a:gd name="connsiteX24" fmla="*/ 217525 w 310000"/>
                    <a:gd name="connsiteY24" fmla="*/ 275318 h 395592"/>
                    <a:gd name="connsiteX25" fmla="*/ 227525 w 310000"/>
                    <a:gd name="connsiteY25" fmla="*/ 265318 h 395592"/>
                    <a:gd name="connsiteX26" fmla="*/ 95000 w 310000"/>
                    <a:gd name="connsiteY26" fmla="*/ 95013 h 395592"/>
                    <a:gd name="connsiteX27" fmla="*/ 102265 w 310000"/>
                    <a:gd name="connsiteY27" fmla="*/ 94138 h 395592"/>
                    <a:gd name="connsiteX28" fmla="*/ 150880 w 310000"/>
                    <a:gd name="connsiteY28" fmla="*/ 80463 h 395592"/>
                    <a:gd name="connsiteX29" fmla="*/ 192655 w 310000"/>
                    <a:gd name="connsiteY29" fmla="*/ 54368 h 395592"/>
                    <a:gd name="connsiteX30" fmla="*/ 199493 w 310000"/>
                    <a:gd name="connsiteY30" fmla="*/ 54421 h 395592"/>
                    <a:gd name="connsiteX31" fmla="*/ 200825 w 310000"/>
                    <a:gd name="connsiteY31" fmla="*/ 57073 h 395592"/>
                    <a:gd name="connsiteX32" fmla="*/ 208940 w 310000"/>
                    <a:gd name="connsiteY32" fmla="*/ 89493 h 395592"/>
                    <a:gd name="connsiteX33" fmla="*/ 215000 w 310000"/>
                    <a:gd name="connsiteY33" fmla="*/ 99388 h 395592"/>
                    <a:gd name="connsiteX34" fmla="*/ 215000 w 310000"/>
                    <a:gd name="connsiteY34" fmla="*/ 120318 h 395592"/>
                    <a:gd name="connsiteX35" fmla="*/ 155000 w 310000"/>
                    <a:gd name="connsiteY35" fmla="*/ 180318 h 395592"/>
                    <a:gd name="connsiteX36" fmla="*/ 95000 w 310000"/>
                    <a:gd name="connsiteY36" fmla="*/ 120318 h 395592"/>
                    <a:gd name="connsiteX37" fmla="*/ 194105 w 310000"/>
                    <a:gd name="connsiteY37" fmla="*/ 214863 h 395592"/>
                    <a:gd name="connsiteX38" fmla="*/ 155000 w 310000"/>
                    <a:gd name="connsiteY38" fmla="*/ 220318 h 395592"/>
                    <a:gd name="connsiteX39" fmla="*/ 115860 w 310000"/>
                    <a:gd name="connsiteY39" fmla="*/ 214858 h 395592"/>
                    <a:gd name="connsiteX40" fmla="*/ 125000 w 310000"/>
                    <a:gd name="connsiteY40" fmla="*/ 195543 h 395592"/>
                    <a:gd name="connsiteX41" fmla="*/ 125000 w 310000"/>
                    <a:gd name="connsiteY41" fmla="*/ 194413 h 395592"/>
                    <a:gd name="connsiteX42" fmla="*/ 185025 w 310000"/>
                    <a:gd name="connsiteY42" fmla="*/ 194413 h 395592"/>
                    <a:gd name="connsiteX43" fmla="*/ 185025 w 310000"/>
                    <a:gd name="connsiteY43" fmla="*/ 195523 h 395592"/>
                    <a:gd name="connsiteX44" fmla="*/ 194115 w 310000"/>
                    <a:gd name="connsiteY44" fmla="*/ 214863 h 395592"/>
                    <a:gd name="connsiteX45" fmla="*/ 290000 w 310000"/>
                    <a:gd name="connsiteY45" fmla="*/ 357363 h 395592"/>
                    <a:gd name="connsiteX46" fmla="*/ 20040 w 310000"/>
                    <a:gd name="connsiteY46" fmla="*/ 357058 h 395592"/>
                    <a:gd name="connsiteX47" fmla="*/ 20040 w 310000"/>
                    <a:gd name="connsiteY47" fmla="*/ 280528 h 395592"/>
                    <a:gd name="connsiteX48" fmla="*/ 31500 w 310000"/>
                    <a:gd name="connsiteY48" fmla="*/ 257938 h 395592"/>
                    <a:gd name="connsiteX49" fmla="*/ 77500 w 310000"/>
                    <a:gd name="connsiteY49" fmla="*/ 231518 h 395592"/>
                    <a:gd name="connsiteX50" fmla="*/ 77500 w 310000"/>
                    <a:gd name="connsiteY50" fmla="*/ 252928 h 395592"/>
                    <a:gd name="connsiteX51" fmla="*/ 42500 w 310000"/>
                    <a:gd name="connsiteY51" fmla="*/ 290318 h 395592"/>
                    <a:gd name="connsiteX52" fmla="*/ 45000 w 310000"/>
                    <a:gd name="connsiteY52" fmla="*/ 295868 h 395592"/>
                    <a:gd name="connsiteX53" fmla="*/ 45000 w 310000"/>
                    <a:gd name="connsiteY53" fmla="*/ 327818 h 395592"/>
                    <a:gd name="connsiteX54" fmla="*/ 56600 w 310000"/>
                    <a:gd name="connsiteY54" fmla="*/ 342393 h 395592"/>
                    <a:gd name="connsiteX55" fmla="*/ 67118 w 310000"/>
                    <a:gd name="connsiteY55" fmla="*/ 343766 h 395592"/>
                    <a:gd name="connsiteX56" fmla="*/ 68490 w 310000"/>
                    <a:gd name="connsiteY56" fmla="*/ 333248 h 395592"/>
                    <a:gd name="connsiteX57" fmla="*/ 57973 w 310000"/>
                    <a:gd name="connsiteY57" fmla="*/ 331875 h 395592"/>
                    <a:gd name="connsiteX58" fmla="*/ 57645 w 310000"/>
                    <a:gd name="connsiteY58" fmla="*/ 332143 h 395592"/>
                    <a:gd name="connsiteX59" fmla="*/ 55000 w 310000"/>
                    <a:gd name="connsiteY59" fmla="*/ 327818 h 395592"/>
                    <a:gd name="connsiteX60" fmla="*/ 55000 w 310000"/>
                    <a:gd name="connsiteY60" fmla="*/ 295868 h 395592"/>
                    <a:gd name="connsiteX61" fmla="*/ 57500 w 310000"/>
                    <a:gd name="connsiteY61" fmla="*/ 290318 h 395592"/>
                    <a:gd name="connsiteX62" fmla="*/ 80000 w 310000"/>
                    <a:gd name="connsiteY62" fmla="*/ 267818 h 395592"/>
                    <a:gd name="connsiteX63" fmla="*/ 85000 w 310000"/>
                    <a:gd name="connsiteY63" fmla="*/ 267818 h 395592"/>
                    <a:gd name="connsiteX64" fmla="*/ 107500 w 310000"/>
                    <a:gd name="connsiteY64" fmla="*/ 290318 h 395592"/>
                    <a:gd name="connsiteX65" fmla="*/ 110000 w 310000"/>
                    <a:gd name="connsiteY65" fmla="*/ 295868 h 395592"/>
                    <a:gd name="connsiteX66" fmla="*/ 110000 w 310000"/>
                    <a:gd name="connsiteY66" fmla="*/ 327818 h 395592"/>
                    <a:gd name="connsiteX67" fmla="*/ 107360 w 310000"/>
                    <a:gd name="connsiteY67" fmla="*/ 332143 h 395592"/>
                    <a:gd name="connsiteX68" fmla="*/ 96782 w 310000"/>
                    <a:gd name="connsiteY68" fmla="*/ 332920 h 395592"/>
                    <a:gd name="connsiteX69" fmla="*/ 97560 w 310000"/>
                    <a:gd name="connsiteY69" fmla="*/ 343498 h 395592"/>
                    <a:gd name="connsiteX70" fmla="*/ 108137 w 310000"/>
                    <a:gd name="connsiteY70" fmla="*/ 342721 h 395592"/>
                    <a:gd name="connsiteX71" fmla="*/ 108405 w 310000"/>
                    <a:gd name="connsiteY71" fmla="*/ 342393 h 395592"/>
                    <a:gd name="connsiteX72" fmla="*/ 120000 w 310000"/>
                    <a:gd name="connsiteY72" fmla="*/ 327818 h 395592"/>
                    <a:gd name="connsiteX73" fmla="*/ 120000 w 310000"/>
                    <a:gd name="connsiteY73" fmla="*/ 295868 h 395592"/>
                    <a:gd name="connsiteX74" fmla="*/ 122500 w 310000"/>
                    <a:gd name="connsiteY74" fmla="*/ 290318 h 395592"/>
                    <a:gd name="connsiteX75" fmla="*/ 87500 w 310000"/>
                    <a:gd name="connsiteY75" fmla="*/ 252943 h 395592"/>
                    <a:gd name="connsiteX76" fmla="*/ 87500 w 310000"/>
                    <a:gd name="connsiteY76" fmla="*/ 227493 h 395592"/>
                    <a:gd name="connsiteX77" fmla="*/ 91690 w 310000"/>
                    <a:gd name="connsiteY77" fmla="*/ 225868 h 395592"/>
                    <a:gd name="connsiteX78" fmla="*/ 155000 w 310000"/>
                    <a:gd name="connsiteY78" fmla="*/ 240318 h 395592"/>
                    <a:gd name="connsiteX79" fmla="*/ 218285 w 310000"/>
                    <a:gd name="connsiteY79" fmla="*/ 225868 h 395592"/>
                    <a:gd name="connsiteX80" fmla="*/ 222515 w 310000"/>
                    <a:gd name="connsiteY80" fmla="*/ 227513 h 395592"/>
                    <a:gd name="connsiteX81" fmla="*/ 222515 w 310000"/>
                    <a:gd name="connsiteY81" fmla="*/ 255693 h 395592"/>
                    <a:gd name="connsiteX82" fmla="*/ 222580 w 310000"/>
                    <a:gd name="connsiteY82" fmla="*/ 256008 h 395592"/>
                    <a:gd name="connsiteX83" fmla="*/ 208137 w 310000"/>
                    <a:gd name="connsiteY83" fmla="*/ 280326 h 395592"/>
                    <a:gd name="connsiteX84" fmla="*/ 232455 w 310000"/>
                    <a:gd name="connsiteY84" fmla="*/ 294770 h 395592"/>
                    <a:gd name="connsiteX85" fmla="*/ 246899 w 310000"/>
                    <a:gd name="connsiteY85" fmla="*/ 270451 h 395592"/>
                    <a:gd name="connsiteX86" fmla="*/ 232455 w 310000"/>
                    <a:gd name="connsiteY86" fmla="*/ 256008 h 395592"/>
                    <a:gd name="connsiteX87" fmla="*/ 232515 w 310000"/>
                    <a:gd name="connsiteY87" fmla="*/ 255693 h 395592"/>
                    <a:gd name="connsiteX88" fmla="*/ 232515 w 310000"/>
                    <a:gd name="connsiteY88" fmla="*/ 231538 h 395592"/>
                    <a:gd name="connsiteX89" fmla="*/ 278515 w 310000"/>
                    <a:gd name="connsiteY89" fmla="*/ 257943 h 395592"/>
                    <a:gd name="connsiteX90" fmla="*/ 290000 w 310000"/>
                    <a:gd name="connsiteY90" fmla="*/ 280318 h 39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0000" h="395592">
                      <a:moveTo>
                        <a:pt x="310000" y="280108"/>
                      </a:moveTo>
                      <a:cubicBezTo>
                        <a:pt x="309454" y="265563"/>
                        <a:pt x="302710" y="251946"/>
                        <a:pt x="291470" y="242698"/>
                      </a:cubicBezTo>
                      <a:cubicBezTo>
                        <a:pt x="275805" y="229393"/>
                        <a:pt x="254325" y="217943"/>
                        <a:pt x="224320" y="206808"/>
                      </a:cubicBezTo>
                      <a:cubicBezTo>
                        <a:pt x="234846" y="205659"/>
                        <a:pt x="245167" y="203088"/>
                        <a:pt x="255000" y="199163"/>
                      </a:cubicBezTo>
                      <a:cubicBezTo>
                        <a:pt x="255000" y="199163"/>
                        <a:pt x="243690" y="192398"/>
                        <a:pt x="236685" y="164713"/>
                      </a:cubicBezTo>
                      <a:cubicBezTo>
                        <a:pt x="232240" y="147318"/>
                        <a:pt x="249250" y="103828"/>
                        <a:pt x="249395" y="73213"/>
                      </a:cubicBezTo>
                      <a:cubicBezTo>
                        <a:pt x="249395" y="48713"/>
                        <a:pt x="242435" y="37743"/>
                        <a:pt x="229290" y="30303"/>
                      </a:cubicBezTo>
                      <a:cubicBezTo>
                        <a:pt x="221705" y="26003"/>
                        <a:pt x="204215" y="29963"/>
                        <a:pt x="204215" y="29963"/>
                      </a:cubicBezTo>
                      <a:cubicBezTo>
                        <a:pt x="204215" y="29963"/>
                        <a:pt x="195200" y="12818"/>
                        <a:pt x="164950" y="3418"/>
                      </a:cubicBezTo>
                      <a:cubicBezTo>
                        <a:pt x="140097" y="-3358"/>
                        <a:pt x="113569" y="24"/>
                        <a:pt x="91210" y="12818"/>
                      </a:cubicBezTo>
                      <a:cubicBezTo>
                        <a:pt x="72500" y="24918"/>
                        <a:pt x="63500" y="38208"/>
                        <a:pt x="63040" y="83918"/>
                      </a:cubicBezTo>
                      <a:cubicBezTo>
                        <a:pt x="62655" y="125813"/>
                        <a:pt x="68405" y="163018"/>
                        <a:pt x="65745" y="180558"/>
                      </a:cubicBezTo>
                      <a:cubicBezTo>
                        <a:pt x="64515" y="190269"/>
                        <a:pt x="60816" y="199504"/>
                        <a:pt x="55000" y="207378"/>
                      </a:cubicBezTo>
                      <a:cubicBezTo>
                        <a:pt x="64165" y="208149"/>
                        <a:pt x="73370" y="208351"/>
                        <a:pt x="82560" y="207983"/>
                      </a:cubicBezTo>
                      <a:cubicBezTo>
                        <a:pt x="54190" y="218748"/>
                        <a:pt x="33645" y="229858"/>
                        <a:pt x="18525" y="242693"/>
                      </a:cubicBezTo>
                      <a:cubicBezTo>
                        <a:pt x="7240" y="251998"/>
                        <a:pt x="494" y="265700"/>
                        <a:pt x="0" y="280318"/>
                      </a:cubicBezTo>
                      <a:lnTo>
                        <a:pt x="0" y="368163"/>
                      </a:lnTo>
                      <a:lnTo>
                        <a:pt x="4450" y="371133"/>
                      </a:lnTo>
                      <a:cubicBezTo>
                        <a:pt x="28950" y="387458"/>
                        <a:pt x="92915" y="395593"/>
                        <a:pt x="156415" y="395593"/>
                      </a:cubicBezTo>
                      <a:cubicBezTo>
                        <a:pt x="220450" y="395593"/>
                        <a:pt x="284000" y="387318"/>
                        <a:pt x="306000" y="370818"/>
                      </a:cubicBezTo>
                      <a:lnTo>
                        <a:pt x="310000" y="367818"/>
                      </a:lnTo>
                      <a:close/>
                      <a:moveTo>
                        <a:pt x="227525" y="265318"/>
                      </a:moveTo>
                      <a:cubicBezTo>
                        <a:pt x="233048" y="265318"/>
                        <a:pt x="237525" y="269795"/>
                        <a:pt x="237525" y="275318"/>
                      </a:cubicBezTo>
                      <a:cubicBezTo>
                        <a:pt x="237525" y="280841"/>
                        <a:pt x="233048" y="285318"/>
                        <a:pt x="227525" y="285318"/>
                      </a:cubicBezTo>
                      <a:cubicBezTo>
                        <a:pt x="222002" y="285318"/>
                        <a:pt x="217525" y="280841"/>
                        <a:pt x="217525" y="275318"/>
                      </a:cubicBezTo>
                      <a:cubicBezTo>
                        <a:pt x="217525" y="269795"/>
                        <a:pt x="222002" y="265318"/>
                        <a:pt x="227525" y="265318"/>
                      </a:cubicBezTo>
                      <a:close/>
                      <a:moveTo>
                        <a:pt x="95000" y="95013"/>
                      </a:moveTo>
                      <a:cubicBezTo>
                        <a:pt x="97437" y="94864"/>
                        <a:pt x="99863" y="94572"/>
                        <a:pt x="102265" y="94138"/>
                      </a:cubicBezTo>
                      <a:cubicBezTo>
                        <a:pt x="119041" y="91927"/>
                        <a:pt x="135413" y="87322"/>
                        <a:pt x="150880" y="80463"/>
                      </a:cubicBezTo>
                      <a:cubicBezTo>
                        <a:pt x="168265" y="71718"/>
                        <a:pt x="178230" y="67428"/>
                        <a:pt x="192655" y="54368"/>
                      </a:cubicBezTo>
                      <a:cubicBezTo>
                        <a:pt x="194558" y="52494"/>
                        <a:pt x="197619" y="52518"/>
                        <a:pt x="199493" y="54421"/>
                      </a:cubicBezTo>
                      <a:cubicBezTo>
                        <a:pt x="200204" y="55144"/>
                        <a:pt x="200670" y="56071"/>
                        <a:pt x="200825" y="57073"/>
                      </a:cubicBezTo>
                      <a:cubicBezTo>
                        <a:pt x="201975" y="65023"/>
                        <a:pt x="204965" y="82518"/>
                        <a:pt x="208940" y="89493"/>
                      </a:cubicBezTo>
                      <a:cubicBezTo>
                        <a:pt x="210736" y="92923"/>
                        <a:pt x="212761" y="96229"/>
                        <a:pt x="215000" y="99388"/>
                      </a:cubicBezTo>
                      <a:lnTo>
                        <a:pt x="215000" y="120318"/>
                      </a:lnTo>
                      <a:cubicBezTo>
                        <a:pt x="215000" y="153455"/>
                        <a:pt x="188137" y="180318"/>
                        <a:pt x="155000" y="180318"/>
                      </a:cubicBezTo>
                      <a:cubicBezTo>
                        <a:pt x="121863" y="180318"/>
                        <a:pt x="95000" y="153455"/>
                        <a:pt x="95000" y="120318"/>
                      </a:cubicBezTo>
                      <a:close/>
                      <a:moveTo>
                        <a:pt x="194105" y="214863"/>
                      </a:moveTo>
                      <a:cubicBezTo>
                        <a:pt x="181412" y="218604"/>
                        <a:pt x="168233" y="220442"/>
                        <a:pt x="155000" y="220318"/>
                      </a:cubicBezTo>
                      <a:cubicBezTo>
                        <a:pt x="141755" y="220444"/>
                        <a:pt x="128564" y="218604"/>
                        <a:pt x="115860" y="214858"/>
                      </a:cubicBezTo>
                      <a:cubicBezTo>
                        <a:pt x="121653" y="210119"/>
                        <a:pt x="125009" y="203027"/>
                        <a:pt x="125000" y="195543"/>
                      </a:cubicBezTo>
                      <a:lnTo>
                        <a:pt x="125000" y="194413"/>
                      </a:lnTo>
                      <a:cubicBezTo>
                        <a:pt x="144237" y="202273"/>
                        <a:pt x="165789" y="202273"/>
                        <a:pt x="185025" y="194413"/>
                      </a:cubicBezTo>
                      <a:lnTo>
                        <a:pt x="185025" y="195523"/>
                      </a:lnTo>
                      <a:cubicBezTo>
                        <a:pt x="184995" y="203008"/>
                        <a:pt x="188333" y="210110"/>
                        <a:pt x="194115" y="214863"/>
                      </a:cubicBezTo>
                      <a:close/>
                      <a:moveTo>
                        <a:pt x="290000" y="357363"/>
                      </a:moveTo>
                      <a:cubicBezTo>
                        <a:pt x="246200" y="381458"/>
                        <a:pt x="68000" y="381253"/>
                        <a:pt x="20040" y="357058"/>
                      </a:cubicBezTo>
                      <a:lnTo>
                        <a:pt x="20040" y="280528"/>
                      </a:lnTo>
                      <a:cubicBezTo>
                        <a:pt x="20413" y="271695"/>
                        <a:pt x="24593" y="263456"/>
                        <a:pt x="31500" y="257938"/>
                      </a:cubicBezTo>
                      <a:cubicBezTo>
                        <a:pt x="45409" y="246855"/>
                        <a:pt x="60919" y="237947"/>
                        <a:pt x="77500" y="231518"/>
                      </a:cubicBezTo>
                      <a:lnTo>
                        <a:pt x="77500" y="252928"/>
                      </a:lnTo>
                      <a:cubicBezTo>
                        <a:pt x="57814" y="254243"/>
                        <a:pt x="42514" y="270588"/>
                        <a:pt x="42500" y="290318"/>
                      </a:cubicBezTo>
                      <a:cubicBezTo>
                        <a:pt x="42507" y="292439"/>
                        <a:pt x="43416" y="294457"/>
                        <a:pt x="45000" y="295868"/>
                      </a:cubicBezTo>
                      <a:lnTo>
                        <a:pt x="45000" y="327818"/>
                      </a:lnTo>
                      <a:cubicBezTo>
                        <a:pt x="45016" y="334779"/>
                        <a:pt x="49820" y="340815"/>
                        <a:pt x="56600" y="342393"/>
                      </a:cubicBezTo>
                      <a:cubicBezTo>
                        <a:pt x="59125" y="345676"/>
                        <a:pt x="63834" y="346291"/>
                        <a:pt x="67118" y="343766"/>
                      </a:cubicBezTo>
                      <a:cubicBezTo>
                        <a:pt x="70401" y="341241"/>
                        <a:pt x="71016" y="336532"/>
                        <a:pt x="68490" y="333248"/>
                      </a:cubicBezTo>
                      <a:cubicBezTo>
                        <a:pt x="65966" y="329965"/>
                        <a:pt x="61257" y="329350"/>
                        <a:pt x="57973" y="331875"/>
                      </a:cubicBezTo>
                      <a:cubicBezTo>
                        <a:pt x="57861" y="331961"/>
                        <a:pt x="57752" y="332051"/>
                        <a:pt x="57645" y="332143"/>
                      </a:cubicBezTo>
                      <a:cubicBezTo>
                        <a:pt x="56036" y="331296"/>
                        <a:pt x="55021" y="329636"/>
                        <a:pt x="55000" y="327818"/>
                      </a:cubicBezTo>
                      <a:lnTo>
                        <a:pt x="55000" y="295868"/>
                      </a:lnTo>
                      <a:cubicBezTo>
                        <a:pt x="56587" y="294459"/>
                        <a:pt x="57496" y="292440"/>
                        <a:pt x="57500" y="290318"/>
                      </a:cubicBezTo>
                      <a:cubicBezTo>
                        <a:pt x="57500" y="277891"/>
                        <a:pt x="67574" y="267818"/>
                        <a:pt x="80000" y="267818"/>
                      </a:cubicBezTo>
                      <a:lnTo>
                        <a:pt x="85000" y="267818"/>
                      </a:lnTo>
                      <a:cubicBezTo>
                        <a:pt x="97426" y="267818"/>
                        <a:pt x="107500" y="277891"/>
                        <a:pt x="107500" y="290318"/>
                      </a:cubicBezTo>
                      <a:cubicBezTo>
                        <a:pt x="107507" y="292439"/>
                        <a:pt x="108416" y="294457"/>
                        <a:pt x="110000" y="295868"/>
                      </a:cubicBezTo>
                      <a:lnTo>
                        <a:pt x="110000" y="327818"/>
                      </a:lnTo>
                      <a:cubicBezTo>
                        <a:pt x="109982" y="329635"/>
                        <a:pt x="108968" y="331296"/>
                        <a:pt x="107360" y="332143"/>
                      </a:cubicBezTo>
                      <a:cubicBezTo>
                        <a:pt x="104224" y="329436"/>
                        <a:pt x="99489" y="329785"/>
                        <a:pt x="96782" y="332920"/>
                      </a:cubicBezTo>
                      <a:cubicBezTo>
                        <a:pt x="94076" y="336056"/>
                        <a:pt x="94424" y="340792"/>
                        <a:pt x="97560" y="343498"/>
                      </a:cubicBezTo>
                      <a:cubicBezTo>
                        <a:pt x="100695" y="346205"/>
                        <a:pt x="105432" y="345857"/>
                        <a:pt x="108137" y="342721"/>
                      </a:cubicBezTo>
                      <a:cubicBezTo>
                        <a:pt x="108230" y="342614"/>
                        <a:pt x="108319" y="342505"/>
                        <a:pt x="108405" y="342393"/>
                      </a:cubicBezTo>
                      <a:cubicBezTo>
                        <a:pt x="115184" y="340813"/>
                        <a:pt x="119984" y="334778"/>
                        <a:pt x="120000" y="327818"/>
                      </a:cubicBezTo>
                      <a:lnTo>
                        <a:pt x="120000" y="295868"/>
                      </a:lnTo>
                      <a:cubicBezTo>
                        <a:pt x="121586" y="294459"/>
                        <a:pt x="122496" y="292440"/>
                        <a:pt x="122500" y="290318"/>
                      </a:cubicBezTo>
                      <a:cubicBezTo>
                        <a:pt x="122478" y="270594"/>
                        <a:pt x="107181" y="254258"/>
                        <a:pt x="87500" y="252943"/>
                      </a:cubicBezTo>
                      <a:lnTo>
                        <a:pt x="87500" y="227493"/>
                      </a:lnTo>
                      <a:cubicBezTo>
                        <a:pt x="88885" y="226953"/>
                        <a:pt x="90240" y="226413"/>
                        <a:pt x="91690" y="225868"/>
                      </a:cubicBezTo>
                      <a:cubicBezTo>
                        <a:pt x="106375" y="234988"/>
                        <a:pt x="129455" y="240318"/>
                        <a:pt x="155000" y="240318"/>
                      </a:cubicBezTo>
                      <a:cubicBezTo>
                        <a:pt x="180545" y="240318"/>
                        <a:pt x="203620" y="234983"/>
                        <a:pt x="218285" y="225868"/>
                      </a:cubicBezTo>
                      <a:cubicBezTo>
                        <a:pt x="219750" y="226418"/>
                        <a:pt x="221100" y="226963"/>
                        <a:pt x="222515" y="227513"/>
                      </a:cubicBezTo>
                      <a:lnTo>
                        <a:pt x="222515" y="255693"/>
                      </a:lnTo>
                      <a:cubicBezTo>
                        <a:pt x="222515" y="255808"/>
                        <a:pt x="222575" y="255898"/>
                        <a:pt x="222580" y="256008"/>
                      </a:cubicBezTo>
                      <a:cubicBezTo>
                        <a:pt x="211876" y="258735"/>
                        <a:pt x="205410" y="269622"/>
                        <a:pt x="208137" y="280326"/>
                      </a:cubicBezTo>
                      <a:cubicBezTo>
                        <a:pt x="210864" y="291030"/>
                        <a:pt x="221751" y="297497"/>
                        <a:pt x="232455" y="294770"/>
                      </a:cubicBezTo>
                      <a:cubicBezTo>
                        <a:pt x="243159" y="292043"/>
                        <a:pt x="249626" y="281155"/>
                        <a:pt x="246899" y="270451"/>
                      </a:cubicBezTo>
                      <a:cubicBezTo>
                        <a:pt x="245091" y="263356"/>
                        <a:pt x="239551" y="257815"/>
                        <a:pt x="232455" y="256008"/>
                      </a:cubicBezTo>
                      <a:cubicBezTo>
                        <a:pt x="232455" y="255898"/>
                        <a:pt x="232515" y="255803"/>
                        <a:pt x="232515" y="255693"/>
                      </a:cubicBezTo>
                      <a:lnTo>
                        <a:pt x="232515" y="231538"/>
                      </a:lnTo>
                      <a:cubicBezTo>
                        <a:pt x="249098" y="237957"/>
                        <a:pt x="264609" y="246861"/>
                        <a:pt x="278515" y="257943"/>
                      </a:cubicBezTo>
                      <a:cubicBezTo>
                        <a:pt x="285384" y="263402"/>
                        <a:pt x="289568" y="271555"/>
                        <a:pt x="290000" y="280318"/>
                      </a:cubicBezTo>
                      <a:close/>
                    </a:path>
                  </a:pathLst>
                </a:custGeom>
                <a:solidFill>
                  <a:schemeClr val="bg1"/>
                </a:solidFill>
                <a:ln w="4961" cap="flat">
                  <a:noFill/>
                  <a:prstDash val="solid"/>
                  <a:miter/>
                </a:ln>
              </p:spPr>
              <p:txBody>
                <a:bodyPr rtlCol="0" anchor="ctr"/>
                <a:lstStyle/>
                <a:p>
                  <a:endParaRPr lang="fr-FR"/>
                </a:p>
              </p:txBody>
            </p:sp>
            <p:sp>
              <p:nvSpPr>
                <p:cNvPr id="6" name="Freeform: Shape 5">
                  <a:extLst>
                    <a:ext uri="{FF2B5EF4-FFF2-40B4-BE49-F238E27FC236}">
                      <a16:creationId xmlns:a16="http://schemas.microsoft.com/office/drawing/2014/main" xmlns="" id="{273FBFAF-09BA-4E30-AFD5-602CE70C5442}"/>
                    </a:ext>
                  </a:extLst>
                </p:cNvPr>
                <p:cNvSpPr/>
                <p:nvPr/>
              </p:nvSpPr>
              <p:spPr>
                <a:xfrm>
                  <a:off x="9419074" y="2056070"/>
                  <a:ext cx="10000" cy="10000"/>
                </a:xfrm>
                <a:custGeom>
                  <a:avLst/>
                  <a:gdLst>
                    <a:gd name="connsiteX0" fmla="*/ 10000 w 10000"/>
                    <a:gd name="connsiteY0" fmla="*/ 5000 h 10000"/>
                    <a:gd name="connsiteX1" fmla="*/ 5000 w 10000"/>
                    <a:gd name="connsiteY1" fmla="*/ 10000 h 10000"/>
                    <a:gd name="connsiteX2" fmla="*/ 0 w 10000"/>
                    <a:gd name="connsiteY2" fmla="*/ 5000 h 10000"/>
                    <a:gd name="connsiteX3" fmla="*/ 5000 w 10000"/>
                    <a:gd name="connsiteY3" fmla="*/ 0 h 10000"/>
                    <a:gd name="connsiteX4" fmla="*/ 10000 w 10000"/>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5000"/>
                      </a:moveTo>
                      <a:cubicBezTo>
                        <a:pt x="10000" y="7761"/>
                        <a:pt x="7761" y="10000"/>
                        <a:pt x="5000" y="10000"/>
                      </a:cubicBezTo>
                      <a:cubicBezTo>
                        <a:pt x="2239" y="10000"/>
                        <a:pt x="0" y="7761"/>
                        <a:pt x="0" y="5000"/>
                      </a:cubicBezTo>
                      <a:cubicBezTo>
                        <a:pt x="0" y="2239"/>
                        <a:pt x="2239" y="0"/>
                        <a:pt x="5000" y="0"/>
                      </a:cubicBezTo>
                      <a:cubicBezTo>
                        <a:pt x="7761" y="0"/>
                        <a:pt x="10000" y="2239"/>
                        <a:pt x="10000" y="5000"/>
                      </a:cubicBezTo>
                      <a:close/>
                    </a:path>
                  </a:pathLst>
                </a:custGeom>
                <a:solidFill>
                  <a:schemeClr val="bg1"/>
                </a:solidFill>
                <a:ln w="4961" cap="flat">
                  <a:noFill/>
                  <a:prstDash val="solid"/>
                  <a:miter/>
                </a:ln>
              </p:spPr>
              <p:txBody>
                <a:bodyPr rtlCol="0" anchor="ctr"/>
                <a:lstStyle/>
                <a:p>
                  <a:endParaRPr lang="fr-FR"/>
                </a:p>
              </p:txBody>
            </p:sp>
          </p:grpSp>
        </p:grpSp>
      </p:grpSp>
      <p:sp>
        <p:nvSpPr>
          <p:cNvPr id="24" name="TextBox 23">
            <a:extLst>
              <a:ext uri="{FF2B5EF4-FFF2-40B4-BE49-F238E27FC236}">
                <a16:creationId xmlns:a16="http://schemas.microsoft.com/office/drawing/2014/main" xmlns="" id="{2B3DBD5E-7041-4621-8DDE-E5E03B03779F}"/>
              </a:ext>
            </a:extLst>
          </p:cNvPr>
          <p:cNvSpPr txBox="1"/>
          <p:nvPr/>
        </p:nvSpPr>
        <p:spPr>
          <a:xfrm>
            <a:off x="403762" y="4841364"/>
            <a:ext cx="6127592" cy="1846659"/>
          </a:xfrm>
          <a:prstGeom prst="rect">
            <a:avLst/>
          </a:prstGeom>
          <a:noFill/>
          <a:ln w="19050">
            <a:solidFill>
              <a:schemeClr val="tx1"/>
            </a:solidFill>
          </a:ln>
        </p:spPr>
        <p:txBody>
          <a:bodyPr wrap="square" rtlCol="0" anchor="ctr">
            <a:spAutoFit/>
          </a:bodyPr>
          <a:lstStyle>
            <a:defPPr>
              <a:defRPr lang="fr-FR"/>
            </a:defPPr>
            <a:lvl1pPr algn="ctr"/>
          </a:lstStyle>
          <a:p>
            <a:endParaRPr lang="fr-FR" dirty="0"/>
          </a:p>
          <a:p>
            <a:pPr marL="285750" indent="-285750" algn="l">
              <a:buFont typeface="Wingdings" panose="05000000000000000000" pitchFamily="2" charset="2"/>
              <a:buChar char="ü"/>
            </a:pPr>
            <a:r>
              <a:rPr lang="fr-FR" sz="1600" b="1" dirty="0"/>
              <a:t>42,8 millions de téléconsultations </a:t>
            </a:r>
            <a:r>
              <a:rPr lang="fr-FR" sz="1600" dirty="0"/>
              <a:t>facturées entre septembre 2018 et juin 2022, dont quasiment 90% facturées par les seuls médecins libéraux</a:t>
            </a:r>
          </a:p>
          <a:p>
            <a:pPr marL="285750" indent="-285750" algn="l">
              <a:buFont typeface="Wingdings" panose="05000000000000000000" pitchFamily="2" charset="2"/>
              <a:buChar char="ü"/>
            </a:pPr>
            <a:r>
              <a:rPr lang="fr-FR" sz="1600" b="1" dirty="0"/>
              <a:t> 10,4 millions de téléconsultations facturées </a:t>
            </a:r>
            <a:r>
              <a:rPr lang="fr-FR" sz="1600" dirty="0"/>
              <a:t>depuis début 2022, dont </a:t>
            </a:r>
            <a:r>
              <a:rPr lang="fr-FR" sz="1600" b="1" dirty="0"/>
              <a:t>79% </a:t>
            </a:r>
            <a:r>
              <a:rPr lang="fr-FR" sz="1600" dirty="0"/>
              <a:t>par des médecins libéraux et, parmi les libéraux, </a:t>
            </a:r>
            <a:r>
              <a:rPr lang="fr-FR" sz="1600" b="1" dirty="0"/>
              <a:t>79%</a:t>
            </a:r>
            <a:r>
              <a:rPr lang="fr-FR" sz="1600" dirty="0"/>
              <a:t> de MG+MEP</a:t>
            </a:r>
          </a:p>
        </p:txBody>
      </p:sp>
      <p:grpSp>
        <p:nvGrpSpPr>
          <p:cNvPr id="10" name="Group 9">
            <a:extLst>
              <a:ext uri="{FF2B5EF4-FFF2-40B4-BE49-F238E27FC236}">
                <a16:creationId xmlns:a16="http://schemas.microsoft.com/office/drawing/2014/main" xmlns="" id="{70274F0D-11FE-4BC9-A4A7-CB8406FF4C40}"/>
              </a:ext>
            </a:extLst>
          </p:cNvPr>
          <p:cNvGrpSpPr/>
          <p:nvPr/>
        </p:nvGrpSpPr>
        <p:grpSpPr>
          <a:xfrm>
            <a:off x="2988994" y="4469889"/>
            <a:ext cx="1051359" cy="742950"/>
            <a:chOff x="2988994" y="4469889"/>
            <a:chExt cx="1051359" cy="742950"/>
          </a:xfrm>
        </p:grpSpPr>
        <p:grpSp>
          <p:nvGrpSpPr>
            <p:cNvPr id="27" name="Group 26">
              <a:extLst>
                <a:ext uri="{FF2B5EF4-FFF2-40B4-BE49-F238E27FC236}">
                  <a16:creationId xmlns:a16="http://schemas.microsoft.com/office/drawing/2014/main" xmlns="" id="{0DA7D353-50B4-4E75-AD02-B205726ABF1F}"/>
                </a:ext>
              </a:extLst>
            </p:cNvPr>
            <p:cNvGrpSpPr/>
            <p:nvPr/>
          </p:nvGrpSpPr>
          <p:grpSpPr>
            <a:xfrm>
              <a:off x="2988994" y="4469889"/>
              <a:ext cx="1051359" cy="742950"/>
              <a:chOff x="-1314450" y="4617720"/>
              <a:chExt cx="1051359" cy="742950"/>
            </a:xfrm>
          </p:grpSpPr>
          <p:sp>
            <p:nvSpPr>
              <p:cNvPr id="28" name="Rectangle 27">
                <a:extLst>
                  <a:ext uri="{FF2B5EF4-FFF2-40B4-BE49-F238E27FC236}">
                    <a16:creationId xmlns:a16="http://schemas.microsoft.com/office/drawing/2014/main" xmlns="" id="{D3EC0C25-6437-4F07-A3C9-0E2A3199DB69}"/>
                  </a:ext>
                </a:extLst>
              </p:cNvPr>
              <p:cNvSpPr/>
              <p:nvPr/>
            </p:nvSpPr>
            <p:spPr>
              <a:xfrm>
                <a:off x="-1314450" y="4617720"/>
                <a:ext cx="1051359"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val 29">
                <a:extLst>
                  <a:ext uri="{FF2B5EF4-FFF2-40B4-BE49-F238E27FC236}">
                    <a16:creationId xmlns:a16="http://schemas.microsoft.com/office/drawing/2014/main" xmlns="" id="{6205ECE3-60FA-4534-9FAE-9F392FC99B58}"/>
                  </a:ext>
                </a:extLst>
              </p:cNvPr>
              <p:cNvSpPr/>
              <p:nvPr/>
            </p:nvSpPr>
            <p:spPr>
              <a:xfrm>
                <a:off x="-1076771" y="4701195"/>
                <a:ext cx="576000" cy="576000"/>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Graphic 32" descr="Upward trend with solid fill">
              <a:extLst>
                <a:ext uri="{FF2B5EF4-FFF2-40B4-BE49-F238E27FC236}">
                  <a16:creationId xmlns:a16="http://schemas.microsoft.com/office/drawing/2014/main" xmlns="" id="{E29E81ED-6ADA-480D-B170-D73BC3A8886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80673" y="4607364"/>
              <a:ext cx="468000" cy="468000"/>
            </a:xfrm>
            <a:prstGeom prst="rect">
              <a:avLst/>
            </a:prstGeom>
          </p:spPr>
        </p:pic>
      </p:grpSp>
      <p:sp>
        <p:nvSpPr>
          <p:cNvPr id="23" name="Espace réservé du numéro de diapositive 2">
            <a:extLst>
              <a:ext uri="{FF2B5EF4-FFF2-40B4-BE49-F238E27FC236}">
                <a16:creationId xmlns:a16="http://schemas.microsoft.com/office/drawing/2014/main" xmlns="" id="{10BE1398-6A61-4955-A157-FCF7C514AF02}"/>
              </a:ext>
            </a:extLst>
          </p:cNvPr>
          <p:cNvSpPr>
            <a:spLocks noGrp="1"/>
          </p:cNvSpPr>
          <p:nvPr>
            <p:ph type="sldNum" sz="quarter" idx="15"/>
          </p:nvPr>
        </p:nvSpPr>
        <p:spPr>
          <a:xfrm>
            <a:off x="0" y="6570000"/>
            <a:ext cx="720000" cy="288000"/>
          </a:xfrm>
        </p:spPr>
        <p:txBody>
          <a:bodyPr/>
          <a:lstStyle/>
          <a:p>
            <a:fld id="{975A587B-5814-4D9B-9598-FE9CB954CB01}" type="slidenum">
              <a:rPr lang="fr-FR" smtClean="0"/>
              <a:pPr/>
              <a:t>27</a:t>
            </a:fld>
            <a:endParaRPr lang="fr-FR"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9" y="1676955"/>
            <a:ext cx="6033355" cy="2792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033" y="3420730"/>
            <a:ext cx="4924967"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Parallelogram 28">
            <a:extLst>
              <a:ext uri="{FF2B5EF4-FFF2-40B4-BE49-F238E27FC236}">
                <a16:creationId xmlns:a16="http://schemas.microsoft.com/office/drawing/2014/main" xmlns="" id="{201987A8-4B95-4902-9A60-AAB245B7283A}"/>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31" name="Parallelogram 30">
            <a:extLst>
              <a:ext uri="{FF2B5EF4-FFF2-40B4-BE49-F238E27FC236}">
                <a16:creationId xmlns:a16="http://schemas.microsoft.com/office/drawing/2014/main" xmlns="" id="{B6595F21-A921-41B4-928B-B71488CD42C4}"/>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Tree>
    <p:extLst>
      <p:ext uri="{BB962C8B-B14F-4D97-AF65-F5344CB8AC3E}">
        <p14:creationId xmlns:p14="http://schemas.microsoft.com/office/powerpoint/2010/main" val="434542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18F2E13-294C-4198-B895-E11F0C42AE41}"/>
              </a:ext>
            </a:extLst>
          </p:cNvPr>
          <p:cNvSpPr/>
          <p:nvPr/>
        </p:nvSpPr>
        <p:spPr>
          <a:xfrm>
            <a:off x="9515353" y="6007297"/>
            <a:ext cx="2559134" cy="85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p:cNvSpPr>
            <a:spLocks noGrp="1"/>
          </p:cNvSpPr>
          <p:nvPr>
            <p:ph type="title"/>
          </p:nvPr>
        </p:nvSpPr>
        <p:spPr>
          <a:xfrm>
            <a:off x="498000" y="317575"/>
            <a:ext cx="11196000" cy="1114817"/>
          </a:xfrm>
          <a:solidFill>
            <a:schemeClr val="tx1"/>
          </a:solidFill>
        </p:spPr>
        <p:txBody>
          <a:bodyPr>
            <a:normAutofit/>
          </a:bodyPr>
          <a:lstStyle/>
          <a:p>
            <a:r>
              <a:rPr lang="fr-FR" dirty="0"/>
              <a:t>recours aux actes de télémédecine </a:t>
            </a:r>
            <a:r>
              <a:rPr lang="fr-FR" sz="1600" cap="none" dirty="0"/>
              <a:t>(à fin septembre 2022)</a:t>
            </a:r>
            <a:endParaRPr lang="fr-FR" sz="1600" dirty="0"/>
          </a:p>
        </p:txBody>
      </p:sp>
      <p:sp>
        <p:nvSpPr>
          <p:cNvPr id="24" name="TextBox 23">
            <a:extLst>
              <a:ext uri="{FF2B5EF4-FFF2-40B4-BE49-F238E27FC236}">
                <a16:creationId xmlns:a16="http://schemas.microsoft.com/office/drawing/2014/main" xmlns="" id="{1BC40A9E-C3A0-4922-895A-197A4AA0A027}"/>
              </a:ext>
            </a:extLst>
          </p:cNvPr>
          <p:cNvSpPr txBox="1"/>
          <p:nvPr/>
        </p:nvSpPr>
        <p:spPr>
          <a:xfrm>
            <a:off x="877280" y="2524616"/>
            <a:ext cx="2014015" cy="338554"/>
          </a:xfrm>
          <a:prstGeom prst="rect">
            <a:avLst/>
          </a:prstGeom>
          <a:solidFill>
            <a:schemeClr val="tx1"/>
          </a:solidFill>
        </p:spPr>
        <p:txBody>
          <a:bodyPr wrap="square" rtlCol="0">
            <a:spAutoFit/>
          </a:bodyPr>
          <a:lstStyle/>
          <a:p>
            <a:pPr algn="ctr"/>
            <a:r>
              <a:rPr lang="fr-FR" sz="1600" b="1" dirty="0">
                <a:solidFill>
                  <a:schemeClr val="bg1"/>
                </a:solidFill>
              </a:rPr>
              <a:t>Omnipraticiens</a:t>
            </a:r>
          </a:p>
        </p:txBody>
      </p:sp>
      <p:sp>
        <p:nvSpPr>
          <p:cNvPr id="25" name="TextBox 24">
            <a:extLst>
              <a:ext uri="{FF2B5EF4-FFF2-40B4-BE49-F238E27FC236}">
                <a16:creationId xmlns:a16="http://schemas.microsoft.com/office/drawing/2014/main" xmlns="" id="{F13FDF92-C4A3-4B31-93C6-A04E0EC74B07}"/>
              </a:ext>
            </a:extLst>
          </p:cNvPr>
          <p:cNvSpPr txBox="1"/>
          <p:nvPr/>
        </p:nvSpPr>
        <p:spPr>
          <a:xfrm>
            <a:off x="3407066" y="2524616"/>
            <a:ext cx="2014015" cy="338554"/>
          </a:xfrm>
          <a:prstGeom prst="rect">
            <a:avLst/>
          </a:prstGeom>
          <a:solidFill>
            <a:schemeClr val="tx1"/>
          </a:solidFill>
        </p:spPr>
        <p:txBody>
          <a:bodyPr wrap="square" rtlCol="0">
            <a:spAutoFit/>
          </a:bodyPr>
          <a:lstStyle/>
          <a:p>
            <a:pPr algn="ctr"/>
            <a:r>
              <a:rPr lang="fr-FR" sz="1600" b="1" dirty="0">
                <a:solidFill>
                  <a:schemeClr val="bg1"/>
                </a:solidFill>
              </a:rPr>
              <a:t>Spécialistes</a:t>
            </a:r>
          </a:p>
        </p:txBody>
      </p:sp>
      <p:sp>
        <p:nvSpPr>
          <p:cNvPr id="34" name="Rectangle 33">
            <a:extLst>
              <a:ext uri="{FF2B5EF4-FFF2-40B4-BE49-F238E27FC236}">
                <a16:creationId xmlns:a16="http://schemas.microsoft.com/office/drawing/2014/main" xmlns="" id="{8271FC24-CB28-4C48-B9F2-A96657AE5649}"/>
              </a:ext>
            </a:extLst>
          </p:cNvPr>
          <p:cNvSpPr/>
          <p:nvPr/>
        </p:nvSpPr>
        <p:spPr>
          <a:xfrm>
            <a:off x="498000" y="2060188"/>
            <a:ext cx="5308478" cy="18477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3" name="TextBox 22">
            <a:extLst>
              <a:ext uri="{FF2B5EF4-FFF2-40B4-BE49-F238E27FC236}">
                <a16:creationId xmlns:a16="http://schemas.microsoft.com/office/drawing/2014/main" xmlns="" id="{08338D6D-FC69-4853-9E8F-C9727C200BFF}"/>
              </a:ext>
            </a:extLst>
          </p:cNvPr>
          <p:cNvSpPr txBox="1"/>
          <p:nvPr/>
        </p:nvSpPr>
        <p:spPr>
          <a:xfrm>
            <a:off x="773262" y="1737021"/>
            <a:ext cx="4757955" cy="646331"/>
          </a:xfrm>
          <a:prstGeom prst="rect">
            <a:avLst/>
          </a:prstGeom>
          <a:solidFill>
            <a:schemeClr val="bg1"/>
          </a:solidFill>
        </p:spPr>
        <p:txBody>
          <a:bodyPr wrap="square" rtlCol="0">
            <a:spAutoFit/>
          </a:bodyPr>
          <a:lstStyle/>
          <a:p>
            <a:pPr algn="ctr"/>
            <a:r>
              <a:rPr lang="fr-FR" b="1" dirty="0"/>
              <a:t>Part / nombre de médecins ayant facturé au moins 1 acte de télémédecine (TLM)</a:t>
            </a:r>
          </a:p>
        </p:txBody>
      </p:sp>
      <p:sp>
        <p:nvSpPr>
          <p:cNvPr id="42" name="Rectangle 41">
            <a:extLst>
              <a:ext uri="{FF2B5EF4-FFF2-40B4-BE49-F238E27FC236}">
                <a16:creationId xmlns:a16="http://schemas.microsoft.com/office/drawing/2014/main" xmlns="" id="{2DAE5E5E-DBC3-48BE-B381-9851735B94B2}"/>
              </a:ext>
            </a:extLst>
          </p:cNvPr>
          <p:cNvSpPr/>
          <p:nvPr/>
        </p:nvSpPr>
        <p:spPr>
          <a:xfrm>
            <a:off x="6322822" y="4214790"/>
            <a:ext cx="5308478" cy="18627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3" name="TextBox 42">
            <a:extLst>
              <a:ext uri="{FF2B5EF4-FFF2-40B4-BE49-F238E27FC236}">
                <a16:creationId xmlns:a16="http://schemas.microsoft.com/office/drawing/2014/main" xmlns="" id="{B4A1C740-E178-4DE3-9869-BF7C70FD79D9}"/>
              </a:ext>
            </a:extLst>
          </p:cNvPr>
          <p:cNvSpPr txBox="1"/>
          <p:nvPr/>
        </p:nvSpPr>
        <p:spPr>
          <a:xfrm>
            <a:off x="6696431" y="3885798"/>
            <a:ext cx="4561260" cy="646331"/>
          </a:xfrm>
          <a:prstGeom prst="rect">
            <a:avLst/>
          </a:prstGeom>
          <a:solidFill>
            <a:schemeClr val="bg1"/>
          </a:solidFill>
        </p:spPr>
        <p:txBody>
          <a:bodyPr wrap="square" rtlCol="0">
            <a:spAutoFit/>
          </a:bodyPr>
          <a:lstStyle/>
          <a:p>
            <a:pPr algn="ctr"/>
            <a:r>
              <a:rPr lang="fr-FR" b="1" dirty="0"/>
              <a:t>Part des médecins ayant facturé plus de 20% d’actes de TLM</a:t>
            </a:r>
          </a:p>
        </p:txBody>
      </p:sp>
      <p:grpSp>
        <p:nvGrpSpPr>
          <p:cNvPr id="2" name="Group 1">
            <a:extLst>
              <a:ext uri="{FF2B5EF4-FFF2-40B4-BE49-F238E27FC236}">
                <a16:creationId xmlns:a16="http://schemas.microsoft.com/office/drawing/2014/main" xmlns="" id="{003FEE7B-A9B0-471B-A65F-F65D852209D3}"/>
              </a:ext>
            </a:extLst>
          </p:cNvPr>
          <p:cNvGrpSpPr>
            <a:grpSpLocks noChangeAspect="1"/>
          </p:cNvGrpSpPr>
          <p:nvPr/>
        </p:nvGrpSpPr>
        <p:grpSpPr>
          <a:xfrm>
            <a:off x="1594433" y="2913179"/>
            <a:ext cx="579708" cy="288000"/>
            <a:chOff x="-1597639" y="3842071"/>
            <a:chExt cx="1039472" cy="516410"/>
          </a:xfrm>
        </p:grpSpPr>
        <p:pic>
          <p:nvPicPr>
            <p:cNvPr id="56" name="Graphic 55" descr="Doctor male with solid fill">
              <a:extLst>
                <a:ext uri="{FF2B5EF4-FFF2-40B4-BE49-F238E27FC236}">
                  <a16:creationId xmlns:a16="http://schemas.microsoft.com/office/drawing/2014/main" xmlns="" id="{678CE936-D2C8-46CB-B02C-36633D64732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597639" y="3842071"/>
              <a:ext cx="521890" cy="514052"/>
            </a:xfrm>
            <a:prstGeom prst="rect">
              <a:avLst/>
            </a:prstGeom>
          </p:spPr>
        </p:pic>
        <p:pic>
          <p:nvPicPr>
            <p:cNvPr id="59" name="Graphic 58" descr="Doctor female with solid fill">
              <a:extLst>
                <a:ext uri="{FF2B5EF4-FFF2-40B4-BE49-F238E27FC236}">
                  <a16:creationId xmlns:a16="http://schemas.microsoft.com/office/drawing/2014/main" xmlns="" id="{4C340977-BA02-4FB1-BA05-C4B6F9784C2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0057" y="3844429"/>
              <a:ext cx="521890" cy="514052"/>
            </a:xfrm>
            <a:prstGeom prst="rect">
              <a:avLst/>
            </a:prstGeom>
          </p:spPr>
        </p:pic>
      </p:grpSp>
      <p:grpSp>
        <p:nvGrpSpPr>
          <p:cNvPr id="6" name="Group 5">
            <a:extLst>
              <a:ext uri="{FF2B5EF4-FFF2-40B4-BE49-F238E27FC236}">
                <a16:creationId xmlns:a16="http://schemas.microsoft.com/office/drawing/2014/main" xmlns="" id="{2BEF47F0-B4D8-4EEF-ABF3-475A3D176566}"/>
              </a:ext>
            </a:extLst>
          </p:cNvPr>
          <p:cNvGrpSpPr>
            <a:grpSpLocks noChangeAspect="1"/>
          </p:cNvGrpSpPr>
          <p:nvPr/>
        </p:nvGrpSpPr>
        <p:grpSpPr>
          <a:xfrm>
            <a:off x="3680519" y="2913179"/>
            <a:ext cx="1467109" cy="288000"/>
            <a:chOff x="-3310790" y="5184084"/>
            <a:chExt cx="2618649" cy="514052"/>
          </a:xfrm>
        </p:grpSpPr>
        <p:pic>
          <p:nvPicPr>
            <p:cNvPr id="72" name="Graphic 71" descr="Doctor male with solid fill">
              <a:extLst>
                <a:ext uri="{FF2B5EF4-FFF2-40B4-BE49-F238E27FC236}">
                  <a16:creationId xmlns:a16="http://schemas.microsoft.com/office/drawing/2014/main" xmlns="" id="{26A0F29C-9EEE-4B9E-AB8B-94D4B48C889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310790" y="5184084"/>
              <a:ext cx="521890" cy="514052"/>
            </a:xfrm>
            <a:prstGeom prst="rect">
              <a:avLst/>
            </a:prstGeom>
          </p:spPr>
        </p:pic>
        <p:pic>
          <p:nvPicPr>
            <p:cNvPr id="73" name="Graphic 72" descr="Doctor male with solid fill">
              <a:extLst>
                <a:ext uri="{FF2B5EF4-FFF2-40B4-BE49-F238E27FC236}">
                  <a16:creationId xmlns:a16="http://schemas.microsoft.com/office/drawing/2014/main" xmlns="" id="{B7598D18-DF29-49C2-AE7E-CD97889CBC7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262410" y="5184084"/>
              <a:ext cx="521890" cy="514052"/>
            </a:xfrm>
            <a:prstGeom prst="rect">
              <a:avLst/>
            </a:prstGeom>
          </p:spPr>
        </p:pic>
        <p:pic>
          <p:nvPicPr>
            <p:cNvPr id="74" name="Graphic 73" descr="Doctor female with solid fill">
              <a:extLst>
                <a:ext uri="{FF2B5EF4-FFF2-40B4-BE49-F238E27FC236}">
                  <a16:creationId xmlns:a16="http://schemas.microsoft.com/office/drawing/2014/main" xmlns="" id="{D0EFF2BF-4776-471B-B967-CB5C45062AD9}"/>
                </a:ext>
              </a:extLst>
            </p:cNvPr>
            <p:cNvPicPr>
              <a:picLocks noChangeAspect="1"/>
            </p:cNvPicPr>
            <p:nvPr/>
          </p:nvPicPr>
          <p:blipFill>
            <a:blip r:embed="rId4">
              <a:extLst>
                <a:ext uri="{96DAC541-7B7A-43D3-8B79-37D633B846F1}">
                  <asvg:svgBlip xmlns:asvg="http://schemas.microsoft.com/office/drawing/2016/SVG/main" xmlns="" r:embed="rId8"/>
                </a:ext>
              </a:extLst>
            </a:blip>
            <a:stretch>
              <a:fillRect/>
            </a:stretch>
          </p:blipFill>
          <p:spPr>
            <a:xfrm>
              <a:off x="-2786600" y="5184084"/>
              <a:ext cx="521890" cy="514052"/>
            </a:xfrm>
            <a:prstGeom prst="rect">
              <a:avLst/>
            </a:prstGeom>
          </p:spPr>
        </p:pic>
        <p:pic>
          <p:nvPicPr>
            <p:cNvPr id="75" name="Graphic 74" descr="Doctor female with solid fill">
              <a:extLst>
                <a:ext uri="{FF2B5EF4-FFF2-40B4-BE49-F238E27FC236}">
                  <a16:creationId xmlns:a16="http://schemas.microsoft.com/office/drawing/2014/main" xmlns="" id="{0B3B138E-37EB-496C-9E92-FDBC7A62C2FE}"/>
                </a:ext>
              </a:extLst>
            </p:cNvPr>
            <p:cNvPicPr>
              <a:picLocks noChangeAspect="1"/>
            </p:cNvPicPr>
            <p:nvPr/>
          </p:nvPicPr>
          <p:blipFill>
            <a:blip r:embed="rId4">
              <a:extLst>
                <a:ext uri="{96DAC541-7B7A-43D3-8B79-37D633B846F1}">
                  <asvg:svgBlip xmlns:asvg="http://schemas.microsoft.com/office/drawing/2016/SVG/main" xmlns="" r:embed="rId8"/>
                </a:ext>
              </a:extLst>
            </a:blip>
            <a:stretch>
              <a:fillRect/>
            </a:stretch>
          </p:blipFill>
          <p:spPr>
            <a:xfrm>
              <a:off x="-1738220" y="5184084"/>
              <a:ext cx="521890" cy="514052"/>
            </a:xfrm>
            <a:prstGeom prst="rect">
              <a:avLst/>
            </a:prstGeom>
          </p:spPr>
        </p:pic>
        <p:pic>
          <p:nvPicPr>
            <p:cNvPr id="76" name="Graphic 75" descr="Doctor male with solid fill">
              <a:extLst>
                <a:ext uri="{FF2B5EF4-FFF2-40B4-BE49-F238E27FC236}">
                  <a16:creationId xmlns:a16="http://schemas.microsoft.com/office/drawing/2014/main" xmlns="" id="{B6ED5A19-3076-4E73-BC0E-2542E882858A}"/>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214031" y="5184084"/>
              <a:ext cx="521890" cy="514052"/>
            </a:xfrm>
            <a:prstGeom prst="rect">
              <a:avLst/>
            </a:prstGeom>
          </p:spPr>
        </p:pic>
      </p:grpSp>
      <p:sp>
        <p:nvSpPr>
          <p:cNvPr id="77" name="TextBox 76">
            <a:extLst>
              <a:ext uri="{FF2B5EF4-FFF2-40B4-BE49-F238E27FC236}">
                <a16:creationId xmlns:a16="http://schemas.microsoft.com/office/drawing/2014/main" xmlns="" id="{21B8EFC8-8BB6-4204-AF52-352A4F94BF29}"/>
              </a:ext>
            </a:extLst>
          </p:cNvPr>
          <p:cNvSpPr txBox="1"/>
          <p:nvPr/>
        </p:nvSpPr>
        <p:spPr>
          <a:xfrm>
            <a:off x="1097068" y="3509977"/>
            <a:ext cx="1574438" cy="338554"/>
          </a:xfrm>
          <a:prstGeom prst="rect">
            <a:avLst/>
          </a:prstGeom>
          <a:noFill/>
          <a:ln>
            <a:noFill/>
            <a:prstDash val="dash"/>
          </a:ln>
        </p:spPr>
        <p:txBody>
          <a:bodyPr wrap="square" rtlCol="0">
            <a:spAutoFit/>
          </a:bodyPr>
          <a:lstStyle/>
          <a:p>
            <a:pPr algn="ctr"/>
            <a:r>
              <a:rPr lang="fr-FR" sz="1600" dirty="0"/>
              <a:t>29 686 PS</a:t>
            </a:r>
          </a:p>
        </p:txBody>
      </p:sp>
      <p:sp>
        <p:nvSpPr>
          <p:cNvPr id="78" name="TextBox 77">
            <a:extLst>
              <a:ext uri="{FF2B5EF4-FFF2-40B4-BE49-F238E27FC236}">
                <a16:creationId xmlns:a16="http://schemas.microsoft.com/office/drawing/2014/main" xmlns="" id="{A6FA916D-DAC0-470E-956A-463C26681F0B}"/>
              </a:ext>
            </a:extLst>
          </p:cNvPr>
          <p:cNvSpPr txBox="1"/>
          <p:nvPr/>
        </p:nvSpPr>
        <p:spPr>
          <a:xfrm>
            <a:off x="3626854" y="3509977"/>
            <a:ext cx="1574438" cy="338554"/>
          </a:xfrm>
          <a:prstGeom prst="rect">
            <a:avLst/>
          </a:prstGeom>
          <a:noFill/>
          <a:ln>
            <a:noFill/>
            <a:prstDash val="dash"/>
          </a:ln>
        </p:spPr>
        <p:txBody>
          <a:bodyPr wrap="square" rtlCol="0">
            <a:spAutoFit/>
          </a:bodyPr>
          <a:lstStyle/>
          <a:p>
            <a:pPr algn="ctr"/>
            <a:r>
              <a:rPr lang="fr-FR" sz="1600" dirty="0"/>
              <a:t>12 293 PS</a:t>
            </a:r>
          </a:p>
        </p:txBody>
      </p:sp>
      <p:sp>
        <p:nvSpPr>
          <p:cNvPr id="79" name="TextBox 78">
            <a:extLst>
              <a:ext uri="{FF2B5EF4-FFF2-40B4-BE49-F238E27FC236}">
                <a16:creationId xmlns:a16="http://schemas.microsoft.com/office/drawing/2014/main" xmlns="" id="{DF7E9EA1-DBA0-49DC-83E7-0C613DC3BA7F}"/>
              </a:ext>
            </a:extLst>
          </p:cNvPr>
          <p:cNvSpPr txBox="1"/>
          <p:nvPr/>
        </p:nvSpPr>
        <p:spPr>
          <a:xfrm>
            <a:off x="877280" y="4678987"/>
            <a:ext cx="2014015" cy="338554"/>
          </a:xfrm>
          <a:prstGeom prst="rect">
            <a:avLst/>
          </a:prstGeom>
          <a:solidFill>
            <a:schemeClr val="tx1"/>
          </a:solidFill>
        </p:spPr>
        <p:txBody>
          <a:bodyPr wrap="square" rtlCol="0">
            <a:spAutoFit/>
          </a:bodyPr>
          <a:lstStyle/>
          <a:p>
            <a:pPr algn="ctr"/>
            <a:r>
              <a:rPr lang="fr-FR" sz="1600" b="1" dirty="0">
                <a:solidFill>
                  <a:schemeClr val="bg1"/>
                </a:solidFill>
              </a:rPr>
              <a:t>Omnipraticiens</a:t>
            </a:r>
          </a:p>
        </p:txBody>
      </p:sp>
      <p:sp>
        <p:nvSpPr>
          <p:cNvPr id="80" name="TextBox 79">
            <a:extLst>
              <a:ext uri="{FF2B5EF4-FFF2-40B4-BE49-F238E27FC236}">
                <a16:creationId xmlns:a16="http://schemas.microsoft.com/office/drawing/2014/main" xmlns="" id="{108FD08C-CC8A-4E90-BB4E-AF833950AE42}"/>
              </a:ext>
            </a:extLst>
          </p:cNvPr>
          <p:cNvSpPr txBox="1"/>
          <p:nvPr/>
        </p:nvSpPr>
        <p:spPr>
          <a:xfrm>
            <a:off x="3407067" y="4678987"/>
            <a:ext cx="2014015" cy="338554"/>
          </a:xfrm>
          <a:prstGeom prst="rect">
            <a:avLst/>
          </a:prstGeom>
          <a:solidFill>
            <a:schemeClr val="tx1"/>
          </a:solidFill>
        </p:spPr>
        <p:txBody>
          <a:bodyPr wrap="square" rtlCol="0">
            <a:spAutoFit/>
          </a:bodyPr>
          <a:lstStyle/>
          <a:p>
            <a:pPr algn="ctr"/>
            <a:r>
              <a:rPr lang="fr-FR" sz="1600" b="1" dirty="0">
                <a:solidFill>
                  <a:schemeClr val="bg1"/>
                </a:solidFill>
              </a:rPr>
              <a:t>Spécialistes</a:t>
            </a:r>
          </a:p>
        </p:txBody>
      </p:sp>
      <p:sp>
        <p:nvSpPr>
          <p:cNvPr id="81" name="Rectangle 80">
            <a:extLst>
              <a:ext uri="{FF2B5EF4-FFF2-40B4-BE49-F238E27FC236}">
                <a16:creationId xmlns:a16="http://schemas.microsoft.com/office/drawing/2014/main" xmlns="" id="{A6F53C59-49A4-4FA0-BA8D-D01D8E67ED34}"/>
              </a:ext>
            </a:extLst>
          </p:cNvPr>
          <p:cNvSpPr/>
          <p:nvPr/>
        </p:nvSpPr>
        <p:spPr>
          <a:xfrm>
            <a:off x="498000" y="4229840"/>
            <a:ext cx="5308478" cy="18477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82" name="TextBox 81">
            <a:extLst>
              <a:ext uri="{FF2B5EF4-FFF2-40B4-BE49-F238E27FC236}">
                <a16:creationId xmlns:a16="http://schemas.microsoft.com/office/drawing/2014/main" xmlns="" id="{B938FAA3-6BFB-45B6-A08D-DE5FCEF39A86}"/>
              </a:ext>
            </a:extLst>
          </p:cNvPr>
          <p:cNvSpPr txBox="1"/>
          <p:nvPr/>
        </p:nvSpPr>
        <p:spPr>
          <a:xfrm>
            <a:off x="773262" y="3922897"/>
            <a:ext cx="4757955" cy="646331"/>
          </a:xfrm>
          <a:prstGeom prst="rect">
            <a:avLst/>
          </a:prstGeom>
          <a:solidFill>
            <a:schemeClr val="bg1"/>
          </a:solidFill>
        </p:spPr>
        <p:txBody>
          <a:bodyPr wrap="square" rtlCol="0">
            <a:spAutoFit/>
          </a:bodyPr>
          <a:lstStyle/>
          <a:p>
            <a:pPr algn="ctr"/>
            <a:r>
              <a:rPr lang="fr-FR" b="1" dirty="0"/>
              <a:t>Part / nombre de médecins n’ayant facturé aucun acte de télémédecine (TLM)</a:t>
            </a:r>
          </a:p>
        </p:txBody>
      </p:sp>
      <p:grpSp>
        <p:nvGrpSpPr>
          <p:cNvPr id="83" name="Group 82">
            <a:extLst>
              <a:ext uri="{FF2B5EF4-FFF2-40B4-BE49-F238E27FC236}">
                <a16:creationId xmlns:a16="http://schemas.microsoft.com/office/drawing/2014/main" xmlns="" id="{B7C6152A-BA53-4D2C-AE84-074ADB258C5E}"/>
              </a:ext>
            </a:extLst>
          </p:cNvPr>
          <p:cNvGrpSpPr>
            <a:grpSpLocks noChangeAspect="1"/>
          </p:cNvGrpSpPr>
          <p:nvPr/>
        </p:nvGrpSpPr>
        <p:grpSpPr>
          <a:xfrm>
            <a:off x="1594433" y="5082831"/>
            <a:ext cx="579708" cy="288000"/>
            <a:chOff x="-1597639" y="3842071"/>
            <a:chExt cx="1039472" cy="516410"/>
          </a:xfrm>
        </p:grpSpPr>
        <p:pic>
          <p:nvPicPr>
            <p:cNvPr id="84" name="Graphic 83" descr="Doctor male with solid fill">
              <a:extLst>
                <a:ext uri="{FF2B5EF4-FFF2-40B4-BE49-F238E27FC236}">
                  <a16:creationId xmlns:a16="http://schemas.microsoft.com/office/drawing/2014/main" xmlns="" id="{53FCB142-A725-40A4-8A72-DFE0246EFE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597639" y="3842071"/>
              <a:ext cx="521890" cy="514052"/>
            </a:xfrm>
            <a:prstGeom prst="rect">
              <a:avLst/>
            </a:prstGeom>
          </p:spPr>
        </p:pic>
        <p:pic>
          <p:nvPicPr>
            <p:cNvPr id="85" name="Graphic 84" descr="Doctor female with solid fill">
              <a:extLst>
                <a:ext uri="{FF2B5EF4-FFF2-40B4-BE49-F238E27FC236}">
                  <a16:creationId xmlns:a16="http://schemas.microsoft.com/office/drawing/2014/main" xmlns="" id="{6BDD96AB-04CD-4230-A8B2-B7D4339CE81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0057" y="3844429"/>
              <a:ext cx="521890" cy="514052"/>
            </a:xfrm>
            <a:prstGeom prst="rect">
              <a:avLst/>
            </a:prstGeom>
          </p:spPr>
        </p:pic>
      </p:grpSp>
      <p:grpSp>
        <p:nvGrpSpPr>
          <p:cNvPr id="86" name="Group 85">
            <a:extLst>
              <a:ext uri="{FF2B5EF4-FFF2-40B4-BE49-F238E27FC236}">
                <a16:creationId xmlns:a16="http://schemas.microsoft.com/office/drawing/2014/main" xmlns="" id="{4D54BA1B-4447-4382-A92F-52B73DC48117}"/>
              </a:ext>
            </a:extLst>
          </p:cNvPr>
          <p:cNvGrpSpPr>
            <a:grpSpLocks noChangeAspect="1"/>
          </p:cNvGrpSpPr>
          <p:nvPr/>
        </p:nvGrpSpPr>
        <p:grpSpPr>
          <a:xfrm>
            <a:off x="3680520" y="5082831"/>
            <a:ext cx="1467109" cy="288000"/>
            <a:chOff x="-3310790" y="5184084"/>
            <a:chExt cx="2618649" cy="514052"/>
          </a:xfrm>
        </p:grpSpPr>
        <p:pic>
          <p:nvPicPr>
            <p:cNvPr id="87" name="Graphic 86" descr="Doctor male with solid fill">
              <a:extLst>
                <a:ext uri="{FF2B5EF4-FFF2-40B4-BE49-F238E27FC236}">
                  <a16:creationId xmlns:a16="http://schemas.microsoft.com/office/drawing/2014/main" xmlns="" id="{B2A0634C-AC49-4FB2-BA6C-75A5BFEB8D4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310790" y="5184084"/>
              <a:ext cx="521890" cy="514052"/>
            </a:xfrm>
            <a:prstGeom prst="rect">
              <a:avLst/>
            </a:prstGeom>
          </p:spPr>
        </p:pic>
        <p:pic>
          <p:nvPicPr>
            <p:cNvPr id="88" name="Graphic 87" descr="Doctor male with solid fill">
              <a:extLst>
                <a:ext uri="{FF2B5EF4-FFF2-40B4-BE49-F238E27FC236}">
                  <a16:creationId xmlns:a16="http://schemas.microsoft.com/office/drawing/2014/main" xmlns="" id="{86EC9642-2C90-48E7-B652-96A93D205072}"/>
                </a:ext>
              </a:extLst>
            </p:cNvPr>
            <p:cNvPicPr>
              <a:picLocks noChangeAspect="1"/>
            </p:cNvPicPr>
            <p:nvPr/>
          </p:nvPicPr>
          <p:blipFill>
            <a:blip r:embed="rId2">
              <a:extLst>
                <a:ext uri="{96DAC541-7B7A-43D3-8B79-37D633B846F1}">
                  <asvg:svgBlip xmlns:asvg="http://schemas.microsoft.com/office/drawing/2016/SVG/main" xmlns="" r:embed="rId10"/>
                </a:ext>
              </a:extLst>
            </a:blip>
            <a:stretch>
              <a:fillRect/>
            </a:stretch>
          </p:blipFill>
          <p:spPr>
            <a:xfrm>
              <a:off x="-2262410" y="5184084"/>
              <a:ext cx="521890" cy="514052"/>
            </a:xfrm>
            <a:prstGeom prst="rect">
              <a:avLst/>
            </a:prstGeom>
          </p:spPr>
        </p:pic>
        <p:pic>
          <p:nvPicPr>
            <p:cNvPr id="89" name="Graphic 88" descr="Doctor female with solid fill">
              <a:extLst>
                <a:ext uri="{FF2B5EF4-FFF2-40B4-BE49-F238E27FC236}">
                  <a16:creationId xmlns:a16="http://schemas.microsoft.com/office/drawing/2014/main" xmlns="" id="{94CC0053-EC0C-438A-ACEF-71BE3D88AD5F}"/>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86600" y="5184084"/>
              <a:ext cx="521890" cy="514052"/>
            </a:xfrm>
            <a:prstGeom prst="rect">
              <a:avLst/>
            </a:prstGeom>
          </p:spPr>
        </p:pic>
        <p:pic>
          <p:nvPicPr>
            <p:cNvPr id="90" name="Graphic 89" descr="Doctor female with solid fill">
              <a:extLst>
                <a:ext uri="{FF2B5EF4-FFF2-40B4-BE49-F238E27FC236}">
                  <a16:creationId xmlns:a16="http://schemas.microsoft.com/office/drawing/2014/main" xmlns="" id="{C76B2D08-7F6E-45DE-A9A5-DF5DCD1958BF}"/>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738220" y="5184084"/>
              <a:ext cx="521890" cy="514052"/>
            </a:xfrm>
            <a:prstGeom prst="rect">
              <a:avLst/>
            </a:prstGeom>
          </p:spPr>
        </p:pic>
        <p:pic>
          <p:nvPicPr>
            <p:cNvPr id="91" name="Graphic 90" descr="Doctor male with solid fill">
              <a:extLst>
                <a:ext uri="{FF2B5EF4-FFF2-40B4-BE49-F238E27FC236}">
                  <a16:creationId xmlns:a16="http://schemas.microsoft.com/office/drawing/2014/main" xmlns="" id="{C0709DC1-CC24-4C9C-B5D5-F080E4D202B5}"/>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1214031" y="5184084"/>
              <a:ext cx="521890" cy="514052"/>
            </a:xfrm>
            <a:prstGeom prst="rect">
              <a:avLst/>
            </a:prstGeom>
          </p:spPr>
        </p:pic>
      </p:grpSp>
      <p:sp>
        <p:nvSpPr>
          <p:cNvPr id="92" name="TextBox 91">
            <a:extLst>
              <a:ext uri="{FF2B5EF4-FFF2-40B4-BE49-F238E27FC236}">
                <a16:creationId xmlns:a16="http://schemas.microsoft.com/office/drawing/2014/main" xmlns="" id="{C0630A3A-F6E4-456C-8AA6-66A636064556}"/>
              </a:ext>
            </a:extLst>
          </p:cNvPr>
          <p:cNvSpPr txBox="1"/>
          <p:nvPr/>
        </p:nvSpPr>
        <p:spPr>
          <a:xfrm>
            <a:off x="1097068" y="5668743"/>
            <a:ext cx="1574438" cy="338554"/>
          </a:xfrm>
          <a:prstGeom prst="rect">
            <a:avLst/>
          </a:prstGeom>
          <a:noFill/>
          <a:ln>
            <a:noFill/>
            <a:prstDash val="dash"/>
          </a:ln>
        </p:spPr>
        <p:txBody>
          <a:bodyPr wrap="square" rtlCol="0">
            <a:spAutoFit/>
          </a:bodyPr>
          <a:lstStyle/>
          <a:p>
            <a:pPr algn="ctr"/>
            <a:r>
              <a:rPr lang="fr-FR" sz="1600" dirty="0"/>
              <a:t>25 601 PS</a:t>
            </a:r>
          </a:p>
        </p:txBody>
      </p:sp>
      <p:sp>
        <p:nvSpPr>
          <p:cNvPr id="93" name="TextBox 92">
            <a:extLst>
              <a:ext uri="{FF2B5EF4-FFF2-40B4-BE49-F238E27FC236}">
                <a16:creationId xmlns:a16="http://schemas.microsoft.com/office/drawing/2014/main" xmlns="" id="{44D63050-E7D3-4781-BFB6-1F8E560AA40C}"/>
              </a:ext>
            </a:extLst>
          </p:cNvPr>
          <p:cNvSpPr txBox="1"/>
          <p:nvPr/>
        </p:nvSpPr>
        <p:spPr>
          <a:xfrm>
            <a:off x="3626855" y="5668743"/>
            <a:ext cx="1574438" cy="338554"/>
          </a:xfrm>
          <a:prstGeom prst="rect">
            <a:avLst/>
          </a:prstGeom>
          <a:noFill/>
          <a:ln>
            <a:noFill/>
            <a:prstDash val="dash"/>
          </a:ln>
        </p:spPr>
        <p:txBody>
          <a:bodyPr wrap="square" rtlCol="0">
            <a:spAutoFit/>
          </a:bodyPr>
          <a:lstStyle/>
          <a:p>
            <a:pPr algn="ctr"/>
            <a:r>
              <a:rPr lang="fr-FR" sz="1600" dirty="0"/>
              <a:t>42 474 PS</a:t>
            </a:r>
          </a:p>
        </p:txBody>
      </p:sp>
      <p:sp>
        <p:nvSpPr>
          <p:cNvPr id="101" name="TextBox 100">
            <a:extLst>
              <a:ext uri="{FF2B5EF4-FFF2-40B4-BE49-F238E27FC236}">
                <a16:creationId xmlns:a16="http://schemas.microsoft.com/office/drawing/2014/main" xmlns="" id="{3B0CCA18-B0C2-4FB3-B190-CE202C6FE668}"/>
              </a:ext>
            </a:extLst>
          </p:cNvPr>
          <p:cNvSpPr txBox="1"/>
          <p:nvPr/>
        </p:nvSpPr>
        <p:spPr>
          <a:xfrm>
            <a:off x="6693486" y="4517811"/>
            <a:ext cx="2014015" cy="338554"/>
          </a:xfrm>
          <a:prstGeom prst="rect">
            <a:avLst/>
          </a:prstGeom>
          <a:solidFill>
            <a:schemeClr val="tx1"/>
          </a:solidFill>
        </p:spPr>
        <p:txBody>
          <a:bodyPr wrap="square" rtlCol="0">
            <a:spAutoFit/>
          </a:bodyPr>
          <a:lstStyle/>
          <a:p>
            <a:pPr algn="ctr"/>
            <a:r>
              <a:rPr lang="fr-FR" sz="1600" b="1" dirty="0">
                <a:solidFill>
                  <a:schemeClr val="bg1"/>
                </a:solidFill>
              </a:rPr>
              <a:t>Omnipraticiens</a:t>
            </a:r>
          </a:p>
        </p:txBody>
      </p:sp>
      <p:grpSp>
        <p:nvGrpSpPr>
          <p:cNvPr id="12" name="Group 11">
            <a:extLst>
              <a:ext uri="{FF2B5EF4-FFF2-40B4-BE49-F238E27FC236}">
                <a16:creationId xmlns:a16="http://schemas.microsoft.com/office/drawing/2014/main" xmlns="" id="{2BE629DC-6DB9-43C5-AA65-BC48F03BCEDC}"/>
              </a:ext>
            </a:extLst>
          </p:cNvPr>
          <p:cNvGrpSpPr/>
          <p:nvPr/>
        </p:nvGrpSpPr>
        <p:grpSpPr>
          <a:xfrm>
            <a:off x="6913274" y="4959131"/>
            <a:ext cx="1574438" cy="781642"/>
            <a:chOff x="6973029" y="2983554"/>
            <a:chExt cx="1574438" cy="781642"/>
          </a:xfrm>
        </p:grpSpPr>
        <p:sp>
          <p:nvSpPr>
            <p:cNvPr id="103" name="TextBox 102">
              <a:extLst>
                <a:ext uri="{FF2B5EF4-FFF2-40B4-BE49-F238E27FC236}">
                  <a16:creationId xmlns:a16="http://schemas.microsoft.com/office/drawing/2014/main" xmlns="" id="{649ED263-02D7-46A1-9E0F-1132056CF396}"/>
                </a:ext>
              </a:extLst>
            </p:cNvPr>
            <p:cNvSpPr txBox="1"/>
            <p:nvPr/>
          </p:nvSpPr>
          <p:spPr>
            <a:xfrm>
              <a:off x="6973029" y="3426642"/>
              <a:ext cx="1574438" cy="338554"/>
            </a:xfrm>
            <a:prstGeom prst="rect">
              <a:avLst/>
            </a:prstGeom>
            <a:noFill/>
            <a:ln>
              <a:noFill/>
              <a:prstDash val="dash"/>
            </a:ln>
          </p:spPr>
          <p:txBody>
            <a:bodyPr wrap="square" rtlCol="0">
              <a:spAutoFit/>
            </a:bodyPr>
            <a:lstStyle/>
            <a:p>
              <a:pPr algn="ctr"/>
              <a:r>
                <a:rPr lang="fr-FR" sz="1600" dirty="0"/>
                <a:t>1 777 PS</a:t>
              </a:r>
            </a:p>
          </p:txBody>
        </p:sp>
        <p:sp>
          <p:nvSpPr>
            <p:cNvPr id="107" name="TextBox 106">
              <a:extLst>
                <a:ext uri="{FF2B5EF4-FFF2-40B4-BE49-F238E27FC236}">
                  <a16:creationId xmlns:a16="http://schemas.microsoft.com/office/drawing/2014/main" xmlns="" id="{F705396A-C264-4335-88E0-B2826E398FA5}"/>
                </a:ext>
              </a:extLst>
            </p:cNvPr>
            <p:cNvSpPr txBox="1"/>
            <p:nvPr/>
          </p:nvSpPr>
          <p:spPr>
            <a:xfrm>
              <a:off x="6973029" y="2983554"/>
              <a:ext cx="1574438" cy="338554"/>
            </a:xfrm>
            <a:prstGeom prst="rect">
              <a:avLst/>
            </a:prstGeom>
            <a:noFill/>
            <a:ln>
              <a:noFill/>
              <a:prstDash val="dash"/>
            </a:ln>
          </p:spPr>
          <p:txBody>
            <a:bodyPr wrap="square" rtlCol="0">
              <a:spAutoFit/>
            </a:bodyPr>
            <a:lstStyle/>
            <a:p>
              <a:pPr algn="ctr"/>
              <a:r>
                <a:rPr lang="fr-FR" sz="1600" b="1" dirty="0"/>
                <a:t>3,2%</a:t>
              </a:r>
            </a:p>
          </p:txBody>
        </p:sp>
      </p:grpSp>
      <p:sp>
        <p:nvSpPr>
          <p:cNvPr id="11" name="Rectangle 10">
            <a:extLst>
              <a:ext uri="{FF2B5EF4-FFF2-40B4-BE49-F238E27FC236}">
                <a16:creationId xmlns:a16="http://schemas.microsoft.com/office/drawing/2014/main" xmlns="" id="{0D1354B9-DDE7-4530-A87C-435E6E531056}"/>
              </a:ext>
            </a:extLst>
          </p:cNvPr>
          <p:cNvSpPr/>
          <p:nvPr/>
        </p:nvSpPr>
        <p:spPr>
          <a:xfrm>
            <a:off x="6693486" y="4903656"/>
            <a:ext cx="2019190" cy="892593"/>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 15">
            <a:extLst>
              <a:ext uri="{FF2B5EF4-FFF2-40B4-BE49-F238E27FC236}">
                <a16:creationId xmlns:a16="http://schemas.microsoft.com/office/drawing/2014/main" xmlns="" id="{D14D3482-0242-40DD-9961-D094A663FEDF}"/>
              </a:ext>
            </a:extLst>
          </p:cNvPr>
          <p:cNvGrpSpPr/>
          <p:nvPr/>
        </p:nvGrpSpPr>
        <p:grpSpPr>
          <a:xfrm>
            <a:off x="6441931" y="5080224"/>
            <a:ext cx="521890" cy="514052"/>
            <a:chOff x="7162800" y="4297434"/>
            <a:chExt cx="521890" cy="514052"/>
          </a:xfrm>
        </p:grpSpPr>
        <p:sp>
          <p:nvSpPr>
            <p:cNvPr id="14" name="Rectangle 13">
              <a:extLst>
                <a:ext uri="{FF2B5EF4-FFF2-40B4-BE49-F238E27FC236}">
                  <a16:creationId xmlns:a16="http://schemas.microsoft.com/office/drawing/2014/main" xmlns="" id="{3522A797-74F1-4062-8FF3-61AE4784C032}"/>
                </a:ext>
              </a:extLst>
            </p:cNvPr>
            <p:cNvSpPr/>
            <p:nvPr/>
          </p:nvSpPr>
          <p:spPr>
            <a:xfrm>
              <a:off x="7206031" y="4309532"/>
              <a:ext cx="435429"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5" name="Graphic 104" descr="Doctor male with solid fill">
              <a:extLst>
                <a:ext uri="{FF2B5EF4-FFF2-40B4-BE49-F238E27FC236}">
                  <a16:creationId xmlns:a16="http://schemas.microsoft.com/office/drawing/2014/main" xmlns="" id="{E7D0E56C-F8E0-4611-B96E-7DB8D20F675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162800" y="4297434"/>
              <a:ext cx="521890" cy="514052"/>
            </a:xfrm>
            <a:prstGeom prst="rect">
              <a:avLst/>
            </a:prstGeom>
          </p:spPr>
        </p:pic>
      </p:grpSp>
      <p:sp>
        <p:nvSpPr>
          <p:cNvPr id="102" name="TextBox 101">
            <a:extLst>
              <a:ext uri="{FF2B5EF4-FFF2-40B4-BE49-F238E27FC236}">
                <a16:creationId xmlns:a16="http://schemas.microsoft.com/office/drawing/2014/main" xmlns="" id="{0DAA2689-A2A4-4103-A843-E9C40256FC80}"/>
              </a:ext>
            </a:extLst>
          </p:cNvPr>
          <p:cNvSpPr txBox="1"/>
          <p:nvPr/>
        </p:nvSpPr>
        <p:spPr>
          <a:xfrm>
            <a:off x="9238005" y="4517811"/>
            <a:ext cx="2014015" cy="338554"/>
          </a:xfrm>
          <a:prstGeom prst="rect">
            <a:avLst/>
          </a:prstGeom>
          <a:solidFill>
            <a:schemeClr val="tx1"/>
          </a:solidFill>
        </p:spPr>
        <p:txBody>
          <a:bodyPr wrap="square" rtlCol="0">
            <a:spAutoFit/>
          </a:bodyPr>
          <a:lstStyle/>
          <a:p>
            <a:pPr algn="ctr"/>
            <a:r>
              <a:rPr lang="fr-FR" sz="1600" b="1" dirty="0">
                <a:solidFill>
                  <a:schemeClr val="bg1"/>
                </a:solidFill>
              </a:rPr>
              <a:t>Spécialistes</a:t>
            </a:r>
          </a:p>
        </p:txBody>
      </p:sp>
      <p:grpSp>
        <p:nvGrpSpPr>
          <p:cNvPr id="13" name="Group 12">
            <a:extLst>
              <a:ext uri="{FF2B5EF4-FFF2-40B4-BE49-F238E27FC236}">
                <a16:creationId xmlns:a16="http://schemas.microsoft.com/office/drawing/2014/main" xmlns="" id="{5A15EB1A-4690-47D5-A1B3-7C8065F4702E}"/>
              </a:ext>
            </a:extLst>
          </p:cNvPr>
          <p:cNvGrpSpPr/>
          <p:nvPr/>
        </p:nvGrpSpPr>
        <p:grpSpPr>
          <a:xfrm>
            <a:off x="9457793" y="4951936"/>
            <a:ext cx="1574438" cy="796032"/>
            <a:chOff x="9520493" y="3008955"/>
            <a:chExt cx="1574438" cy="796032"/>
          </a:xfrm>
        </p:grpSpPr>
        <p:sp>
          <p:nvSpPr>
            <p:cNvPr id="104" name="TextBox 103">
              <a:extLst>
                <a:ext uri="{FF2B5EF4-FFF2-40B4-BE49-F238E27FC236}">
                  <a16:creationId xmlns:a16="http://schemas.microsoft.com/office/drawing/2014/main" xmlns="" id="{732527FB-8CBB-48BA-8EEC-A05EDDB50F67}"/>
                </a:ext>
              </a:extLst>
            </p:cNvPr>
            <p:cNvSpPr txBox="1"/>
            <p:nvPr/>
          </p:nvSpPr>
          <p:spPr>
            <a:xfrm>
              <a:off x="9520493" y="3466433"/>
              <a:ext cx="1574438" cy="338554"/>
            </a:xfrm>
            <a:prstGeom prst="rect">
              <a:avLst/>
            </a:prstGeom>
            <a:noFill/>
            <a:ln>
              <a:noFill/>
              <a:prstDash val="dash"/>
            </a:ln>
          </p:spPr>
          <p:txBody>
            <a:bodyPr wrap="square" rtlCol="0">
              <a:spAutoFit/>
            </a:bodyPr>
            <a:lstStyle/>
            <a:p>
              <a:pPr algn="ctr"/>
              <a:r>
                <a:rPr lang="fr-FR" sz="1600" dirty="0"/>
                <a:t>1 148 PS</a:t>
              </a:r>
            </a:p>
          </p:txBody>
        </p:sp>
        <p:sp>
          <p:nvSpPr>
            <p:cNvPr id="108" name="TextBox 107">
              <a:extLst>
                <a:ext uri="{FF2B5EF4-FFF2-40B4-BE49-F238E27FC236}">
                  <a16:creationId xmlns:a16="http://schemas.microsoft.com/office/drawing/2014/main" xmlns="" id="{4BF9455F-36FE-4F55-85A6-7214BC85FCC1}"/>
                </a:ext>
              </a:extLst>
            </p:cNvPr>
            <p:cNvSpPr txBox="1"/>
            <p:nvPr/>
          </p:nvSpPr>
          <p:spPr>
            <a:xfrm>
              <a:off x="9520493" y="3008955"/>
              <a:ext cx="1574438" cy="338554"/>
            </a:xfrm>
            <a:prstGeom prst="rect">
              <a:avLst/>
            </a:prstGeom>
            <a:noFill/>
            <a:ln>
              <a:noFill/>
              <a:prstDash val="dash"/>
            </a:ln>
          </p:spPr>
          <p:txBody>
            <a:bodyPr wrap="square" rtlCol="0">
              <a:spAutoFit/>
            </a:bodyPr>
            <a:lstStyle/>
            <a:p>
              <a:pPr algn="ctr"/>
              <a:r>
                <a:rPr lang="fr-FR" sz="1600" b="1" dirty="0"/>
                <a:t>2,1%</a:t>
              </a:r>
            </a:p>
          </p:txBody>
        </p:sp>
      </p:grpSp>
      <p:sp>
        <p:nvSpPr>
          <p:cNvPr id="109" name="Rectangle 108">
            <a:extLst>
              <a:ext uri="{FF2B5EF4-FFF2-40B4-BE49-F238E27FC236}">
                <a16:creationId xmlns:a16="http://schemas.microsoft.com/office/drawing/2014/main" xmlns="" id="{01697D49-4B70-4C49-9E25-F733F8A28979}"/>
              </a:ext>
            </a:extLst>
          </p:cNvPr>
          <p:cNvSpPr/>
          <p:nvPr/>
        </p:nvSpPr>
        <p:spPr>
          <a:xfrm>
            <a:off x="9238004" y="4903656"/>
            <a:ext cx="2014015" cy="892593"/>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 40">
            <a:extLst>
              <a:ext uri="{FF2B5EF4-FFF2-40B4-BE49-F238E27FC236}">
                <a16:creationId xmlns:a16="http://schemas.microsoft.com/office/drawing/2014/main" xmlns="" id="{99BED98E-BB60-41C3-AD5D-32E9930523F0}"/>
              </a:ext>
            </a:extLst>
          </p:cNvPr>
          <p:cNvGrpSpPr/>
          <p:nvPr/>
        </p:nvGrpSpPr>
        <p:grpSpPr>
          <a:xfrm>
            <a:off x="8993463" y="5080224"/>
            <a:ext cx="521890" cy="514052"/>
            <a:chOff x="8640589" y="3954549"/>
            <a:chExt cx="521890" cy="514052"/>
          </a:xfrm>
        </p:grpSpPr>
        <p:sp>
          <p:nvSpPr>
            <p:cNvPr id="111" name="Rectangle 110">
              <a:extLst>
                <a:ext uri="{FF2B5EF4-FFF2-40B4-BE49-F238E27FC236}">
                  <a16:creationId xmlns:a16="http://schemas.microsoft.com/office/drawing/2014/main" xmlns="" id="{E3E03FA9-A2AC-4960-A5EC-E5560D124C9B}"/>
                </a:ext>
              </a:extLst>
            </p:cNvPr>
            <p:cNvSpPr/>
            <p:nvPr/>
          </p:nvSpPr>
          <p:spPr>
            <a:xfrm>
              <a:off x="8683820" y="3966647"/>
              <a:ext cx="435429"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3" name="Graphic 112" descr="Doctor female with solid fill">
              <a:extLst>
                <a:ext uri="{FF2B5EF4-FFF2-40B4-BE49-F238E27FC236}">
                  <a16:creationId xmlns:a16="http://schemas.microsoft.com/office/drawing/2014/main" xmlns="" id="{2EDFCDEB-6D36-4A81-8043-C3B08ECE91F7}"/>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640589" y="3954549"/>
              <a:ext cx="521890" cy="514052"/>
            </a:xfrm>
            <a:prstGeom prst="rect">
              <a:avLst/>
            </a:prstGeom>
          </p:spPr>
        </p:pic>
      </p:grpSp>
      <p:sp>
        <p:nvSpPr>
          <p:cNvPr id="114" name="Rectangle 113">
            <a:extLst>
              <a:ext uri="{FF2B5EF4-FFF2-40B4-BE49-F238E27FC236}">
                <a16:creationId xmlns:a16="http://schemas.microsoft.com/office/drawing/2014/main" xmlns="" id="{488545E7-C63B-42A9-90DF-A539D39944F5}"/>
              </a:ext>
            </a:extLst>
          </p:cNvPr>
          <p:cNvSpPr/>
          <p:nvPr/>
        </p:nvSpPr>
        <p:spPr>
          <a:xfrm>
            <a:off x="6328058" y="2043943"/>
            <a:ext cx="5308478" cy="18627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5" name="TextBox 114">
            <a:extLst>
              <a:ext uri="{FF2B5EF4-FFF2-40B4-BE49-F238E27FC236}">
                <a16:creationId xmlns:a16="http://schemas.microsoft.com/office/drawing/2014/main" xmlns="" id="{34B6CAAA-72C9-4ED5-8E18-A3F0AF76ABE1}"/>
              </a:ext>
            </a:extLst>
          </p:cNvPr>
          <p:cNvSpPr txBox="1"/>
          <p:nvPr/>
        </p:nvSpPr>
        <p:spPr>
          <a:xfrm>
            <a:off x="6701667" y="1834874"/>
            <a:ext cx="4561260" cy="369332"/>
          </a:xfrm>
          <a:prstGeom prst="rect">
            <a:avLst/>
          </a:prstGeom>
          <a:solidFill>
            <a:schemeClr val="bg1"/>
          </a:solidFill>
        </p:spPr>
        <p:txBody>
          <a:bodyPr wrap="square" rtlCol="0">
            <a:spAutoFit/>
          </a:bodyPr>
          <a:lstStyle/>
          <a:p>
            <a:pPr algn="ctr"/>
            <a:r>
              <a:rPr lang="fr-FR" b="1" dirty="0"/>
              <a:t>Moyenne des taux de télémédecine </a:t>
            </a:r>
          </a:p>
        </p:txBody>
      </p:sp>
      <p:sp>
        <p:nvSpPr>
          <p:cNvPr id="116" name="TextBox 115">
            <a:extLst>
              <a:ext uri="{FF2B5EF4-FFF2-40B4-BE49-F238E27FC236}">
                <a16:creationId xmlns:a16="http://schemas.microsoft.com/office/drawing/2014/main" xmlns="" id="{A261F8AA-0E80-45EF-897A-DEEA77E83318}"/>
              </a:ext>
            </a:extLst>
          </p:cNvPr>
          <p:cNvSpPr txBox="1"/>
          <p:nvPr/>
        </p:nvSpPr>
        <p:spPr>
          <a:xfrm>
            <a:off x="6703897" y="2336078"/>
            <a:ext cx="2014015" cy="338554"/>
          </a:xfrm>
          <a:prstGeom prst="rect">
            <a:avLst/>
          </a:prstGeom>
          <a:solidFill>
            <a:schemeClr val="tx1"/>
          </a:solidFill>
        </p:spPr>
        <p:txBody>
          <a:bodyPr wrap="square" rtlCol="0">
            <a:spAutoFit/>
          </a:bodyPr>
          <a:lstStyle/>
          <a:p>
            <a:pPr algn="ctr"/>
            <a:r>
              <a:rPr lang="fr-FR" sz="1600" b="1" dirty="0">
                <a:solidFill>
                  <a:schemeClr val="bg1"/>
                </a:solidFill>
              </a:rPr>
              <a:t>Omnipraticiens</a:t>
            </a:r>
          </a:p>
        </p:txBody>
      </p:sp>
      <p:sp>
        <p:nvSpPr>
          <p:cNvPr id="120" name="TextBox 119">
            <a:extLst>
              <a:ext uri="{FF2B5EF4-FFF2-40B4-BE49-F238E27FC236}">
                <a16:creationId xmlns:a16="http://schemas.microsoft.com/office/drawing/2014/main" xmlns="" id="{1C72CD56-E90D-496F-A25E-AD849A9FE0EA}"/>
              </a:ext>
            </a:extLst>
          </p:cNvPr>
          <p:cNvSpPr txBox="1"/>
          <p:nvPr/>
        </p:nvSpPr>
        <p:spPr>
          <a:xfrm>
            <a:off x="6923685" y="2777398"/>
            <a:ext cx="1574438" cy="338554"/>
          </a:xfrm>
          <a:prstGeom prst="rect">
            <a:avLst/>
          </a:prstGeom>
          <a:noFill/>
          <a:ln>
            <a:noFill/>
            <a:prstDash val="dash"/>
          </a:ln>
        </p:spPr>
        <p:txBody>
          <a:bodyPr wrap="square" rtlCol="0">
            <a:spAutoFit/>
          </a:bodyPr>
          <a:lstStyle/>
          <a:p>
            <a:pPr algn="ctr"/>
            <a:r>
              <a:rPr lang="fr-FR" sz="1600" b="1" dirty="0"/>
              <a:t>3,2%</a:t>
            </a:r>
          </a:p>
        </p:txBody>
      </p:sp>
      <p:sp>
        <p:nvSpPr>
          <p:cNvPr id="124" name="Rectangle 123">
            <a:extLst>
              <a:ext uri="{FF2B5EF4-FFF2-40B4-BE49-F238E27FC236}">
                <a16:creationId xmlns:a16="http://schemas.microsoft.com/office/drawing/2014/main" xmlns="" id="{A0BF251E-8E08-405F-AD5B-737877E32121}"/>
              </a:ext>
            </a:extLst>
          </p:cNvPr>
          <p:cNvSpPr/>
          <p:nvPr/>
        </p:nvSpPr>
        <p:spPr>
          <a:xfrm>
            <a:off x="6703897" y="2721923"/>
            <a:ext cx="2014015" cy="892593"/>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6" name="Group 125">
            <a:extLst>
              <a:ext uri="{FF2B5EF4-FFF2-40B4-BE49-F238E27FC236}">
                <a16:creationId xmlns:a16="http://schemas.microsoft.com/office/drawing/2014/main" xmlns="" id="{E5EB3DA3-B7F5-45CC-A817-184BC0030A0F}"/>
              </a:ext>
            </a:extLst>
          </p:cNvPr>
          <p:cNvGrpSpPr/>
          <p:nvPr/>
        </p:nvGrpSpPr>
        <p:grpSpPr>
          <a:xfrm>
            <a:off x="6447167" y="2898491"/>
            <a:ext cx="521890" cy="514052"/>
            <a:chOff x="7162800" y="4297434"/>
            <a:chExt cx="521890" cy="514052"/>
          </a:xfrm>
        </p:grpSpPr>
        <p:sp>
          <p:nvSpPr>
            <p:cNvPr id="127" name="Rectangle 126">
              <a:extLst>
                <a:ext uri="{FF2B5EF4-FFF2-40B4-BE49-F238E27FC236}">
                  <a16:creationId xmlns:a16="http://schemas.microsoft.com/office/drawing/2014/main" xmlns="" id="{15B1010F-47D0-4BFE-ACDB-22D3BE35D62F}"/>
                </a:ext>
              </a:extLst>
            </p:cNvPr>
            <p:cNvSpPr/>
            <p:nvPr/>
          </p:nvSpPr>
          <p:spPr>
            <a:xfrm>
              <a:off x="7206031" y="4309532"/>
              <a:ext cx="435429"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8" name="Graphic 127" descr="Doctor male with solid fill">
              <a:extLst>
                <a:ext uri="{FF2B5EF4-FFF2-40B4-BE49-F238E27FC236}">
                  <a16:creationId xmlns:a16="http://schemas.microsoft.com/office/drawing/2014/main" xmlns="" id="{9F218783-41E4-44E2-8E5E-12A31D81AC3E}"/>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162800" y="4297434"/>
              <a:ext cx="521890" cy="514052"/>
            </a:xfrm>
            <a:prstGeom prst="rect">
              <a:avLst/>
            </a:prstGeom>
          </p:spPr>
        </p:pic>
      </p:grpSp>
      <p:cxnSp>
        <p:nvCxnSpPr>
          <p:cNvPr id="134" name="Straight Connector 133">
            <a:extLst>
              <a:ext uri="{FF2B5EF4-FFF2-40B4-BE49-F238E27FC236}">
                <a16:creationId xmlns:a16="http://schemas.microsoft.com/office/drawing/2014/main" xmlns="" id="{F577D88F-45A5-4A30-92A7-20FECE7BA4A0}"/>
              </a:ext>
            </a:extLst>
          </p:cNvPr>
          <p:cNvCxnSpPr>
            <a:cxnSpLocks/>
          </p:cNvCxnSpPr>
          <p:nvPr/>
        </p:nvCxnSpPr>
        <p:spPr>
          <a:xfrm>
            <a:off x="7000770" y="3168219"/>
            <a:ext cx="1420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xmlns="" id="{624EC125-F178-4726-A926-2AE30EDF8F30}"/>
              </a:ext>
            </a:extLst>
          </p:cNvPr>
          <p:cNvSpPr txBox="1"/>
          <p:nvPr/>
        </p:nvSpPr>
        <p:spPr>
          <a:xfrm>
            <a:off x="6712778" y="3215511"/>
            <a:ext cx="1996253" cy="338554"/>
          </a:xfrm>
          <a:prstGeom prst="rect">
            <a:avLst/>
          </a:prstGeom>
          <a:noFill/>
        </p:spPr>
        <p:txBody>
          <a:bodyPr wrap="square">
            <a:spAutoFit/>
          </a:bodyPr>
          <a:lstStyle/>
          <a:p>
            <a:pPr algn="ctr"/>
            <a:r>
              <a:rPr lang="fr-FR" sz="1600" dirty="0"/>
              <a:t>activité globale</a:t>
            </a:r>
          </a:p>
        </p:txBody>
      </p:sp>
      <p:sp>
        <p:nvSpPr>
          <p:cNvPr id="117" name="TextBox 116">
            <a:extLst>
              <a:ext uri="{FF2B5EF4-FFF2-40B4-BE49-F238E27FC236}">
                <a16:creationId xmlns:a16="http://schemas.microsoft.com/office/drawing/2014/main" xmlns="" id="{8AA1FC0F-5D4A-466B-9074-48BBF1C09FEC}"/>
              </a:ext>
            </a:extLst>
          </p:cNvPr>
          <p:cNvSpPr txBox="1"/>
          <p:nvPr/>
        </p:nvSpPr>
        <p:spPr>
          <a:xfrm>
            <a:off x="9253190" y="2336078"/>
            <a:ext cx="2014015" cy="338554"/>
          </a:xfrm>
          <a:prstGeom prst="rect">
            <a:avLst/>
          </a:prstGeom>
          <a:solidFill>
            <a:schemeClr val="tx1"/>
          </a:solidFill>
        </p:spPr>
        <p:txBody>
          <a:bodyPr wrap="square" rtlCol="0">
            <a:spAutoFit/>
          </a:bodyPr>
          <a:lstStyle/>
          <a:p>
            <a:pPr algn="ctr"/>
            <a:r>
              <a:rPr lang="fr-FR" sz="1600" b="1" dirty="0">
                <a:solidFill>
                  <a:schemeClr val="bg1"/>
                </a:solidFill>
              </a:rPr>
              <a:t>Spécialistes</a:t>
            </a:r>
          </a:p>
        </p:txBody>
      </p:sp>
      <p:sp>
        <p:nvSpPr>
          <p:cNvPr id="123" name="TextBox 122">
            <a:extLst>
              <a:ext uri="{FF2B5EF4-FFF2-40B4-BE49-F238E27FC236}">
                <a16:creationId xmlns:a16="http://schemas.microsoft.com/office/drawing/2014/main" xmlns="" id="{7D505BCC-2063-47E9-9ABA-3BDC7852FE89}"/>
              </a:ext>
            </a:extLst>
          </p:cNvPr>
          <p:cNvSpPr txBox="1"/>
          <p:nvPr/>
        </p:nvSpPr>
        <p:spPr>
          <a:xfrm>
            <a:off x="9472978" y="2770203"/>
            <a:ext cx="1574438" cy="338554"/>
          </a:xfrm>
          <a:prstGeom prst="rect">
            <a:avLst/>
          </a:prstGeom>
          <a:noFill/>
          <a:ln>
            <a:noFill/>
            <a:prstDash val="dash"/>
          </a:ln>
        </p:spPr>
        <p:txBody>
          <a:bodyPr wrap="square" rtlCol="0">
            <a:spAutoFit/>
          </a:bodyPr>
          <a:lstStyle/>
          <a:p>
            <a:pPr algn="ctr"/>
            <a:r>
              <a:rPr lang="fr-FR" sz="1600" b="1" dirty="0"/>
              <a:t>1,5%</a:t>
            </a:r>
          </a:p>
        </p:txBody>
      </p:sp>
      <p:sp>
        <p:nvSpPr>
          <p:cNvPr id="125" name="Rectangle 124">
            <a:extLst>
              <a:ext uri="{FF2B5EF4-FFF2-40B4-BE49-F238E27FC236}">
                <a16:creationId xmlns:a16="http://schemas.microsoft.com/office/drawing/2014/main" xmlns="" id="{5222EC27-79A1-4F01-B11E-A7A5DF1F505E}"/>
              </a:ext>
            </a:extLst>
          </p:cNvPr>
          <p:cNvSpPr/>
          <p:nvPr/>
        </p:nvSpPr>
        <p:spPr>
          <a:xfrm>
            <a:off x="9253190" y="2721923"/>
            <a:ext cx="2014015" cy="892593"/>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5" name="Straight Connector 134">
            <a:extLst>
              <a:ext uri="{FF2B5EF4-FFF2-40B4-BE49-F238E27FC236}">
                <a16:creationId xmlns:a16="http://schemas.microsoft.com/office/drawing/2014/main" xmlns="" id="{40AFDF0B-04F2-4A94-B29E-1BA6B3E694D6}"/>
              </a:ext>
            </a:extLst>
          </p:cNvPr>
          <p:cNvCxnSpPr>
            <a:cxnSpLocks/>
          </p:cNvCxnSpPr>
          <p:nvPr/>
        </p:nvCxnSpPr>
        <p:spPr>
          <a:xfrm>
            <a:off x="9550063" y="3168219"/>
            <a:ext cx="1420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xmlns="" id="{E204CFF1-D8E1-4A6C-9565-4F5273714510}"/>
              </a:ext>
            </a:extLst>
          </p:cNvPr>
          <p:cNvSpPr txBox="1"/>
          <p:nvPr/>
        </p:nvSpPr>
        <p:spPr>
          <a:xfrm>
            <a:off x="9262071" y="3215511"/>
            <a:ext cx="1996253" cy="338554"/>
          </a:xfrm>
          <a:prstGeom prst="rect">
            <a:avLst/>
          </a:prstGeom>
          <a:noFill/>
        </p:spPr>
        <p:txBody>
          <a:bodyPr wrap="square">
            <a:spAutoFit/>
          </a:bodyPr>
          <a:lstStyle/>
          <a:p>
            <a:pPr algn="ctr"/>
            <a:r>
              <a:rPr lang="fr-FR" sz="1600" dirty="0"/>
              <a:t>activité globale</a:t>
            </a:r>
          </a:p>
        </p:txBody>
      </p:sp>
      <p:sp>
        <p:nvSpPr>
          <p:cNvPr id="139" name="Espace réservé du numéro de diapositive 2">
            <a:extLst>
              <a:ext uri="{FF2B5EF4-FFF2-40B4-BE49-F238E27FC236}">
                <a16:creationId xmlns:a16="http://schemas.microsoft.com/office/drawing/2014/main" xmlns="" id="{6241A675-6800-40E2-8F05-868E282308C8}"/>
              </a:ext>
            </a:extLst>
          </p:cNvPr>
          <p:cNvSpPr>
            <a:spLocks noGrp="1"/>
          </p:cNvSpPr>
          <p:nvPr>
            <p:ph type="sldNum" sz="quarter" idx="15"/>
          </p:nvPr>
        </p:nvSpPr>
        <p:spPr>
          <a:xfrm>
            <a:off x="0" y="6570000"/>
            <a:ext cx="720000" cy="288000"/>
          </a:xfrm>
        </p:spPr>
        <p:txBody>
          <a:bodyPr/>
          <a:lstStyle/>
          <a:p>
            <a:fld id="{975A587B-5814-4D9B-9598-FE9CB954CB01}" type="slidenum">
              <a:rPr lang="fr-FR" smtClean="0"/>
              <a:pPr/>
              <a:t>28</a:t>
            </a:fld>
            <a:endParaRPr lang="fr-FR" dirty="0"/>
          </a:p>
        </p:txBody>
      </p:sp>
      <p:sp>
        <p:nvSpPr>
          <p:cNvPr id="70" name="TextBox 69">
            <a:extLst>
              <a:ext uri="{FF2B5EF4-FFF2-40B4-BE49-F238E27FC236}">
                <a16:creationId xmlns:a16="http://schemas.microsoft.com/office/drawing/2014/main" xmlns="" id="{4E9A7AA9-EEC9-447C-ACE8-F62217622704}"/>
              </a:ext>
            </a:extLst>
          </p:cNvPr>
          <p:cNvSpPr txBox="1"/>
          <p:nvPr/>
        </p:nvSpPr>
        <p:spPr>
          <a:xfrm>
            <a:off x="1097068" y="3186301"/>
            <a:ext cx="1574438" cy="338554"/>
          </a:xfrm>
          <a:prstGeom prst="rect">
            <a:avLst/>
          </a:prstGeom>
          <a:noFill/>
          <a:ln>
            <a:noFill/>
            <a:prstDash val="dash"/>
          </a:ln>
        </p:spPr>
        <p:txBody>
          <a:bodyPr wrap="square" rtlCol="0">
            <a:spAutoFit/>
          </a:bodyPr>
          <a:lstStyle/>
          <a:p>
            <a:pPr algn="ctr"/>
            <a:r>
              <a:rPr lang="fr-FR" sz="1600" b="1" dirty="0"/>
              <a:t>54%</a:t>
            </a:r>
          </a:p>
        </p:txBody>
      </p:sp>
      <p:sp>
        <p:nvSpPr>
          <p:cNvPr id="71" name="TextBox 70">
            <a:extLst>
              <a:ext uri="{FF2B5EF4-FFF2-40B4-BE49-F238E27FC236}">
                <a16:creationId xmlns:a16="http://schemas.microsoft.com/office/drawing/2014/main" xmlns="" id="{FD7BF700-F961-4BB0-9CAD-F2391BF9EA7E}"/>
              </a:ext>
            </a:extLst>
          </p:cNvPr>
          <p:cNvSpPr txBox="1"/>
          <p:nvPr/>
        </p:nvSpPr>
        <p:spPr>
          <a:xfrm>
            <a:off x="3626854" y="3186301"/>
            <a:ext cx="1574438" cy="338554"/>
          </a:xfrm>
          <a:prstGeom prst="rect">
            <a:avLst/>
          </a:prstGeom>
          <a:noFill/>
          <a:ln>
            <a:noFill/>
            <a:prstDash val="dash"/>
          </a:ln>
        </p:spPr>
        <p:txBody>
          <a:bodyPr wrap="square" rtlCol="0">
            <a:spAutoFit/>
          </a:bodyPr>
          <a:lstStyle/>
          <a:p>
            <a:pPr algn="ctr"/>
            <a:r>
              <a:rPr lang="fr-FR" sz="1600" b="1" dirty="0"/>
              <a:t>22%</a:t>
            </a:r>
          </a:p>
        </p:txBody>
      </p:sp>
      <p:sp>
        <p:nvSpPr>
          <p:cNvPr id="94" name="TextBox 93">
            <a:extLst>
              <a:ext uri="{FF2B5EF4-FFF2-40B4-BE49-F238E27FC236}">
                <a16:creationId xmlns:a16="http://schemas.microsoft.com/office/drawing/2014/main" xmlns="" id="{B75BEA87-4595-499B-BB76-F0CC4730A6F6}"/>
              </a:ext>
            </a:extLst>
          </p:cNvPr>
          <p:cNvSpPr txBox="1"/>
          <p:nvPr/>
        </p:nvSpPr>
        <p:spPr>
          <a:xfrm>
            <a:off x="3626855" y="5350510"/>
            <a:ext cx="1574438" cy="338554"/>
          </a:xfrm>
          <a:prstGeom prst="rect">
            <a:avLst/>
          </a:prstGeom>
          <a:noFill/>
          <a:ln>
            <a:noFill/>
            <a:prstDash val="dash"/>
          </a:ln>
        </p:spPr>
        <p:txBody>
          <a:bodyPr wrap="square" rtlCol="0">
            <a:spAutoFit/>
          </a:bodyPr>
          <a:lstStyle/>
          <a:p>
            <a:pPr algn="ctr"/>
            <a:r>
              <a:rPr lang="fr-FR" sz="1600" b="1" dirty="0"/>
              <a:t>78%</a:t>
            </a:r>
          </a:p>
        </p:txBody>
      </p:sp>
      <p:sp>
        <p:nvSpPr>
          <p:cNvPr id="95" name="TextBox 94">
            <a:extLst>
              <a:ext uri="{FF2B5EF4-FFF2-40B4-BE49-F238E27FC236}">
                <a16:creationId xmlns:a16="http://schemas.microsoft.com/office/drawing/2014/main" xmlns="" id="{1B760BFE-0179-4DEB-B575-2B65831E5E1A}"/>
              </a:ext>
            </a:extLst>
          </p:cNvPr>
          <p:cNvSpPr txBox="1"/>
          <p:nvPr/>
        </p:nvSpPr>
        <p:spPr>
          <a:xfrm>
            <a:off x="1097068" y="5350510"/>
            <a:ext cx="1574438" cy="338554"/>
          </a:xfrm>
          <a:prstGeom prst="rect">
            <a:avLst/>
          </a:prstGeom>
          <a:noFill/>
          <a:ln>
            <a:noFill/>
            <a:prstDash val="dash"/>
          </a:ln>
        </p:spPr>
        <p:txBody>
          <a:bodyPr wrap="square" rtlCol="0">
            <a:spAutoFit/>
          </a:bodyPr>
          <a:lstStyle/>
          <a:p>
            <a:pPr algn="ctr"/>
            <a:r>
              <a:rPr lang="fr-FR" sz="1600" b="1" dirty="0"/>
              <a:t>46%</a:t>
            </a:r>
          </a:p>
        </p:txBody>
      </p:sp>
      <p:grpSp>
        <p:nvGrpSpPr>
          <p:cNvPr id="129" name="Group 128">
            <a:extLst>
              <a:ext uri="{FF2B5EF4-FFF2-40B4-BE49-F238E27FC236}">
                <a16:creationId xmlns:a16="http://schemas.microsoft.com/office/drawing/2014/main" xmlns="" id="{F32036F6-7A74-4520-82C5-4D8E243D5384}"/>
              </a:ext>
            </a:extLst>
          </p:cNvPr>
          <p:cNvGrpSpPr/>
          <p:nvPr/>
        </p:nvGrpSpPr>
        <p:grpSpPr>
          <a:xfrm>
            <a:off x="8998699" y="2911193"/>
            <a:ext cx="521890" cy="514052"/>
            <a:chOff x="8640589" y="3954549"/>
            <a:chExt cx="521890" cy="514052"/>
          </a:xfrm>
        </p:grpSpPr>
        <p:sp>
          <p:nvSpPr>
            <p:cNvPr id="130" name="Rectangle 129">
              <a:extLst>
                <a:ext uri="{FF2B5EF4-FFF2-40B4-BE49-F238E27FC236}">
                  <a16:creationId xmlns:a16="http://schemas.microsoft.com/office/drawing/2014/main" xmlns="" id="{348232C3-4F15-460C-9E5B-147DE37B2D2C}"/>
                </a:ext>
              </a:extLst>
            </p:cNvPr>
            <p:cNvSpPr/>
            <p:nvPr/>
          </p:nvSpPr>
          <p:spPr>
            <a:xfrm>
              <a:off x="8683820" y="3966647"/>
              <a:ext cx="435429"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1" name="Graphic 130" descr="Doctor female with solid fill">
              <a:extLst>
                <a:ext uri="{FF2B5EF4-FFF2-40B4-BE49-F238E27FC236}">
                  <a16:creationId xmlns:a16="http://schemas.microsoft.com/office/drawing/2014/main" xmlns="" id="{277CB2AB-1294-48B4-A1E3-3DA012A511D4}"/>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640589" y="3954549"/>
              <a:ext cx="521890" cy="514052"/>
            </a:xfrm>
            <a:prstGeom prst="rect">
              <a:avLst/>
            </a:prstGeom>
          </p:spPr>
        </p:pic>
      </p:grpSp>
      <p:sp>
        <p:nvSpPr>
          <p:cNvPr id="96" name="Parallelogram 95">
            <a:extLst>
              <a:ext uri="{FF2B5EF4-FFF2-40B4-BE49-F238E27FC236}">
                <a16:creationId xmlns:a16="http://schemas.microsoft.com/office/drawing/2014/main" xmlns="" id="{BC307DEA-5BB5-4C51-BEAC-9FB89687BC63}"/>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97" name="Parallelogram 96">
            <a:extLst>
              <a:ext uri="{FF2B5EF4-FFF2-40B4-BE49-F238E27FC236}">
                <a16:creationId xmlns:a16="http://schemas.microsoft.com/office/drawing/2014/main" xmlns="" id="{F9FACCF5-9238-4ED5-BE4B-7B13B09111A2}"/>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Tree>
    <p:extLst>
      <p:ext uri="{BB962C8B-B14F-4D97-AF65-F5344CB8AC3E}">
        <p14:creationId xmlns:p14="http://schemas.microsoft.com/office/powerpoint/2010/main" val="180198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8000" y="494778"/>
            <a:ext cx="11196000" cy="1114817"/>
          </a:xfrm>
          <a:solidFill>
            <a:schemeClr val="tx1"/>
          </a:solidFill>
        </p:spPr>
        <p:txBody>
          <a:bodyPr>
            <a:normAutofit/>
          </a:bodyPr>
          <a:lstStyle/>
          <a:p>
            <a:r>
              <a:rPr lang="fr-FR" dirty="0"/>
              <a:t>Répartition géographique des dépassements de seuil </a:t>
            </a:r>
            <a:br>
              <a:rPr lang="fr-FR" dirty="0"/>
            </a:br>
            <a:r>
              <a:rPr lang="fr-FR" sz="1600" cap="none" dirty="0"/>
              <a:t>(janvier-septembre 2022)</a:t>
            </a:r>
            <a:endParaRPr lang="fr-FR" sz="1600" dirty="0"/>
          </a:p>
        </p:txBody>
      </p:sp>
      <p:sp>
        <p:nvSpPr>
          <p:cNvPr id="6" name="TextBox 5">
            <a:extLst>
              <a:ext uri="{FF2B5EF4-FFF2-40B4-BE49-F238E27FC236}">
                <a16:creationId xmlns:a16="http://schemas.microsoft.com/office/drawing/2014/main" xmlns="" id="{C1121F03-309B-449C-B5AF-86B781AC47F9}"/>
              </a:ext>
            </a:extLst>
          </p:cNvPr>
          <p:cNvSpPr txBox="1"/>
          <p:nvPr/>
        </p:nvSpPr>
        <p:spPr>
          <a:xfrm>
            <a:off x="4345069" y="2283608"/>
            <a:ext cx="3501857" cy="4210383"/>
          </a:xfrm>
          <a:prstGeom prst="rect">
            <a:avLst/>
          </a:prstGeom>
          <a:ln w="19050">
            <a:solidFill>
              <a:schemeClr val="tx1"/>
            </a:solidFill>
          </a:ln>
        </p:spPr>
        <p:txBody>
          <a:bodyPr wrap="square" rtlCol="0" anchor="ctr">
            <a:spAutoFit/>
          </a:bodyPr>
          <a:lstStyle/>
          <a:p>
            <a:pPr marL="285750" indent="-285750" algn="just">
              <a:lnSpc>
                <a:spcPct val="115000"/>
              </a:lnSpc>
              <a:spcAft>
                <a:spcPts val="600"/>
              </a:spcAft>
              <a:buFont typeface="Wingdings" panose="05000000000000000000" pitchFamily="2" charset="2"/>
              <a:buChar char="§"/>
            </a:pPr>
            <a:r>
              <a:rPr lang="fr-FR" sz="1600" b="1" dirty="0">
                <a:effectLst/>
                <a:latin typeface="+mj-lt"/>
                <a:ea typeface="Times New Roman" panose="02020603050405020304" pitchFamily="18" charset="0"/>
                <a:cs typeface="Times New Roman" panose="02020603050405020304" pitchFamily="18" charset="0"/>
              </a:rPr>
              <a:t>1 777 omnipraticiens ont dépassé 20% d'actes de </a:t>
            </a:r>
            <a:r>
              <a:rPr lang="fr-FR" sz="1600" dirty="0">
                <a:effectLst/>
                <a:latin typeface="+mj-lt"/>
                <a:ea typeface="Times New Roman" panose="02020603050405020304" pitchFamily="18" charset="0"/>
                <a:cs typeface="Times New Roman" panose="02020603050405020304" pitchFamily="18" charset="0"/>
              </a:rPr>
              <a:t>télémédecine soit 3,2% d’entre eux. Ce taux est de 2,1% pour les spécialistes (1 348 PS).</a:t>
            </a:r>
            <a:endParaRPr lang="fr-FR" sz="1600" dirty="0">
              <a:effectLst/>
              <a:latin typeface="+mj-lt"/>
              <a:ea typeface="Arial" panose="020B0604020202020204" pitchFamily="34" charset="0"/>
              <a:cs typeface="Times New Roman" panose="02020603050405020304" pitchFamily="18" charset="0"/>
            </a:endParaRPr>
          </a:p>
          <a:p>
            <a:pPr marL="285750" indent="-285750" algn="just">
              <a:lnSpc>
                <a:spcPct val="115000"/>
              </a:lnSpc>
              <a:spcAft>
                <a:spcPts val="600"/>
              </a:spcAft>
              <a:buFont typeface="Wingdings" panose="05000000000000000000" pitchFamily="2" charset="2"/>
              <a:buChar char="§"/>
            </a:pPr>
            <a:r>
              <a:rPr lang="fr-FR" sz="1600" dirty="0">
                <a:latin typeface="+mj-lt"/>
                <a:ea typeface="Times New Roman" panose="02020603050405020304" pitchFamily="18" charset="0"/>
                <a:cs typeface="Times New Roman" panose="02020603050405020304" pitchFamily="18" charset="0"/>
              </a:rPr>
              <a:t>L</a:t>
            </a:r>
            <a:r>
              <a:rPr lang="fr-FR" sz="1600" dirty="0">
                <a:effectLst/>
                <a:latin typeface="+mj-lt"/>
                <a:ea typeface="Times New Roman" panose="02020603050405020304" pitchFamily="18" charset="0"/>
                <a:cs typeface="Times New Roman" panose="02020603050405020304" pitchFamily="18" charset="0"/>
              </a:rPr>
              <a:t>es </a:t>
            </a:r>
            <a:r>
              <a:rPr lang="fr-FR" sz="1600" b="1" dirty="0">
                <a:effectLst/>
                <a:latin typeface="+mj-lt"/>
                <a:ea typeface="Times New Roman" panose="02020603050405020304" pitchFamily="18" charset="0"/>
                <a:cs typeface="Times New Roman" panose="02020603050405020304" pitchFamily="18" charset="0"/>
              </a:rPr>
              <a:t>psychiatres</a:t>
            </a:r>
            <a:r>
              <a:rPr lang="fr-FR" sz="1600" dirty="0">
                <a:effectLst/>
                <a:latin typeface="+mj-lt"/>
                <a:ea typeface="Times New Roman" panose="02020603050405020304" pitchFamily="18" charset="0"/>
                <a:cs typeface="Times New Roman" panose="02020603050405020304" pitchFamily="18" charset="0"/>
              </a:rPr>
              <a:t> sont les plus nombreux à dépasser ce seuil (934 PS, soit 15,4%).</a:t>
            </a:r>
            <a:endParaRPr lang="fr-FR" sz="1600" dirty="0">
              <a:effectLst/>
              <a:latin typeface="+mj-lt"/>
              <a:ea typeface="Arial" panose="020B0604020202020204" pitchFamily="34" charset="0"/>
              <a:cs typeface="Times New Roman" panose="02020603050405020304" pitchFamily="18" charset="0"/>
            </a:endParaRPr>
          </a:p>
          <a:p>
            <a:pPr marL="285750" indent="-285750" algn="just">
              <a:lnSpc>
                <a:spcPct val="115000"/>
              </a:lnSpc>
              <a:spcAft>
                <a:spcPts val="600"/>
              </a:spcAft>
              <a:buFont typeface="Wingdings" panose="05000000000000000000" pitchFamily="2" charset="2"/>
              <a:buChar char="§"/>
            </a:pPr>
            <a:r>
              <a:rPr lang="fr-FR" sz="1600" dirty="0">
                <a:effectLst/>
                <a:latin typeface="+mj-lt"/>
                <a:ea typeface="Times New Roman" panose="02020603050405020304" pitchFamily="18" charset="0"/>
                <a:cs typeface="Times New Roman" panose="02020603050405020304" pitchFamily="18" charset="0"/>
              </a:rPr>
              <a:t>L’Île-de-France comprend la part d'omnipraticiens ayant dépassé le seuil la plus élevée, avec 10,1%, suivie de PACA. Le constat est similaire chez les spécialistes (3,8% en IDF).</a:t>
            </a:r>
            <a:endParaRPr lang="fr-FR" sz="1600" dirty="0">
              <a:effectLst/>
              <a:latin typeface="+mj-lt"/>
              <a:ea typeface="Arial" panose="020B060402020202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1ADC1E39-C244-4491-B01E-20EECBD5E2D7}"/>
              </a:ext>
            </a:extLst>
          </p:cNvPr>
          <p:cNvGrpSpPr/>
          <p:nvPr/>
        </p:nvGrpSpPr>
        <p:grpSpPr>
          <a:xfrm>
            <a:off x="5570319" y="1609595"/>
            <a:ext cx="1051359" cy="742950"/>
            <a:chOff x="-1314450" y="4617720"/>
            <a:chExt cx="1051359" cy="742950"/>
          </a:xfrm>
        </p:grpSpPr>
        <p:sp>
          <p:nvSpPr>
            <p:cNvPr id="17" name="Rectangle 16">
              <a:extLst>
                <a:ext uri="{FF2B5EF4-FFF2-40B4-BE49-F238E27FC236}">
                  <a16:creationId xmlns:a16="http://schemas.microsoft.com/office/drawing/2014/main" xmlns="" id="{1CBBC7CB-6D5F-4FD7-AB69-42C70D478A88}"/>
                </a:ext>
              </a:extLst>
            </p:cNvPr>
            <p:cNvSpPr/>
            <p:nvPr/>
          </p:nvSpPr>
          <p:spPr>
            <a:xfrm>
              <a:off x="-1314450" y="4617720"/>
              <a:ext cx="1051359"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a:extLst>
                <a:ext uri="{FF2B5EF4-FFF2-40B4-BE49-F238E27FC236}">
                  <a16:creationId xmlns:a16="http://schemas.microsoft.com/office/drawing/2014/main" xmlns="" id="{6973DD02-3F71-4530-A56F-B9637F6FCAA8}"/>
                </a:ext>
              </a:extLst>
            </p:cNvPr>
            <p:cNvSpPr/>
            <p:nvPr/>
          </p:nvSpPr>
          <p:spPr>
            <a:xfrm>
              <a:off x="-1076771" y="4701195"/>
              <a:ext cx="576000" cy="576000"/>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Graphic 11" descr="Statistics with solid fill">
            <a:extLst>
              <a:ext uri="{FF2B5EF4-FFF2-40B4-BE49-F238E27FC236}">
                <a16:creationId xmlns:a16="http://schemas.microsoft.com/office/drawing/2014/main" xmlns="" id="{E5C1B810-FFAC-4D89-BABB-42E052E262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61998" y="1747070"/>
            <a:ext cx="468000" cy="468000"/>
          </a:xfrm>
          <a:prstGeom prst="rect">
            <a:avLst/>
          </a:prstGeom>
        </p:spPr>
      </p:pic>
      <p:sp>
        <p:nvSpPr>
          <p:cNvPr id="14" name="Espace réservé du numéro de diapositive 2">
            <a:extLst>
              <a:ext uri="{FF2B5EF4-FFF2-40B4-BE49-F238E27FC236}">
                <a16:creationId xmlns:a16="http://schemas.microsoft.com/office/drawing/2014/main" xmlns="" id="{4A2B4EC5-DCC3-44F6-9793-E3994C6C2E46}"/>
              </a:ext>
            </a:extLst>
          </p:cNvPr>
          <p:cNvSpPr>
            <a:spLocks noGrp="1"/>
          </p:cNvSpPr>
          <p:nvPr>
            <p:ph type="sldNum" sz="quarter" idx="15"/>
          </p:nvPr>
        </p:nvSpPr>
        <p:spPr>
          <a:xfrm>
            <a:off x="460785" y="6229647"/>
            <a:ext cx="720000" cy="288000"/>
          </a:xfrm>
        </p:spPr>
        <p:txBody>
          <a:bodyPr/>
          <a:lstStyle/>
          <a:p>
            <a:fld id="{975A587B-5814-4D9B-9598-FE9CB954CB01}" type="slidenum">
              <a:rPr lang="fr-FR" smtClean="0">
                <a:latin typeface="+mj-lt"/>
              </a:rPr>
              <a:pPr/>
              <a:t>29</a:t>
            </a:fld>
            <a:endParaRPr lang="fr-FR" dirty="0">
              <a:latin typeface="+mj-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87" y="1652683"/>
            <a:ext cx="4010079" cy="50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2840" y="1693071"/>
            <a:ext cx="4001363" cy="500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space réservé du numéro de diapositive 2">
            <a:extLst>
              <a:ext uri="{FF2B5EF4-FFF2-40B4-BE49-F238E27FC236}">
                <a16:creationId xmlns:a16="http://schemas.microsoft.com/office/drawing/2014/main" xmlns="" id="{0F146ADF-BCE5-4643-A1D4-60685977C21B}"/>
              </a:ext>
            </a:extLst>
          </p:cNvPr>
          <p:cNvSpPr txBox="1">
            <a:spLocks/>
          </p:cNvSpPr>
          <p:nvPr/>
        </p:nvSpPr>
        <p:spPr>
          <a:xfrm>
            <a:off x="0" y="6570000"/>
            <a:ext cx="720000" cy="28800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mtClean="0"/>
              <a:pPr/>
              <a:t>29</a:t>
            </a:fld>
            <a:endParaRPr lang="fr-FR" dirty="0"/>
          </a:p>
        </p:txBody>
      </p:sp>
      <p:sp>
        <p:nvSpPr>
          <p:cNvPr id="19" name="Parallelogram 18">
            <a:extLst>
              <a:ext uri="{FF2B5EF4-FFF2-40B4-BE49-F238E27FC236}">
                <a16:creationId xmlns:a16="http://schemas.microsoft.com/office/drawing/2014/main" xmlns="" id="{AFDCE983-1F49-42FB-85C8-6D07C0531824}"/>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21" name="Parallelogram 20">
            <a:extLst>
              <a:ext uri="{FF2B5EF4-FFF2-40B4-BE49-F238E27FC236}">
                <a16:creationId xmlns:a16="http://schemas.microsoft.com/office/drawing/2014/main" xmlns="" id="{3DC9CF2A-F2B1-4456-B0A0-10E8E480A715}"/>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Tree>
    <p:extLst>
      <p:ext uri="{BB962C8B-B14F-4D97-AF65-F5344CB8AC3E}">
        <p14:creationId xmlns:p14="http://schemas.microsoft.com/office/powerpoint/2010/main" val="36375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59E106E-30E0-4F5C-9125-BC1B268DD7AE}"/>
              </a:ext>
            </a:extLst>
          </p:cNvPr>
          <p:cNvSpPr/>
          <p:nvPr/>
        </p:nvSpPr>
        <p:spPr>
          <a:xfrm>
            <a:off x="9619129" y="5925671"/>
            <a:ext cx="2223247" cy="82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type="body" sz="quarter" idx="16"/>
          </p:nvPr>
        </p:nvSpPr>
        <p:spPr>
          <a:xfrm>
            <a:off x="496390" y="1787857"/>
            <a:ext cx="11048600" cy="4353635"/>
          </a:xfrm>
        </p:spPr>
        <p:txBody>
          <a:bodyPr>
            <a:normAutofit fontScale="92500" lnSpcReduction="10000"/>
          </a:bodyPr>
          <a:lstStyle/>
          <a:p>
            <a:pPr marL="342900" indent="-342900" algn="just">
              <a:buFont typeface="Arial" panose="020B0604020202020204" pitchFamily="34" charset="0"/>
              <a:buChar char="•"/>
            </a:pPr>
            <a:r>
              <a:rPr lang="fr-FR" sz="1800" dirty="0">
                <a:solidFill>
                  <a:schemeClr val="tx1"/>
                </a:solidFill>
              </a:rPr>
              <a:t>L’objectif de redonner du temps médical aux médecins libéraux passe par la diminution des charges administratives et la simplification des procédures</a:t>
            </a:r>
          </a:p>
          <a:p>
            <a:pPr marL="342900" indent="-342900" algn="just">
              <a:buFont typeface="Arial" panose="020B0604020202020204" pitchFamily="34" charset="0"/>
              <a:buChar char="•"/>
            </a:pPr>
            <a:r>
              <a:rPr lang="fr-FR" sz="1800" dirty="0">
                <a:solidFill>
                  <a:schemeClr val="tx1"/>
                </a:solidFill>
              </a:rPr>
              <a:t>L’Assurance Maladie a engagé depuis plusieurs années un ensemble d’actions dans le but de simplifier </a:t>
            </a:r>
            <a:r>
              <a:rPr lang="fr-FR" sz="1800" dirty="0" smtClean="0">
                <a:solidFill>
                  <a:schemeClr val="tx1"/>
                </a:solidFill>
              </a:rPr>
              <a:t>l’exercice professionnel </a:t>
            </a:r>
            <a:r>
              <a:rPr lang="fr-FR" sz="1800" dirty="0">
                <a:solidFill>
                  <a:schemeClr val="tx1"/>
                </a:solidFill>
              </a:rPr>
              <a:t>des médecins et </a:t>
            </a:r>
            <a:r>
              <a:rPr lang="fr-FR" sz="1800" dirty="0" smtClean="0">
                <a:solidFill>
                  <a:schemeClr val="tx1"/>
                </a:solidFill>
              </a:rPr>
              <a:t>les démarches des </a:t>
            </a:r>
            <a:r>
              <a:rPr lang="fr-FR" sz="1800" dirty="0">
                <a:solidFill>
                  <a:schemeClr val="tx1"/>
                </a:solidFill>
              </a:rPr>
              <a:t>assurés (télétransmission, allègement des procédures d’entrée en </a:t>
            </a:r>
            <a:r>
              <a:rPr lang="fr-FR" sz="1800" dirty="0" smtClean="0">
                <a:solidFill>
                  <a:schemeClr val="tx1"/>
                </a:solidFill>
              </a:rPr>
              <a:t>ALD et de renouvellement, </a:t>
            </a:r>
            <a:r>
              <a:rPr lang="fr-FR" sz="1800" dirty="0">
                <a:solidFill>
                  <a:schemeClr val="tx1"/>
                </a:solidFill>
              </a:rPr>
              <a:t>déploiement des </a:t>
            </a:r>
            <a:r>
              <a:rPr lang="fr-FR" sz="1800" dirty="0" err="1">
                <a:solidFill>
                  <a:schemeClr val="tx1"/>
                </a:solidFill>
              </a:rPr>
              <a:t>téléservices</a:t>
            </a:r>
            <a:r>
              <a:rPr lang="fr-FR" sz="1800" dirty="0">
                <a:solidFill>
                  <a:schemeClr val="tx1"/>
                </a:solidFill>
              </a:rPr>
              <a:t>, accompagnement par les DAM et les CIS)</a:t>
            </a:r>
          </a:p>
          <a:p>
            <a:pPr marL="342900" indent="-342900" algn="just">
              <a:buFont typeface="Arial" panose="020B0604020202020204" pitchFamily="34" charset="0"/>
              <a:buChar char="•"/>
            </a:pPr>
            <a:r>
              <a:rPr lang="fr-FR" sz="1800" dirty="0">
                <a:solidFill>
                  <a:schemeClr val="tx1"/>
                </a:solidFill>
              </a:rPr>
              <a:t>Elle souhaite mobiliser le numérique en santé au service de cette ambition, notamment avec une récupération systématique des CR d’hôpital, des résultats d’examen de radiologie et de biologie, </a:t>
            </a:r>
            <a:r>
              <a:rPr lang="fr-FR" sz="1800" dirty="0" smtClean="0">
                <a:solidFill>
                  <a:schemeClr val="tx1"/>
                </a:solidFill>
              </a:rPr>
              <a:t> </a:t>
            </a:r>
            <a:r>
              <a:rPr lang="fr-FR" sz="1800" dirty="0">
                <a:solidFill>
                  <a:schemeClr val="tx1"/>
                </a:solidFill>
              </a:rPr>
              <a:t>l’insertion de la messagerie sécurisée avec les professionnels de santé comme avec les assurés dans un dialogue construit et </a:t>
            </a:r>
            <a:r>
              <a:rPr lang="fr-FR" sz="1800" dirty="0" smtClean="0">
                <a:solidFill>
                  <a:schemeClr val="tx1"/>
                </a:solidFill>
              </a:rPr>
              <a:t>efficace entre ces différentes parties prenantes</a:t>
            </a:r>
            <a:endParaRPr lang="fr-FR" sz="1800" dirty="0">
              <a:solidFill>
                <a:schemeClr val="tx1"/>
              </a:solidFill>
            </a:endParaRPr>
          </a:p>
          <a:p>
            <a:pPr marL="342900" indent="-342900" algn="just">
              <a:buFont typeface="Arial" panose="020B0604020202020204" pitchFamily="34" charset="0"/>
              <a:buChar char="•"/>
            </a:pPr>
            <a:r>
              <a:rPr lang="fr-FR" sz="1800" dirty="0">
                <a:solidFill>
                  <a:schemeClr val="tx1"/>
                </a:solidFill>
              </a:rPr>
              <a:t>Elle entend, à l’occasion de ces négociations conventionnelles, construire avec les médecins libéraux un nouveau programme de simplifications et de diminution des charges administratives</a:t>
            </a:r>
          </a:p>
          <a:p>
            <a:pPr marL="342900" indent="-342900" algn="just">
              <a:buFont typeface="Arial" panose="020B0604020202020204" pitchFamily="34" charset="0"/>
              <a:buChar char="•"/>
            </a:pPr>
            <a:r>
              <a:rPr lang="fr-FR" sz="1800" dirty="0">
                <a:solidFill>
                  <a:schemeClr val="tx1"/>
                </a:solidFill>
              </a:rPr>
              <a:t>Elle souhaite mobiliser les autres acteurs concernés (collectivités locales, entreprises) avec le soutien de l’Etat pour apporter des solutions dans des domaines qui ne relèvent pas </a:t>
            </a:r>
            <a:r>
              <a:rPr lang="fr-FR" sz="1800" dirty="0" smtClean="0">
                <a:solidFill>
                  <a:schemeClr val="tx1"/>
                </a:solidFill>
              </a:rPr>
              <a:t>strictement du </a:t>
            </a:r>
            <a:r>
              <a:rPr lang="fr-FR" sz="1800" dirty="0">
                <a:solidFill>
                  <a:schemeClr val="tx1"/>
                </a:solidFill>
              </a:rPr>
              <a:t>champ conventionnel </a:t>
            </a:r>
          </a:p>
          <a:p>
            <a:pPr marL="342900" indent="-342900" algn="just">
              <a:buFont typeface="Arial" panose="020B0604020202020204" pitchFamily="34" charset="0"/>
              <a:buChar char="•"/>
            </a:pPr>
            <a:endParaRPr lang="fr-FR" sz="1800" dirty="0">
              <a:solidFill>
                <a:schemeClr val="tx1"/>
              </a:solidFill>
            </a:endParaRPr>
          </a:p>
          <a:p>
            <a:pPr marL="342900" indent="-342900" algn="just">
              <a:buFont typeface="Arial" panose="020B0604020202020204" pitchFamily="34" charset="0"/>
              <a:buChar char="•"/>
            </a:pPr>
            <a:endParaRPr lang="fr-FR" sz="1800" dirty="0">
              <a:solidFill>
                <a:schemeClr val="tx1"/>
              </a:solidFill>
            </a:endParaRPr>
          </a:p>
          <a:p>
            <a:pPr marL="171450" indent="-171450" algn="just">
              <a:buFont typeface="Arial" panose="020B0604020202020204" pitchFamily="34" charset="0"/>
              <a:buChar char="•"/>
            </a:pPr>
            <a:endParaRPr lang="fr-FR" sz="700" dirty="0">
              <a:solidFill>
                <a:schemeClr val="tx1"/>
              </a:solidFill>
            </a:endParaRPr>
          </a:p>
          <a:p>
            <a:pPr marL="342900" indent="-342900" algn="just">
              <a:buFont typeface="Arial" panose="020B0604020202020204" pitchFamily="34" charset="0"/>
              <a:buChar char="•"/>
            </a:pPr>
            <a:endParaRPr lang="fr-FR" sz="1800" dirty="0">
              <a:solidFill>
                <a:schemeClr val="tx1"/>
              </a:solidFill>
            </a:endParaRPr>
          </a:p>
        </p:txBody>
      </p:sp>
      <p:sp>
        <p:nvSpPr>
          <p:cNvPr id="2" name="Titre 1"/>
          <p:cNvSpPr>
            <a:spLocks noGrp="1"/>
          </p:cNvSpPr>
          <p:nvPr>
            <p:ph type="title"/>
          </p:nvPr>
        </p:nvSpPr>
        <p:spPr/>
        <p:txBody>
          <a:bodyPr/>
          <a:lstStyle/>
          <a:p>
            <a:r>
              <a:rPr lang="fr-FR" dirty="0"/>
              <a:t>Constats et objectifs</a:t>
            </a:r>
          </a:p>
        </p:txBody>
      </p:sp>
      <p:sp>
        <p:nvSpPr>
          <p:cNvPr id="5" name="Parallelogram 4">
            <a:extLst>
              <a:ext uri="{FF2B5EF4-FFF2-40B4-BE49-F238E27FC236}">
                <a16:creationId xmlns:a16="http://schemas.microsoft.com/office/drawing/2014/main" xmlns="" id="{B1DD86D6-8A3D-4F2D-82D9-6E3ECF359133}"/>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Simplification</a:t>
            </a:r>
          </a:p>
        </p:txBody>
      </p:sp>
      <p:sp>
        <p:nvSpPr>
          <p:cNvPr id="6" name="Parallelogram 5">
            <a:extLst>
              <a:ext uri="{FF2B5EF4-FFF2-40B4-BE49-F238E27FC236}">
                <a16:creationId xmlns:a16="http://schemas.microsoft.com/office/drawing/2014/main" xmlns="" id="{47EFC0F5-CBCC-4DE4-B2E5-D1D47BF1D778}"/>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
        <p:nvSpPr>
          <p:cNvPr id="8" name="Espace réservé du numéro de diapositive 2">
            <a:extLst>
              <a:ext uri="{FF2B5EF4-FFF2-40B4-BE49-F238E27FC236}">
                <a16:creationId xmlns:a16="http://schemas.microsoft.com/office/drawing/2014/main" xmlns="" id="{60EC3CFD-4321-4024-BD7B-EEF2FE729C35}"/>
              </a:ext>
            </a:extLst>
          </p:cNvPr>
          <p:cNvSpPr>
            <a:spLocks noGrp="1"/>
          </p:cNvSpPr>
          <p:nvPr>
            <p:ph type="sldNum" sz="quarter" idx="15"/>
          </p:nvPr>
        </p:nvSpPr>
        <p:spPr>
          <a:xfrm>
            <a:off x="0" y="6570000"/>
            <a:ext cx="720000" cy="288000"/>
          </a:xfrm>
        </p:spPr>
        <p:txBody>
          <a:bodyPr/>
          <a:lstStyle/>
          <a:p>
            <a:fld id="{975A587B-5814-4D9B-9598-FE9CB954CB01}" type="slidenum">
              <a:rPr lang="fr-FR" smtClean="0"/>
              <a:pPr/>
              <a:t>3</a:t>
            </a:fld>
            <a:endParaRPr lang="fr-FR" dirty="0"/>
          </a:p>
        </p:txBody>
      </p:sp>
    </p:spTree>
    <p:extLst>
      <p:ext uri="{BB962C8B-B14F-4D97-AF65-F5344CB8AC3E}">
        <p14:creationId xmlns:p14="http://schemas.microsoft.com/office/powerpoint/2010/main" val="235010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8000" y="494778"/>
            <a:ext cx="11196000" cy="1114817"/>
          </a:xfrm>
          <a:solidFill>
            <a:schemeClr val="tx1"/>
          </a:solidFill>
        </p:spPr>
        <p:txBody>
          <a:bodyPr>
            <a:normAutofit/>
          </a:bodyPr>
          <a:lstStyle/>
          <a:p>
            <a:r>
              <a:rPr lang="fr-FR" dirty="0"/>
              <a:t>spécialités ayant le plus dépassé le seuil des 20% d’actes de télésanté </a:t>
            </a:r>
            <a:r>
              <a:rPr lang="fr-FR" sz="1600" cap="none" dirty="0"/>
              <a:t>(janvier-septembre 2022)</a:t>
            </a:r>
            <a:endParaRPr lang="fr-FR" sz="1600" dirty="0"/>
          </a:p>
        </p:txBody>
      </p:sp>
      <p:sp>
        <p:nvSpPr>
          <p:cNvPr id="14" name="Espace réservé du numéro de diapositive 2">
            <a:extLst>
              <a:ext uri="{FF2B5EF4-FFF2-40B4-BE49-F238E27FC236}">
                <a16:creationId xmlns:a16="http://schemas.microsoft.com/office/drawing/2014/main" xmlns="" id="{4A2B4EC5-DCC3-44F6-9793-E3994C6C2E46}"/>
              </a:ext>
            </a:extLst>
          </p:cNvPr>
          <p:cNvSpPr>
            <a:spLocks noGrp="1"/>
          </p:cNvSpPr>
          <p:nvPr>
            <p:ph type="sldNum" sz="quarter" idx="15"/>
          </p:nvPr>
        </p:nvSpPr>
        <p:spPr>
          <a:xfrm>
            <a:off x="0" y="6570000"/>
            <a:ext cx="720000" cy="288000"/>
          </a:xfrm>
        </p:spPr>
        <p:txBody>
          <a:bodyPr/>
          <a:lstStyle/>
          <a:p>
            <a:fld id="{975A587B-5814-4D9B-9598-FE9CB954CB01}" type="slidenum">
              <a:rPr lang="fr-FR" smtClean="0">
                <a:latin typeface="+mj-lt"/>
              </a:rPr>
              <a:pPr/>
              <a:t>30</a:t>
            </a:fld>
            <a:endParaRPr lang="fr-FR"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221" y="1714736"/>
            <a:ext cx="6311559" cy="252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4FFFF7EF-A974-4F09-A9EA-F38D5E4C5814}"/>
              </a:ext>
            </a:extLst>
          </p:cNvPr>
          <p:cNvSpPr txBox="1"/>
          <p:nvPr/>
        </p:nvSpPr>
        <p:spPr>
          <a:xfrm>
            <a:off x="460784" y="4343574"/>
            <a:ext cx="11233215" cy="1815882"/>
          </a:xfrm>
          <a:prstGeom prst="rect">
            <a:avLst/>
          </a:prstGeom>
          <a:noFill/>
        </p:spPr>
        <p:txBody>
          <a:bodyPr wrap="square">
            <a:spAutoFit/>
          </a:bodyPr>
          <a:lstStyle/>
          <a:p>
            <a:r>
              <a:rPr lang="fr-FR" sz="1600" b="1" dirty="0"/>
              <a:t>Diagnostic sur les médecins retraités CARMF (exercice 2022) :</a:t>
            </a:r>
          </a:p>
          <a:p>
            <a:pPr marL="285750" indent="-285750">
              <a:buFont typeface="Arial" panose="020B0604020202020204" pitchFamily="34" charset="0"/>
              <a:buChar char="•"/>
            </a:pPr>
            <a:r>
              <a:rPr lang="fr-FR" sz="1600" dirty="0"/>
              <a:t>entre janvier et septembre 2022, 26% des omnipraticiens retraités et 15% des spécialistes ont facturé au moins 1 acte de télémédecine ;</a:t>
            </a:r>
          </a:p>
          <a:p>
            <a:pPr marL="285750" indent="-285750">
              <a:buFont typeface="Arial" panose="020B0604020202020204" pitchFamily="34" charset="0"/>
              <a:buChar char="•"/>
            </a:pPr>
            <a:r>
              <a:rPr lang="fr-FR" sz="1600" dirty="0"/>
              <a:t>on compte 156 omnipraticiens ayant dépassé 20% d'actes de télémédecine (soit 3% d'entre eux) et 148 spécialistes, (soit 2% d’entre eux) ;</a:t>
            </a:r>
          </a:p>
          <a:p>
            <a:pPr marL="285750" indent="-285750">
              <a:buFont typeface="Arial" panose="020B0604020202020204" pitchFamily="34" charset="0"/>
              <a:buChar char="•"/>
            </a:pPr>
            <a:r>
              <a:rPr lang="fr-FR" sz="1600" dirty="0"/>
              <a:t>parmi les spécialistes, ce sont les psychiatres qui sont les plus nombreux à dépasser ce seuil, ils sont 117(soit 7%) ; les endocrinologues sont 6 (soit 6%).</a:t>
            </a:r>
          </a:p>
        </p:txBody>
      </p:sp>
      <p:sp>
        <p:nvSpPr>
          <p:cNvPr id="7" name="Rectangle 6">
            <a:extLst>
              <a:ext uri="{FF2B5EF4-FFF2-40B4-BE49-F238E27FC236}">
                <a16:creationId xmlns:a16="http://schemas.microsoft.com/office/drawing/2014/main" xmlns="" id="{EF906D3D-C49A-44BC-A2C5-E310109DB3BE}"/>
              </a:ext>
            </a:extLst>
          </p:cNvPr>
          <p:cNvSpPr/>
          <p:nvPr/>
        </p:nvSpPr>
        <p:spPr>
          <a:xfrm>
            <a:off x="9515353" y="6007297"/>
            <a:ext cx="2559134" cy="85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arallelogram 8">
            <a:extLst>
              <a:ext uri="{FF2B5EF4-FFF2-40B4-BE49-F238E27FC236}">
                <a16:creationId xmlns:a16="http://schemas.microsoft.com/office/drawing/2014/main" xmlns="" id="{1662A71E-3EE1-4092-A7F6-CE58A6F4B47F}"/>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10" name="Parallelogram 9">
            <a:extLst>
              <a:ext uri="{FF2B5EF4-FFF2-40B4-BE49-F238E27FC236}">
                <a16:creationId xmlns:a16="http://schemas.microsoft.com/office/drawing/2014/main" xmlns="" id="{D23F0122-CC41-4DE8-891D-A6D584C09A55}"/>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Tree>
    <p:extLst>
      <p:ext uri="{BB962C8B-B14F-4D97-AF65-F5344CB8AC3E}">
        <p14:creationId xmlns:p14="http://schemas.microsoft.com/office/powerpoint/2010/main" val="3602200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84CF1DD9-C2F2-4BE4-B2DF-942824A789D1}"/>
              </a:ext>
            </a:extLst>
          </p:cNvPr>
          <p:cNvSpPr/>
          <p:nvPr/>
        </p:nvSpPr>
        <p:spPr>
          <a:xfrm>
            <a:off x="9750556" y="5519161"/>
            <a:ext cx="2045975" cy="120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extBox 61">
            <a:extLst>
              <a:ext uri="{FF2B5EF4-FFF2-40B4-BE49-F238E27FC236}">
                <a16:creationId xmlns:a16="http://schemas.microsoft.com/office/drawing/2014/main" xmlns="" id="{2A1C491A-3A52-46ED-BFA0-57E255F977B7}"/>
              </a:ext>
            </a:extLst>
          </p:cNvPr>
          <p:cNvSpPr txBox="1"/>
          <p:nvPr/>
        </p:nvSpPr>
        <p:spPr>
          <a:xfrm>
            <a:off x="6396987" y="4125686"/>
            <a:ext cx="5297011" cy="19872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b="1" dirty="0">
              <a:solidFill>
                <a:schemeClr val="tx1"/>
              </a:solidFill>
            </a:endParaRPr>
          </a:p>
          <a:p>
            <a:endParaRPr lang="fr-FR" b="1" dirty="0">
              <a:solidFill>
                <a:schemeClr val="tx1"/>
              </a:solidFill>
            </a:endParaRPr>
          </a:p>
          <a:p>
            <a:endParaRPr lang="fr-FR" b="1" dirty="0">
              <a:solidFill>
                <a:schemeClr val="tx1"/>
              </a:solidFill>
            </a:endParaRPr>
          </a:p>
          <a:p>
            <a:r>
              <a:rPr lang="fr-FR" b="1" dirty="0">
                <a:solidFill>
                  <a:schemeClr val="tx1"/>
                </a:solidFill>
              </a:rPr>
              <a:t> </a:t>
            </a:r>
          </a:p>
        </p:txBody>
      </p:sp>
      <p:sp>
        <p:nvSpPr>
          <p:cNvPr id="4" name="Titre 3"/>
          <p:cNvSpPr>
            <a:spLocks noGrp="1"/>
          </p:cNvSpPr>
          <p:nvPr>
            <p:ph type="title"/>
          </p:nvPr>
        </p:nvSpPr>
        <p:spPr>
          <a:xfrm>
            <a:off x="377952" y="494778"/>
            <a:ext cx="11316048" cy="1114817"/>
          </a:xfrm>
          <a:solidFill>
            <a:schemeClr val="tx1"/>
          </a:solidFill>
        </p:spPr>
        <p:txBody>
          <a:bodyPr>
            <a:normAutofit/>
          </a:bodyPr>
          <a:lstStyle/>
          <a:p>
            <a:r>
              <a:rPr lang="fr-FR" u="sng" dirty="0"/>
              <a:t>focus</a:t>
            </a:r>
            <a:r>
              <a:rPr lang="fr-FR" dirty="0"/>
              <a:t> LES ORGANISATIONS Coordonnées TERRITORIALES de téléconsultation : </a:t>
            </a:r>
          </a:p>
        </p:txBody>
      </p:sp>
      <p:sp>
        <p:nvSpPr>
          <p:cNvPr id="139" name="Espace réservé du numéro de diapositive 2">
            <a:extLst>
              <a:ext uri="{FF2B5EF4-FFF2-40B4-BE49-F238E27FC236}">
                <a16:creationId xmlns:a16="http://schemas.microsoft.com/office/drawing/2014/main" xmlns="" id="{6241A675-6800-40E2-8F05-868E282308C8}"/>
              </a:ext>
            </a:extLst>
          </p:cNvPr>
          <p:cNvSpPr>
            <a:spLocks noGrp="1"/>
          </p:cNvSpPr>
          <p:nvPr>
            <p:ph type="sldNum" sz="quarter" idx="15"/>
          </p:nvPr>
        </p:nvSpPr>
        <p:spPr>
          <a:xfrm>
            <a:off x="0" y="6543628"/>
            <a:ext cx="720000" cy="288000"/>
          </a:xfrm>
        </p:spPr>
        <p:txBody>
          <a:bodyPr/>
          <a:lstStyle/>
          <a:p>
            <a:fld id="{975A587B-5814-4D9B-9598-FE9CB954CB01}" type="slidenum">
              <a:rPr lang="fr-FR" smtClean="0">
                <a:latin typeface="+mj-lt"/>
              </a:rPr>
              <a:pPr/>
              <a:t>31</a:t>
            </a:fld>
            <a:endParaRPr lang="fr-FR" dirty="0">
              <a:latin typeface="+mj-lt"/>
            </a:endParaRPr>
          </a:p>
        </p:txBody>
      </p:sp>
      <p:sp>
        <p:nvSpPr>
          <p:cNvPr id="39" name="TextBox 38">
            <a:extLst>
              <a:ext uri="{FF2B5EF4-FFF2-40B4-BE49-F238E27FC236}">
                <a16:creationId xmlns:a16="http://schemas.microsoft.com/office/drawing/2014/main" xmlns="" id="{D7EF5E0E-C937-412B-AC2D-9535C655AD0B}"/>
              </a:ext>
            </a:extLst>
          </p:cNvPr>
          <p:cNvSpPr txBox="1"/>
          <p:nvPr/>
        </p:nvSpPr>
        <p:spPr>
          <a:xfrm>
            <a:off x="673620" y="1983866"/>
            <a:ext cx="10844756" cy="1421928"/>
          </a:xfrm>
          <a:prstGeom prst="rect">
            <a:avLst/>
          </a:prstGeom>
          <a:noFill/>
        </p:spPr>
        <p:txBody>
          <a:bodyPr wrap="square">
            <a:spAutoFit/>
          </a:bodyPr>
          <a:lstStyle/>
          <a:p>
            <a:pPr algn="just">
              <a:lnSpc>
                <a:spcPct val="90000"/>
              </a:lnSpc>
              <a:buClr>
                <a:srgbClr val="007FAD"/>
              </a:buClr>
              <a:defRPr/>
            </a:pPr>
            <a:r>
              <a:rPr lang="fr-FR" sz="1600" dirty="0">
                <a:solidFill>
                  <a:schemeClr val="tx1"/>
                </a:solidFill>
                <a:latin typeface="+mj-lt"/>
              </a:rPr>
              <a:t>La convention médicale a posé, </a:t>
            </a:r>
            <a:r>
              <a:rPr lang="fr-FR" sz="1600" b="1" dirty="0">
                <a:solidFill>
                  <a:schemeClr val="tx1"/>
                </a:solidFill>
                <a:latin typeface="+mj-lt"/>
              </a:rPr>
              <a:t>dans des situations strictement définies </a:t>
            </a:r>
            <a:r>
              <a:rPr lang="fr-FR" sz="1600" dirty="0">
                <a:solidFill>
                  <a:schemeClr val="tx1"/>
                </a:solidFill>
                <a:latin typeface="+mj-lt"/>
              </a:rPr>
              <a:t>(absence de médecin traitant, médecin traitant indisponible, urgence, détenus, personnes résidant en EHPAD ou en établissements accueillant ou accompagnant des personnes adultes handicapées), </a:t>
            </a:r>
            <a:r>
              <a:rPr lang="fr-FR" sz="1600" b="1" u="sng" dirty="0">
                <a:solidFill>
                  <a:schemeClr val="tx1"/>
                </a:solidFill>
                <a:latin typeface="+mj-lt"/>
              </a:rPr>
              <a:t>une exception spécifique aux conditions de prise en charge des actes de TLC définies dans la convention médicale</a:t>
            </a:r>
            <a:r>
              <a:rPr lang="fr-FR" sz="1600" b="1" dirty="0">
                <a:solidFill>
                  <a:schemeClr val="tx1"/>
                </a:solidFill>
                <a:latin typeface="+mj-lt"/>
              </a:rPr>
              <a:t>, pour répondre aux difficultés d’accès aux soins, par le recours aux organisations </a:t>
            </a:r>
            <a:r>
              <a:rPr lang="fr-FR" sz="1600" b="1" dirty="0">
                <a:latin typeface="+mj-lt"/>
              </a:rPr>
              <a:t> territoriales coordonnées de </a:t>
            </a:r>
            <a:r>
              <a:rPr lang="fr-FR" sz="1600" b="1" dirty="0">
                <a:solidFill>
                  <a:schemeClr val="tx1"/>
                </a:solidFill>
                <a:latin typeface="+mj-lt"/>
              </a:rPr>
              <a:t>téléconsultation,</a:t>
            </a:r>
            <a:r>
              <a:rPr lang="fr-FR" sz="1600" dirty="0">
                <a:latin typeface="+mj-lt"/>
              </a:rPr>
              <a:t> qui peuvent proposer aux patients une téléconsultation de proximité.</a:t>
            </a:r>
            <a:r>
              <a:rPr lang="fr-FR" sz="1600" b="1" dirty="0">
                <a:latin typeface="+mj-lt"/>
              </a:rPr>
              <a:t> </a:t>
            </a:r>
            <a:r>
              <a:rPr lang="fr-FR" sz="1600" dirty="0">
                <a:latin typeface="+mj-lt"/>
              </a:rPr>
              <a:t>Toute OCT doit être référencée auprès de l’Assurance Maladie. </a:t>
            </a:r>
            <a:endParaRPr lang="fr-FR" sz="1600" dirty="0">
              <a:solidFill>
                <a:srgbClr val="FF0000"/>
              </a:solidFill>
              <a:latin typeface="+mj-lt"/>
            </a:endParaRPr>
          </a:p>
        </p:txBody>
      </p:sp>
      <p:sp>
        <p:nvSpPr>
          <p:cNvPr id="41" name="Rectangle 40">
            <a:extLst>
              <a:ext uri="{FF2B5EF4-FFF2-40B4-BE49-F238E27FC236}">
                <a16:creationId xmlns:a16="http://schemas.microsoft.com/office/drawing/2014/main" xmlns="" id="{90592350-55C6-461F-ACFE-76FD5DC58D58}"/>
              </a:ext>
            </a:extLst>
          </p:cNvPr>
          <p:cNvSpPr/>
          <p:nvPr/>
        </p:nvSpPr>
        <p:spPr>
          <a:xfrm>
            <a:off x="497999" y="1872653"/>
            <a:ext cx="11195999" cy="16978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xmlns="" id="{61585AD1-529E-42F4-B9A8-FE8BBBD66457}"/>
              </a:ext>
            </a:extLst>
          </p:cNvPr>
          <p:cNvSpPr txBox="1"/>
          <p:nvPr/>
        </p:nvSpPr>
        <p:spPr>
          <a:xfrm>
            <a:off x="5174932" y="1679422"/>
            <a:ext cx="1842135" cy="369332"/>
          </a:xfrm>
          <a:prstGeom prst="rect">
            <a:avLst/>
          </a:prstGeom>
          <a:solidFill>
            <a:schemeClr val="bg1"/>
          </a:solidFill>
        </p:spPr>
        <p:txBody>
          <a:bodyPr wrap="square" rtlCol="0">
            <a:spAutoFit/>
          </a:bodyPr>
          <a:lstStyle/>
          <a:p>
            <a:pPr algn="ctr"/>
            <a:r>
              <a:rPr lang="fr-FR" b="1" dirty="0"/>
              <a:t>Définition</a:t>
            </a:r>
          </a:p>
        </p:txBody>
      </p:sp>
      <p:sp>
        <p:nvSpPr>
          <p:cNvPr id="8" name="TextBox 7">
            <a:extLst>
              <a:ext uri="{FF2B5EF4-FFF2-40B4-BE49-F238E27FC236}">
                <a16:creationId xmlns:a16="http://schemas.microsoft.com/office/drawing/2014/main" xmlns="" id="{CFAEB9B3-4A2B-49CD-AE1C-C509C0C6293F}"/>
              </a:ext>
            </a:extLst>
          </p:cNvPr>
          <p:cNvSpPr txBox="1"/>
          <p:nvPr/>
        </p:nvSpPr>
        <p:spPr>
          <a:xfrm>
            <a:off x="497999" y="3964290"/>
            <a:ext cx="5297011" cy="214863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1" dirty="0">
                <a:solidFill>
                  <a:schemeClr val="tx1"/>
                </a:solidFill>
              </a:rPr>
              <a:t>Formes d’OCT</a:t>
            </a:r>
          </a:p>
          <a:p>
            <a:endParaRPr lang="fr-FR" b="1" dirty="0">
              <a:solidFill>
                <a:schemeClr val="tx1"/>
              </a:solidFill>
            </a:endParaRPr>
          </a:p>
          <a:p>
            <a:endParaRPr lang="fr-FR" b="1" dirty="0">
              <a:solidFill>
                <a:schemeClr val="tx1"/>
              </a:solidFill>
            </a:endParaRPr>
          </a:p>
          <a:p>
            <a:endParaRPr lang="fr-FR" b="1" dirty="0">
              <a:solidFill>
                <a:schemeClr val="tx1"/>
              </a:solidFill>
            </a:endParaRPr>
          </a:p>
          <a:p>
            <a:r>
              <a:rPr lang="fr-FR" b="1" dirty="0">
                <a:solidFill>
                  <a:schemeClr val="tx1"/>
                </a:solidFill>
              </a:rPr>
              <a:t> </a:t>
            </a:r>
          </a:p>
        </p:txBody>
      </p:sp>
      <p:grpSp>
        <p:nvGrpSpPr>
          <p:cNvPr id="15" name="Group 14">
            <a:extLst>
              <a:ext uri="{FF2B5EF4-FFF2-40B4-BE49-F238E27FC236}">
                <a16:creationId xmlns:a16="http://schemas.microsoft.com/office/drawing/2014/main" xmlns="" id="{AC1CCC46-692A-4747-8DCF-E15CA63E0D84}"/>
              </a:ext>
            </a:extLst>
          </p:cNvPr>
          <p:cNvGrpSpPr/>
          <p:nvPr/>
        </p:nvGrpSpPr>
        <p:grpSpPr>
          <a:xfrm>
            <a:off x="720090" y="4388963"/>
            <a:ext cx="2811780" cy="1600438"/>
            <a:chOff x="720090" y="4492015"/>
            <a:chExt cx="2811780" cy="1600438"/>
          </a:xfrm>
        </p:grpSpPr>
        <p:sp>
          <p:nvSpPr>
            <p:cNvPr id="10" name="TextBox 9">
              <a:extLst>
                <a:ext uri="{FF2B5EF4-FFF2-40B4-BE49-F238E27FC236}">
                  <a16:creationId xmlns:a16="http://schemas.microsoft.com/office/drawing/2014/main" xmlns="" id="{0B529927-6A0F-4A83-999B-08E95C0D4112}"/>
                </a:ext>
              </a:extLst>
            </p:cNvPr>
            <p:cNvSpPr txBox="1"/>
            <p:nvPr/>
          </p:nvSpPr>
          <p:spPr>
            <a:xfrm>
              <a:off x="720090" y="4492015"/>
              <a:ext cx="2811780" cy="1600438"/>
            </a:xfrm>
            <a:prstGeom prst="rect">
              <a:avLst/>
            </a:prstGeom>
            <a:solidFill>
              <a:schemeClr val="bg1">
                <a:lumMod val="95000"/>
              </a:schemeClr>
            </a:solidFill>
            <a:ln w="19050">
              <a:solidFill>
                <a:schemeClr val="accent1"/>
              </a:solidFill>
              <a:prstDash val="dash"/>
            </a:ln>
          </p:spPr>
          <p:txBody>
            <a:bodyPr wrap="square" rtlCol="0">
              <a:spAutoFit/>
            </a:bodyPr>
            <a:lstStyle/>
            <a:p>
              <a:pPr algn="ctr"/>
              <a:r>
                <a:rPr lang="fr-FR" sz="1400" b="1" dirty="0"/>
                <a:t>Formes d’exercice proposant structurellement une réponse coordonnée</a:t>
              </a:r>
            </a:p>
            <a:p>
              <a:pPr algn="ctr"/>
              <a:endParaRPr lang="fr-FR" sz="1400" b="1" dirty="0"/>
            </a:p>
            <a:p>
              <a:pPr algn="ctr"/>
              <a:endParaRPr lang="fr-FR" sz="1400" b="1" dirty="0"/>
            </a:p>
            <a:p>
              <a:pPr algn="ctr"/>
              <a:endParaRPr lang="fr-FR" sz="1400" b="1" dirty="0"/>
            </a:p>
            <a:p>
              <a:pPr algn="ctr"/>
              <a:endParaRPr lang="fr-FR" sz="1400" b="1" dirty="0"/>
            </a:p>
          </p:txBody>
        </p:sp>
        <p:grpSp>
          <p:nvGrpSpPr>
            <p:cNvPr id="14" name="Group 13">
              <a:extLst>
                <a:ext uri="{FF2B5EF4-FFF2-40B4-BE49-F238E27FC236}">
                  <a16:creationId xmlns:a16="http://schemas.microsoft.com/office/drawing/2014/main" xmlns="" id="{E64D3810-810D-489E-B648-DB0B647F49A9}"/>
                </a:ext>
              </a:extLst>
            </p:cNvPr>
            <p:cNvGrpSpPr/>
            <p:nvPr/>
          </p:nvGrpSpPr>
          <p:grpSpPr>
            <a:xfrm>
              <a:off x="1233647" y="5261661"/>
              <a:ext cx="1784666" cy="701766"/>
              <a:chOff x="1234735" y="5261661"/>
              <a:chExt cx="1784666" cy="701766"/>
            </a:xfrm>
          </p:grpSpPr>
          <p:sp>
            <p:nvSpPr>
              <p:cNvPr id="13" name="TextBox 12">
                <a:extLst>
                  <a:ext uri="{FF2B5EF4-FFF2-40B4-BE49-F238E27FC236}">
                    <a16:creationId xmlns:a16="http://schemas.microsoft.com/office/drawing/2014/main" xmlns="" id="{CC06761D-0089-440C-8ACF-FF3F759939DE}"/>
                  </a:ext>
                </a:extLst>
              </p:cNvPr>
              <p:cNvSpPr txBox="1"/>
              <p:nvPr/>
            </p:nvSpPr>
            <p:spPr>
              <a:xfrm>
                <a:off x="1234735" y="5261661"/>
                <a:ext cx="720000"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b="1" dirty="0"/>
                  <a:t>CPTS</a:t>
                </a:r>
              </a:p>
            </p:txBody>
          </p:sp>
          <p:sp>
            <p:nvSpPr>
              <p:cNvPr id="48" name="TextBox 47">
                <a:extLst>
                  <a:ext uri="{FF2B5EF4-FFF2-40B4-BE49-F238E27FC236}">
                    <a16:creationId xmlns:a16="http://schemas.microsoft.com/office/drawing/2014/main" xmlns="" id="{12B84BF6-77C0-4B8C-AF29-FBFA888FB48B}"/>
                  </a:ext>
                </a:extLst>
              </p:cNvPr>
              <p:cNvSpPr txBox="1"/>
              <p:nvPr/>
            </p:nvSpPr>
            <p:spPr>
              <a:xfrm>
                <a:off x="2299401" y="5261661"/>
                <a:ext cx="720000"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b="1" dirty="0"/>
                  <a:t>MSP</a:t>
                </a:r>
              </a:p>
            </p:txBody>
          </p:sp>
          <p:sp>
            <p:nvSpPr>
              <p:cNvPr id="50" name="TextBox 49">
                <a:extLst>
                  <a:ext uri="{FF2B5EF4-FFF2-40B4-BE49-F238E27FC236}">
                    <a16:creationId xmlns:a16="http://schemas.microsoft.com/office/drawing/2014/main" xmlns="" id="{3C6D4022-F619-4D50-94A5-27BA1119312A}"/>
                  </a:ext>
                </a:extLst>
              </p:cNvPr>
              <p:cNvSpPr txBox="1"/>
              <p:nvPr/>
            </p:nvSpPr>
            <p:spPr>
              <a:xfrm>
                <a:off x="2299401" y="5655650"/>
                <a:ext cx="720000"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b="1" dirty="0"/>
                  <a:t>ESS</a:t>
                </a:r>
              </a:p>
            </p:txBody>
          </p:sp>
          <p:sp>
            <p:nvSpPr>
              <p:cNvPr id="52" name="TextBox 51">
                <a:extLst>
                  <a:ext uri="{FF2B5EF4-FFF2-40B4-BE49-F238E27FC236}">
                    <a16:creationId xmlns:a16="http://schemas.microsoft.com/office/drawing/2014/main" xmlns="" id="{B21DC1A5-D2E8-43FD-B87E-D90951C63868}"/>
                  </a:ext>
                </a:extLst>
              </p:cNvPr>
              <p:cNvSpPr txBox="1"/>
              <p:nvPr/>
            </p:nvSpPr>
            <p:spPr>
              <a:xfrm>
                <a:off x="1234735" y="5655649"/>
                <a:ext cx="720000"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b="1" dirty="0"/>
                  <a:t>ESP</a:t>
                </a:r>
              </a:p>
            </p:txBody>
          </p:sp>
        </p:grpSp>
      </p:grpSp>
      <p:sp>
        <p:nvSpPr>
          <p:cNvPr id="53" name="TextBox 52">
            <a:extLst>
              <a:ext uri="{FF2B5EF4-FFF2-40B4-BE49-F238E27FC236}">
                <a16:creationId xmlns:a16="http://schemas.microsoft.com/office/drawing/2014/main" xmlns="" id="{611EA0A9-CCB9-4A7A-A949-9D5EE8C71786}"/>
              </a:ext>
            </a:extLst>
          </p:cNvPr>
          <p:cNvSpPr txBox="1"/>
          <p:nvPr/>
        </p:nvSpPr>
        <p:spPr>
          <a:xfrm>
            <a:off x="3683010" y="4383028"/>
            <a:ext cx="1906260" cy="1600438"/>
          </a:xfrm>
          <a:prstGeom prst="rect">
            <a:avLst/>
          </a:prstGeom>
          <a:solidFill>
            <a:schemeClr val="bg1">
              <a:lumMod val="95000"/>
            </a:schemeClr>
          </a:solidFill>
          <a:ln w="19050">
            <a:solidFill>
              <a:schemeClr val="accent1"/>
            </a:solidFill>
            <a:prstDash val="dash"/>
          </a:ln>
        </p:spPr>
        <p:txBody>
          <a:bodyPr wrap="square" rtlCol="0">
            <a:spAutoFit/>
          </a:bodyPr>
          <a:lstStyle/>
          <a:p>
            <a:pPr algn="ctr"/>
            <a:r>
              <a:rPr lang="fr-FR" sz="1400" b="1" dirty="0"/>
              <a:t>Autres formes d’OCT</a:t>
            </a:r>
          </a:p>
          <a:p>
            <a:pPr algn="ctr"/>
            <a:endParaRPr lang="fr-FR" sz="1400" b="1" dirty="0"/>
          </a:p>
          <a:p>
            <a:pPr algn="ctr"/>
            <a:endParaRPr lang="fr-FR" sz="1400" b="1" dirty="0"/>
          </a:p>
          <a:p>
            <a:pPr algn="ctr"/>
            <a:endParaRPr lang="fr-FR" sz="1400" b="1" dirty="0"/>
          </a:p>
          <a:p>
            <a:pPr algn="ctr"/>
            <a:endParaRPr lang="fr-FR" sz="1400" b="1" dirty="0"/>
          </a:p>
          <a:p>
            <a:pPr algn="ctr"/>
            <a:endParaRPr lang="fr-FR" sz="1400" b="1" dirty="0"/>
          </a:p>
        </p:txBody>
      </p:sp>
      <p:sp>
        <p:nvSpPr>
          <p:cNvPr id="54" name="TextBox 53">
            <a:extLst>
              <a:ext uri="{FF2B5EF4-FFF2-40B4-BE49-F238E27FC236}">
                <a16:creationId xmlns:a16="http://schemas.microsoft.com/office/drawing/2014/main" xmlns="" id="{A64B6334-DEBF-48DC-99F2-22E06F64C327}"/>
              </a:ext>
            </a:extLst>
          </p:cNvPr>
          <p:cNvSpPr txBox="1"/>
          <p:nvPr/>
        </p:nvSpPr>
        <p:spPr>
          <a:xfrm>
            <a:off x="3887396" y="5158608"/>
            <a:ext cx="720000"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b="1" dirty="0"/>
              <a:t>URPS</a:t>
            </a:r>
          </a:p>
        </p:txBody>
      </p:sp>
      <p:sp>
        <p:nvSpPr>
          <p:cNvPr id="56" name="TextBox 55">
            <a:extLst>
              <a:ext uri="{FF2B5EF4-FFF2-40B4-BE49-F238E27FC236}">
                <a16:creationId xmlns:a16="http://schemas.microsoft.com/office/drawing/2014/main" xmlns="" id="{07003EF7-3B38-4AB4-97AC-75EDFD0ED6AE}"/>
              </a:ext>
            </a:extLst>
          </p:cNvPr>
          <p:cNvSpPr txBox="1"/>
          <p:nvPr/>
        </p:nvSpPr>
        <p:spPr>
          <a:xfrm>
            <a:off x="3753962" y="5552597"/>
            <a:ext cx="1732438"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b="1" dirty="0"/>
              <a:t>Associations</a:t>
            </a:r>
          </a:p>
        </p:txBody>
      </p:sp>
      <p:sp>
        <p:nvSpPr>
          <p:cNvPr id="58" name="TextBox 57">
            <a:extLst>
              <a:ext uri="{FF2B5EF4-FFF2-40B4-BE49-F238E27FC236}">
                <a16:creationId xmlns:a16="http://schemas.microsoft.com/office/drawing/2014/main" xmlns="" id="{4A4B3CEE-5F6A-4674-8768-50172B075C62}"/>
              </a:ext>
            </a:extLst>
          </p:cNvPr>
          <p:cNvSpPr txBox="1"/>
          <p:nvPr/>
        </p:nvSpPr>
        <p:spPr>
          <a:xfrm>
            <a:off x="4766400" y="5158608"/>
            <a:ext cx="720000"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b="1" dirty="0"/>
              <a:t>CT</a:t>
            </a:r>
          </a:p>
        </p:txBody>
      </p:sp>
      <p:sp>
        <p:nvSpPr>
          <p:cNvPr id="59" name="TextBox 58">
            <a:extLst>
              <a:ext uri="{FF2B5EF4-FFF2-40B4-BE49-F238E27FC236}">
                <a16:creationId xmlns:a16="http://schemas.microsoft.com/office/drawing/2014/main" xmlns="" id="{FB1533F5-324F-426A-A13F-B85C1E0DD135}"/>
              </a:ext>
            </a:extLst>
          </p:cNvPr>
          <p:cNvSpPr txBox="1"/>
          <p:nvPr/>
        </p:nvSpPr>
        <p:spPr>
          <a:xfrm>
            <a:off x="6148854" y="4293646"/>
            <a:ext cx="5482774" cy="1815882"/>
          </a:xfrm>
          <a:prstGeom prst="rect">
            <a:avLst/>
          </a:prstGeom>
          <a:noFill/>
        </p:spPr>
        <p:txBody>
          <a:bodyPr wrap="square">
            <a:spAutoFit/>
          </a:bodyPr>
          <a:lstStyle/>
          <a:p>
            <a:pPr marL="568325" lvl="1" indent="-285750" algn="just">
              <a:lnSpc>
                <a:spcPct val="100000"/>
              </a:lnSpc>
              <a:spcBef>
                <a:spcPts val="0"/>
              </a:spcBef>
              <a:buClr>
                <a:schemeClr val="accent1"/>
              </a:buClr>
              <a:buSzPct val="80000"/>
              <a:buFont typeface="Wingdings" panose="05000000000000000000" pitchFamily="2" charset="2"/>
              <a:buChar char="§"/>
              <a:tabLst>
                <a:tab pos="914400" algn="l"/>
              </a:tabLst>
              <a:defRPr/>
            </a:pPr>
            <a:r>
              <a:rPr lang="fr-FR" sz="1600" b="0" dirty="0">
                <a:latin typeface="+mj-lt"/>
              </a:rPr>
              <a:t>être </a:t>
            </a:r>
            <a:r>
              <a:rPr lang="fr-FR" sz="1600" b="1" dirty="0">
                <a:latin typeface="+mj-lt"/>
              </a:rPr>
              <a:t>pris en charge rapidement</a:t>
            </a:r>
            <a:r>
              <a:rPr lang="fr-FR" sz="1600" dirty="0">
                <a:latin typeface="+mj-lt"/>
              </a:rPr>
              <a:t> ;</a:t>
            </a:r>
          </a:p>
          <a:p>
            <a:pPr marL="568325" lvl="1" indent="-285750" algn="just">
              <a:lnSpc>
                <a:spcPct val="100000"/>
              </a:lnSpc>
              <a:spcBef>
                <a:spcPts val="0"/>
              </a:spcBef>
              <a:buClr>
                <a:schemeClr val="accent1"/>
              </a:buClr>
              <a:buSzPct val="80000"/>
              <a:buFont typeface="Wingdings" panose="05000000000000000000" pitchFamily="2" charset="2"/>
              <a:buChar char="§"/>
              <a:tabLst>
                <a:tab pos="914400" algn="l"/>
              </a:tabLst>
              <a:defRPr/>
            </a:pPr>
            <a:r>
              <a:rPr lang="fr-FR" sz="1600" b="1" dirty="0">
                <a:latin typeface="+mj-lt"/>
              </a:rPr>
              <a:t>accéder à un médecin</a:t>
            </a:r>
            <a:r>
              <a:rPr lang="fr-FR" sz="1600" b="0" dirty="0">
                <a:latin typeface="+mj-lt"/>
              </a:rPr>
              <a:t>, via une téléconsultation, compte tenu de leur éloignement des offreurs de soins ou de l’indisponibilité de ces derniers ;</a:t>
            </a:r>
            <a:endParaRPr lang="fr-FR" sz="1600" dirty="0">
              <a:latin typeface="+mj-lt"/>
            </a:endParaRPr>
          </a:p>
          <a:p>
            <a:pPr marL="568325" lvl="1" indent="-285750" algn="just">
              <a:lnSpc>
                <a:spcPct val="100000"/>
              </a:lnSpc>
              <a:spcBef>
                <a:spcPts val="0"/>
              </a:spcBef>
              <a:buClr>
                <a:schemeClr val="accent1"/>
              </a:buClr>
              <a:buSzPct val="80000"/>
              <a:buFont typeface="Wingdings" panose="05000000000000000000" pitchFamily="2" charset="2"/>
              <a:buChar char="§"/>
              <a:tabLst>
                <a:tab pos="914400" algn="l"/>
              </a:tabLst>
              <a:defRPr/>
            </a:pPr>
            <a:r>
              <a:rPr lang="fr-FR" sz="1600" b="0" dirty="0">
                <a:latin typeface="+mj-lt"/>
              </a:rPr>
              <a:t>pouvoir, dans un second temps, </a:t>
            </a:r>
            <a:r>
              <a:rPr lang="fr-FR" sz="1600" b="1" dirty="0">
                <a:latin typeface="+mj-lt"/>
              </a:rPr>
              <a:t>désigner un médecin traitant pour leur suivi au long cours </a:t>
            </a:r>
            <a:r>
              <a:rPr lang="fr-FR" sz="1600" b="0" dirty="0">
                <a:latin typeface="+mj-lt"/>
              </a:rPr>
              <a:t>et réintégrer ainsi le cadre du parcours de soins.</a:t>
            </a:r>
          </a:p>
        </p:txBody>
      </p:sp>
      <p:sp>
        <p:nvSpPr>
          <p:cNvPr id="60" name="TextBox 59">
            <a:extLst>
              <a:ext uri="{FF2B5EF4-FFF2-40B4-BE49-F238E27FC236}">
                <a16:creationId xmlns:a16="http://schemas.microsoft.com/office/drawing/2014/main" xmlns="" id="{DFD4E178-6D2A-4E91-B898-F46FE9B2C432}"/>
              </a:ext>
            </a:extLst>
          </p:cNvPr>
          <p:cNvSpPr txBox="1"/>
          <p:nvPr/>
        </p:nvSpPr>
        <p:spPr>
          <a:xfrm>
            <a:off x="7741315" y="3953181"/>
            <a:ext cx="2608353" cy="369332"/>
          </a:xfrm>
          <a:prstGeom prst="rect">
            <a:avLst/>
          </a:prstGeom>
          <a:solidFill>
            <a:schemeClr val="tx1"/>
          </a:solidFill>
        </p:spPr>
        <p:txBody>
          <a:bodyPr wrap="square" rtlCol="0">
            <a:spAutoFit/>
          </a:bodyPr>
          <a:lstStyle/>
          <a:p>
            <a:pPr algn="ctr"/>
            <a:r>
              <a:rPr lang="fr-FR" b="1" dirty="0">
                <a:solidFill>
                  <a:schemeClr val="bg1"/>
                </a:solidFill>
              </a:rPr>
              <a:t>Pour les patients</a:t>
            </a:r>
          </a:p>
        </p:txBody>
      </p:sp>
      <p:cxnSp>
        <p:nvCxnSpPr>
          <p:cNvPr id="29" name="Straight Arrow Connector 28">
            <a:extLst>
              <a:ext uri="{FF2B5EF4-FFF2-40B4-BE49-F238E27FC236}">
                <a16:creationId xmlns:a16="http://schemas.microsoft.com/office/drawing/2014/main" xmlns="" id="{9EBE95CF-CBAB-4D1A-B2ED-9C12E5ED1FA8}"/>
              </a:ext>
            </a:extLst>
          </p:cNvPr>
          <p:cNvCxnSpPr>
            <a:stCxn id="8" idx="0"/>
          </p:cNvCxnSpPr>
          <p:nvPr/>
        </p:nvCxnSpPr>
        <p:spPr>
          <a:xfrm flipH="1" flipV="1">
            <a:off x="3135086" y="3570514"/>
            <a:ext cx="0" cy="393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9EDADF6E-B1F8-4A71-9BDC-C3CEFB01266D}"/>
              </a:ext>
            </a:extLst>
          </p:cNvPr>
          <p:cNvCxnSpPr>
            <a:cxnSpLocks/>
            <a:endCxn id="60" idx="0"/>
          </p:cNvCxnSpPr>
          <p:nvPr/>
        </p:nvCxnSpPr>
        <p:spPr>
          <a:xfrm flipH="1">
            <a:off x="9045492" y="3583849"/>
            <a:ext cx="0"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FCE5855B-1605-4D8A-9343-984DCD16EC83}"/>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26" name="Parallelogram 25">
            <a:extLst>
              <a:ext uri="{FF2B5EF4-FFF2-40B4-BE49-F238E27FC236}">
                <a16:creationId xmlns:a16="http://schemas.microsoft.com/office/drawing/2014/main" xmlns="" id="{0C6722E1-156A-4F54-BD0C-BF9230AA7C5C}"/>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Tree>
    <p:extLst>
      <p:ext uri="{BB962C8B-B14F-4D97-AF65-F5344CB8AC3E}">
        <p14:creationId xmlns:p14="http://schemas.microsoft.com/office/powerpoint/2010/main" val="3985051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a:xfrm>
            <a:off x="0" y="6570000"/>
            <a:ext cx="720000" cy="288000"/>
          </a:xfrm>
        </p:spPr>
        <p:txBody>
          <a:bodyPr/>
          <a:lstStyle/>
          <a:p>
            <a:fld id="{975A587B-5814-4D9B-9598-FE9CB954CB01}" type="slidenum">
              <a:rPr lang="fr-FR" smtClean="0"/>
              <a:pPr/>
              <a:t>32</a:t>
            </a:fld>
            <a:endParaRPr lang="fr-FR" dirty="0"/>
          </a:p>
        </p:txBody>
      </p:sp>
      <p:sp>
        <p:nvSpPr>
          <p:cNvPr id="4" name="Titre 3"/>
          <p:cNvSpPr>
            <a:spLocks noGrp="1"/>
          </p:cNvSpPr>
          <p:nvPr>
            <p:ph type="title"/>
          </p:nvPr>
        </p:nvSpPr>
        <p:spPr>
          <a:xfrm>
            <a:off x="498660" y="494778"/>
            <a:ext cx="11196000" cy="1114817"/>
          </a:xfrm>
        </p:spPr>
        <p:txBody>
          <a:bodyPr/>
          <a:lstStyle/>
          <a:p>
            <a:r>
              <a:rPr lang="fr-FR" dirty="0"/>
              <a:t>Point de situation</a:t>
            </a:r>
          </a:p>
        </p:txBody>
      </p:sp>
      <p:sp>
        <p:nvSpPr>
          <p:cNvPr id="6" name="TextBox 5">
            <a:extLst>
              <a:ext uri="{FF2B5EF4-FFF2-40B4-BE49-F238E27FC236}">
                <a16:creationId xmlns:a16="http://schemas.microsoft.com/office/drawing/2014/main" xmlns="" id="{8B15B111-8EEA-44DD-B559-358BD4158F69}"/>
              </a:ext>
            </a:extLst>
          </p:cNvPr>
          <p:cNvSpPr txBox="1"/>
          <p:nvPr/>
        </p:nvSpPr>
        <p:spPr>
          <a:xfrm>
            <a:off x="1796515" y="2495781"/>
            <a:ext cx="9084623" cy="707886"/>
          </a:xfrm>
          <a:prstGeom prst="rect">
            <a:avLst/>
          </a:prstGeom>
          <a:noFill/>
        </p:spPr>
        <p:txBody>
          <a:bodyPr wrap="square" rtlCol="0">
            <a:spAutoFit/>
          </a:bodyPr>
          <a:lstStyle/>
          <a:p>
            <a:pPr algn="ctr"/>
            <a:r>
              <a:rPr lang="fr-FR" sz="2000" b="1" dirty="0" smtClean="0"/>
              <a:t>36 </a:t>
            </a:r>
            <a:r>
              <a:rPr lang="fr-FR" sz="2000" b="1" dirty="0"/>
              <a:t>organisations  territoriales coordonnées de téléconsultation référencées</a:t>
            </a:r>
          </a:p>
        </p:txBody>
      </p:sp>
      <p:pic>
        <p:nvPicPr>
          <p:cNvPr id="8" name="Graphic 7" descr="Clipboard Checked with solid fill">
            <a:extLst>
              <a:ext uri="{FF2B5EF4-FFF2-40B4-BE49-F238E27FC236}">
                <a16:creationId xmlns:a16="http://schemas.microsoft.com/office/drawing/2014/main" xmlns="" id="{CBFCE10D-6E50-472A-A115-A76C440924D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736000" y="1739447"/>
            <a:ext cx="720000" cy="720000"/>
          </a:xfrm>
          <a:prstGeom prst="rect">
            <a:avLst/>
          </a:prstGeom>
        </p:spPr>
      </p:pic>
      <p:sp>
        <p:nvSpPr>
          <p:cNvPr id="9" name="TextBox 8">
            <a:extLst>
              <a:ext uri="{FF2B5EF4-FFF2-40B4-BE49-F238E27FC236}">
                <a16:creationId xmlns:a16="http://schemas.microsoft.com/office/drawing/2014/main" xmlns="" id="{C67D1905-C95A-4686-AAFA-28E6BCFAD9DE}"/>
              </a:ext>
            </a:extLst>
          </p:cNvPr>
          <p:cNvSpPr txBox="1"/>
          <p:nvPr/>
        </p:nvSpPr>
        <p:spPr>
          <a:xfrm>
            <a:off x="3627859" y="3240002"/>
            <a:ext cx="5078776" cy="400110"/>
          </a:xfrm>
          <a:prstGeom prst="rect">
            <a:avLst/>
          </a:prstGeom>
          <a:noFill/>
        </p:spPr>
        <p:txBody>
          <a:bodyPr wrap="square" rtlCol="0">
            <a:spAutoFit/>
          </a:bodyPr>
          <a:lstStyle/>
          <a:p>
            <a:pPr algn="ctr"/>
            <a:r>
              <a:rPr lang="fr-FR" sz="2000" b="1" dirty="0">
                <a:solidFill>
                  <a:schemeClr val="accent2"/>
                </a:solidFill>
              </a:rPr>
              <a:t>dans 26 caisses</a:t>
            </a:r>
          </a:p>
        </p:txBody>
      </p:sp>
      <p:cxnSp>
        <p:nvCxnSpPr>
          <p:cNvPr id="11" name="Straight Connector 10">
            <a:extLst>
              <a:ext uri="{FF2B5EF4-FFF2-40B4-BE49-F238E27FC236}">
                <a16:creationId xmlns:a16="http://schemas.microsoft.com/office/drawing/2014/main" xmlns="" id="{92D498EF-6A12-49ED-9DF3-B845EC1DFEC6}"/>
              </a:ext>
            </a:extLst>
          </p:cNvPr>
          <p:cNvCxnSpPr/>
          <p:nvPr/>
        </p:nvCxnSpPr>
        <p:spPr>
          <a:xfrm>
            <a:off x="498000" y="3701667"/>
            <a:ext cx="111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7F26440-4107-4E92-9329-07B65E7E3EF0}"/>
              </a:ext>
            </a:extLst>
          </p:cNvPr>
          <p:cNvSpPr txBox="1"/>
          <p:nvPr/>
        </p:nvSpPr>
        <p:spPr>
          <a:xfrm>
            <a:off x="4161621" y="3778782"/>
            <a:ext cx="3868758" cy="369332"/>
          </a:xfrm>
          <a:prstGeom prst="rect">
            <a:avLst/>
          </a:prstGeom>
          <a:noFill/>
        </p:spPr>
        <p:txBody>
          <a:bodyPr wrap="square" rtlCol="0">
            <a:spAutoFit/>
          </a:bodyPr>
          <a:lstStyle/>
          <a:p>
            <a:pPr algn="ctr"/>
            <a:r>
              <a:rPr lang="fr-FR" b="1" dirty="0"/>
              <a:t>Répartition par structures</a:t>
            </a:r>
          </a:p>
        </p:txBody>
      </p:sp>
      <p:sp>
        <p:nvSpPr>
          <p:cNvPr id="17" name="TextBox 16">
            <a:extLst>
              <a:ext uri="{FF2B5EF4-FFF2-40B4-BE49-F238E27FC236}">
                <a16:creationId xmlns:a16="http://schemas.microsoft.com/office/drawing/2014/main" xmlns="" id="{B7BA83DE-10F9-405F-AB04-053071E3C92A}"/>
              </a:ext>
            </a:extLst>
          </p:cNvPr>
          <p:cNvSpPr txBox="1"/>
          <p:nvPr/>
        </p:nvSpPr>
        <p:spPr>
          <a:xfrm>
            <a:off x="498660" y="4725795"/>
            <a:ext cx="1784732" cy="615553"/>
          </a:xfrm>
          <a:prstGeom prst="rect">
            <a:avLst/>
          </a:prstGeom>
          <a:noFill/>
        </p:spPr>
        <p:txBody>
          <a:bodyPr wrap="square" rtlCol="0">
            <a:spAutoFit/>
          </a:bodyPr>
          <a:lstStyle/>
          <a:p>
            <a:pPr algn="ctr"/>
            <a:r>
              <a:rPr lang="fr-FR" b="1" dirty="0">
                <a:solidFill>
                  <a:schemeClr val="accent2"/>
                </a:solidFill>
              </a:rPr>
              <a:t>13</a:t>
            </a:r>
          </a:p>
          <a:p>
            <a:pPr algn="ctr"/>
            <a:r>
              <a:rPr lang="fr-FR" sz="1600" b="1" dirty="0"/>
              <a:t>MSP</a:t>
            </a:r>
          </a:p>
        </p:txBody>
      </p:sp>
      <p:sp>
        <p:nvSpPr>
          <p:cNvPr id="18" name="TextBox 17">
            <a:extLst>
              <a:ext uri="{FF2B5EF4-FFF2-40B4-BE49-F238E27FC236}">
                <a16:creationId xmlns:a16="http://schemas.microsoft.com/office/drawing/2014/main" xmlns="" id="{55801834-FE2A-4F99-A06B-563C92B7486D}"/>
              </a:ext>
            </a:extLst>
          </p:cNvPr>
          <p:cNvSpPr txBox="1"/>
          <p:nvPr/>
        </p:nvSpPr>
        <p:spPr>
          <a:xfrm>
            <a:off x="3187594" y="4725795"/>
            <a:ext cx="1784732" cy="615553"/>
          </a:xfrm>
          <a:prstGeom prst="rect">
            <a:avLst/>
          </a:prstGeom>
          <a:noFill/>
        </p:spPr>
        <p:txBody>
          <a:bodyPr wrap="square" rtlCol="0">
            <a:spAutoFit/>
          </a:bodyPr>
          <a:lstStyle/>
          <a:p>
            <a:pPr algn="ctr"/>
            <a:r>
              <a:rPr lang="fr-FR" b="1" dirty="0">
                <a:solidFill>
                  <a:schemeClr val="accent2"/>
                </a:solidFill>
              </a:rPr>
              <a:t>4</a:t>
            </a:r>
          </a:p>
          <a:p>
            <a:pPr algn="ctr"/>
            <a:r>
              <a:rPr lang="fr-FR" sz="1600" b="1" dirty="0"/>
              <a:t>CPTS</a:t>
            </a:r>
            <a:endParaRPr lang="fr-FR" b="1" dirty="0"/>
          </a:p>
        </p:txBody>
      </p:sp>
      <p:sp>
        <p:nvSpPr>
          <p:cNvPr id="19" name="TextBox 18">
            <a:extLst>
              <a:ext uri="{FF2B5EF4-FFF2-40B4-BE49-F238E27FC236}">
                <a16:creationId xmlns:a16="http://schemas.microsoft.com/office/drawing/2014/main" xmlns="" id="{344FFB9F-63E5-459A-B27B-BA5616A12285}"/>
              </a:ext>
            </a:extLst>
          </p:cNvPr>
          <p:cNvSpPr txBox="1"/>
          <p:nvPr/>
        </p:nvSpPr>
        <p:spPr>
          <a:xfrm>
            <a:off x="1843127" y="4725795"/>
            <a:ext cx="1784732" cy="615553"/>
          </a:xfrm>
          <a:prstGeom prst="rect">
            <a:avLst/>
          </a:prstGeom>
          <a:noFill/>
        </p:spPr>
        <p:txBody>
          <a:bodyPr wrap="square" rtlCol="0">
            <a:spAutoFit/>
          </a:bodyPr>
          <a:lstStyle/>
          <a:p>
            <a:pPr algn="ctr"/>
            <a:r>
              <a:rPr lang="fr-FR" b="1" dirty="0">
                <a:solidFill>
                  <a:schemeClr val="accent2"/>
                </a:solidFill>
              </a:rPr>
              <a:t>5</a:t>
            </a:r>
          </a:p>
          <a:p>
            <a:pPr algn="ctr"/>
            <a:r>
              <a:rPr lang="fr-FR" sz="1600" b="1" dirty="0"/>
              <a:t>SOS Médecins</a:t>
            </a:r>
          </a:p>
        </p:txBody>
      </p:sp>
      <p:sp>
        <p:nvSpPr>
          <p:cNvPr id="20" name="TextBox 19">
            <a:extLst>
              <a:ext uri="{FF2B5EF4-FFF2-40B4-BE49-F238E27FC236}">
                <a16:creationId xmlns:a16="http://schemas.microsoft.com/office/drawing/2014/main" xmlns="" id="{9E871C12-63BD-4CAB-9B1F-2A44FB45C00A}"/>
              </a:ext>
            </a:extLst>
          </p:cNvPr>
          <p:cNvSpPr txBox="1"/>
          <p:nvPr/>
        </p:nvSpPr>
        <p:spPr>
          <a:xfrm>
            <a:off x="4532061" y="4725795"/>
            <a:ext cx="1784732" cy="861774"/>
          </a:xfrm>
          <a:prstGeom prst="rect">
            <a:avLst/>
          </a:prstGeom>
          <a:noFill/>
        </p:spPr>
        <p:txBody>
          <a:bodyPr wrap="square" rtlCol="0">
            <a:spAutoFit/>
          </a:bodyPr>
          <a:lstStyle/>
          <a:p>
            <a:pPr algn="ctr"/>
            <a:r>
              <a:rPr lang="fr-FR" b="1" dirty="0">
                <a:solidFill>
                  <a:schemeClr val="accent2"/>
                </a:solidFill>
              </a:rPr>
              <a:t>2</a:t>
            </a:r>
          </a:p>
          <a:p>
            <a:pPr algn="ctr"/>
            <a:r>
              <a:rPr lang="fr-FR" sz="1600" b="1" dirty="0"/>
              <a:t>Maisons de santé</a:t>
            </a:r>
          </a:p>
        </p:txBody>
      </p:sp>
      <p:sp>
        <p:nvSpPr>
          <p:cNvPr id="21" name="TextBox 20">
            <a:extLst>
              <a:ext uri="{FF2B5EF4-FFF2-40B4-BE49-F238E27FC236}">
                <a16:creationId xmlns:a16="http://schemas.microsoft.com/office/drawing/2014/main" xmlns="" id="{E5A78FA8-9559-4296-9C81-E7079426560E}"/>
              </a:ext>
            </a:extLst>
          </p:cNvPr>
          <p:cNvSpPr txBox="1"/>
          <p:nvPr/>
        </p:nvSpPr>
        <p:spPr>
          <a:xfrm>
            <a:off x="5876528" y="4725795"/>
            <a:ext cx="1784732" cy="615553"/>
          </a:xfrm>
          <a:prstGeom prst="rect">
            <a:avLst/>
          </a:prstGeom>
          <a:noFill/>
        </p:spPr>
        <p:txBody>
          <a:bodyPr wrap="square" rtlCol="0">
            <a:spAutoFit/>
          </a:bodyPr>
          <a:lstStyle/>
          <a:p>
            <a:pPr algn="ctr"/>
            <a:r>
              <a:rPr lang="fr-FR" b="1" dirty="0">
                <a:solidFill>
                  <a:schemeClr val="accent2"/>
                </a:solidFill>
              </a:rPr>
              <a:t>2</a:t>
            </a:r>
          </a:p>
          <a:p>
            <a:pPr algn="ctr"/>
            <a:r>
              <a:rPr lang="fr-FR" sz="1600" b="1" dirty="0"/>
              <a:t>CDS</a:t>
            </a:r>
            <a:endParaRPr lang="fr-FR" b="1" dirty="0"/>
          </a:p>
        </p:txBody>
      </p:sp>
      <p:sp>
        <p:nvSpPr>
          <p:cNvPr id="22" name="TextBox 21">
            <a:extLst>
              <a:ext uri="{FF2B5EF4-FFF2-40B4-BE49-F238E27FC236}">
                <a16:creationId xmlns:a16="http://schemas.microsoft.com/office/drawing/2014/main" xmlns="" id="{D7387EBA-D761-4684-8707-582405C8CEF1}"/>
              </a:ext>
            </a:extLst>
          </p:cNvPr>
          <p:cNvSpPr txBox="1"/>
          <p:nvPr/>
        </p:nvSpPr>
        <p:spPr>
          <a:xfrm>
            <a:off x="9909928" y="4725795"/>
            <a:ext cx="1784732" cy="1200329"/>
          </a:xfrm>
          <a:prstGeom prst="rect">
            <a:avLst/>
          </a:prstGeom>
          <a:noFill/>
        </p:spPr>
        <p:txBody>
          <a:bodyPr wrap="square" rtlCol="0">
            <a:spAutoFit/>
          </a:bodyPr>
          <a:lstStyle/>
          <a:p>
            <a:pPr algn="ctr"/>
            <a:r>
              <a:rPr lang="fr-FR" b="1" dirty="0">
                <a:solidFill>
                  <a:schemeClr val="accent2"/>
                </a:solidFill>
              </a:rPr>
              <a:t>8</a:t>
            </a:r>
          </a:p>
          <a:p>
            <a:pPr algn="ctr"/>
            <a:r>
              <a:rPr lang="fr-FR" b="1" dirty="0"/>
              <a:t>Autres</a:t>
            </a:r>
          </a:p>
          <a:p>
            <a:pPr algn="ctr"/>
            <a:r>
              <a:rPr lang="fr-FR" sz="1200" dirty="0"/>
              <a:t>dont pôle de santé territoriale, centre municipal de santé</a:t>
            </a:r>
          </a:p>
        </p:txBody>
      </p:sp>
      <p:sp>
        <p:nvSpPr>
          <p:cNvPr id="23" name="TextBox 22">
            <a:extLst>
              <a:ext uri="{FF2B5EF4-FFF2-40B4-BE49-F238E27FC236}">
                <a16:creationId xmlns:a16="http://schemas.microsoft.com/office/drawing/2014/main" xmlns="" id="{06269C53-C698-4E9E-95E5-3C0D8A62F89B}"/>
              </a:ext>
            </a:extLst>
          </p:cNvPr>
          <p:cNvSpPr txBox="1"/>
          <p:nvPr/>
        </p:nvSpPr>
        <p:spPr>
          <a:xfrm>
            <a:off x="7220995" y="4725795"/>
            <a:ext cx="1784732" cy="615553"/>
          </a:xfrm>
          <a:prstGeom prst="rect">
            <a:avLst/>
          </a:prstGeom>
          <a:noFill/>
        </p:spPr>
        <p:txBody>
          <a:bodyPr wrap="square" rtlCol="0">
            <a:spAutoFit/>
          </a:bodyPr>
          <a:lstStyle/>
          <a:p>
            <a:pPr algn="ctr"/>
            <a:r>
              <a:rPr lang="fr-FR" b="1" dirty="0">
                <a:solidFill>
                  <a:schemeClr val="accent2"/>
                </a:solidFill>
              </a:rPr>
              <a:t>1</a:t>
            </a:r>
          </a:p>
          <a:p>
            <a:pPr algn="ctr"/>
            <a:r>
              <a:rPr lang="fr-FR" sz="1600" b="1" dirty="0"/>
              <a:t>CH</a:t>
            </a:r>
            <a:endParaRPr lang="fr-FR" b="1" dirty="0"/>
          </a:p>
        </p:txBody>
      </p:sp>
      <p:sp>
        <p:nvSpPr>
          <p:cNvPr id="24" name="TextBox 23">
            <a:extLst>
              <a:ext uri="{FF2B5EF4-FFF2-40B4-BE49-F238E27FC236}">
                <a16:creationId xmlns:a16="http://schemas.microsoft.com/office/drawing/2014/main" xmlns="" id="{49CC6CCD-0B6B-4318-B2F7-0591ED012C31}"/>
              </a:ext>
            </a:extLst>
          </p:cNvPr>
          <p:cNvSpPr txBox="1"/>
          <p:nvPr/>
        </p:nvSpPr>
        <p:spPr>
          <a:xfrm>
            <a:off x="8565462" y="4725795"/>
            <a:ext cx="1784732" cy="615553"/>
          </a:xfrm>
          <a:prstGeom prst="rect">
            <a:avLst/>
          </a:prstGeom>
          <a:noFill/>
        </p:spPr>
        <p:txBody>
          <a:bodyPr wrap="square" rtlCol="0">
            <a:spAutoFit/>
          </a:bodyPr>
          <a:lstStyle/>
          <a:p>
            <a:pPr algn="ctr"/>
            <a:r>
              <a:rPr lang="fr-FR" b="1" dirty="0">
                <a:solidFill>
                  <a:schemeClr val="accent2"/>
                </a:solidFill>
              </a:rPr>
              <a:t>1</a:t>
            </a:r>
          </a:p>
          <a:p>
            <a:pPr algn="ctr"/>
            <a:r>
              <a:rPr lang="fr-FR" sz="1600" b="1" dirty="0"/>
              <a:t>SISA</a:t>
            </a:r>
            <a:endParaRPr lang="fr-FR" b="1" dirty="0"/>
          </a:p>
        </p:txBody>
      </p:sp>
      <p:pic>
        <p:nvPicPr>
          <p:cNvPr id="26" name="Graphic 25" descr="Hospital with solid fill">
            <a:extLst>
              <a:ext uri="{FF2B5EF4-FFF2-40B4-BE49-F238E27FC236}">
                <a16:creationId xmlns:a16="http://schemas.microsoft.com/office/drawing/2014/main" xmlns="" id="{73A37D53-6ADE-460C-879F-02BB29E5BFE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15564" y="4414107"/>
            <a:ext cx="360000" cy="360000"/>
          </a:xfrm>
          <a:prstGeom prst="rect">
            <a:avLst/>
          </a:prstGeom>
        </p:spPr>
      </p:pic>
      <p:pic>
        <p:nvPicPr>
          <p:cNvPr id="27" name="Graphic 26" descr="Hospital with solid fill">
            <a:extLst>
              <a:ext uri="{FF2B5EF4-FFF2-40B4-BE49-F238E27FC236}">
                <a16:creationId xmlns:a16="http://schemas.microsoft.com/office/drawing/2014/main" xmlns="" id="{D48A3231-8C22-4759-A331-AD484D8DF00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555493" y="4414107"/>
            <a:ext cx="360000" cy="360000"/>
          </a:xfrm>
          <a:prstGeom prst="rect">
            <a:avLst/>
          </a:prstGeom>
        </p:spPr>
      </p:pic>
      <p:pic>
        <p:nvPicPr>
          <p:cNvPr id="28" name="Graphic 27" descr="Hospital with solid fill">
            <a:extLst>
              <a:ext uri="{FF2B5EF4-FFF2-40B4-BE49-F238E27FC236}">
                <a16:creationId xmlns:a16="http://schemas.microsoft.com/office/drawing/2014/main" xmlns="" id="{8AFB982C-C783-43F6-A98D-65458C75BAB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93874" y="4414107"/>
            <a:ext cx="360000" cy="360000"/>
          </a:xfrm>
          <a:prstGeom prst="rect">
            <a:avLst/>
          </a:prstGeom>
        </p:spPr>
      </p:pic>
      <p:pic>
        <p:nvPicPr>
          <p:cNvPr id="29" name="Graphic 28" descr="Hospital with solid fill">
            <a:extLst>
              <a:ext uri="{FF2B5EF4-FFF2-40B4-BE49-F238E27FC236}">
                <a16:creationId xmlns:a16="http://schemas.microsoft.com/office/drawing/2014/main" xmlns="" id="{29599311-32D0-4B40-89A2-AFDAB9CDCDA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32255" y="4414107"/>
            <a:ext cx="360000" cy="360000"/>
          </a:xfrm>
          <a:prstGeom prst="rect">
            <a:avLst/>
          </a:prstGeom>
        </p:spPr>
      </p:pic>
      <p:pic>
        <p:nvPicPr>
          <p:cNvPr id="30" name="Graphic 29" descr="Hospital with solid fill">
            <a:extLst>
              <a:ext uri="{FF2B5EF4-FFF2-40B4-BE49-F238E27FC236}">
                <a16:creationId xmlns:a16="http://schemas.microsoft.com/office/drawing/2014/main" xmlns="" id="{27BA41FC-8DC0-433E-A367-745EDAFB173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82808" y="4414107"/>
            <a:ext cx="360000" cy="360000"/>
          </a:xfrm>
          <a:prstGeom prst="rect">
            <a:avLst/>
          </a:prstGeom>
        </p:spPr>
      </p:pic>
      <p:pic>
        <p:nvPicPr>
          <p:cNvPr id="31" name="Graphic 30" descr="Hospital with solid fill">
            <a:extLst>
              <a:ext uri="{FF2B5EF4-FFF2-40B4-BE49-F238E27FC236}">
                <a16:creationId xmlns:a16="http://schemas.microsoft.com/office/drawing/2014/main" xmlns="" id="{426B49DD-6143-4A04-9CBA-357C45744EC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27274" y="4414107"/>
            <a:ext cx="360000" cy="360000"/>
          </a:xfrm>
          <a:prstGeom prst="rect">
            <a:avLst/>
          </a:prstGeom>
        </p:spPr>
      </p:pic>
      <p:pic>
        <p:nvPicPr>
          <p:cNvPr id="32" name="Graphic 31" descr="Hospital with solid fill">
            <a:extLst>
              <a:ext uri="{FF2B5EF4-FFF2-40B4-BE49-F238E27FC236}">
                <a16:creationId xmlns:a16="http://schemas.microsoft.com/office/drawing/2014/main" xmlns="" id="{D6112313-7913-460D-86F0-99438E84306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77828" y="4414107"/>
            <a:ext cx="360000" cy="360000"/>
          </a:xfrm>
          <a:prstGeom prst="rect">
            <a:avLst/>
          </a:prstGeom>
        </p:spPr>
      </p:pic>
      <p:pic>
        <p:nvPicPr>
          <p:cNvPr id="33" name="Graphic 32" descr="Hospital with solid fill">
            <a:extLst>
              <a:ext uri="{FF2B5EF4-FFF2-40B4-BE49-F238E27FC236}">
                <a16:creationId xmlns:a16="http://schemas.microsoft.com/office/drawing/2014/main" xmlns="" id="{5F4BF4DE-FC05-47D1-90AE-DEB5EE444E2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630451" y="4414107"/>
            <a:ext cx="360000" cy="360000"/>
          </a:xfrm>
          <a:prstGeom prst="rect">
            <a:avLst/>
          </a:prstGeom>
        </p:spPr>
      </p:pic>
      <p:sp>
        <p:nvSpPr>
          <p:cNvPr id="25" name="Rectangle 24">
            <a:extLst>
              <a:ext uri="{FF2B5EF4-FFF2-40B4-BE49-F238E27FC236}">
                <a16:creationId xmlns:a16="http://schemas.microsoft.com/office/drawing/2014/main" xmlns="" id="{887B25B7-7D4B-49B8-9A96-85BAE5C90F90}"/>
              </a:ext>
            </a:extLst>
          </p:cNvPr>
          <p:cNvSpPr/>
          <p:nvPr/>
        </p:nvSpPr>
        <p:spPr>
          <a:xfrm>
            <a:off x="9515353" y="6007297"/>
            <a:ext cx="2559134" cy="85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Parallelogram 33">
            <a:extLst>
              <a:ext uri="{FF2B5EF4-FFF2-40B4-BE49-F238E27FC236}">
                <a16:creationId xmlns:a16="http://schemas.microsoft.com/office/drawing/2014/main" xmlns="" id="{A4F0118E-35D9-4724-9ED2-A3EAD93C4C0E}"/>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35" name="Parallelogram 34">
            <a:extLst>
              <a:ext uri="{FF2B5EF4-FFF2-40B4-BE49-F238E27FC236}">
                <a16:creationId xmlns:a16="http://schemas.microsoft.com/office/drawing/2014/main" xmlns="" id="{0DC925B8-4672-42E9-A7D2-BA53614655D6}"/>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Tree>
    <p:extLst>
      <p:ext uri="{BB962C8B-B14F-4D97-AF65-F5344CB8AC3E}">
        <p14:creationId xmlns:p14="http://schemas.microsoft.com/office/powerpoint/2010/main" val="1005122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660" y="494778"/>
            <a:ext cx="11196000" cy="1114817"/>
          </a:xfrm>
        </p:spPr>
        <p:txBody>
          <a:bodyPr/>
          <a:lstStyle/>
          <a:p>
            <a:r>
              <a:rPr lang="fr-FR" dirty="0"/>
              <a:t>Restitution de l'Enquête Réseau</a:t>
            </a:r>
            <a:endParaRPr lang="fr-FR" dirty="0">
              <a:solidFill>
                <a:srgbClr val="FF0000"/>
              </a:solidFill>
            </a:endParaRPr>
          </a:p>
        </p:txBody>
      </p:sp>
      <p:sp>
        <p:nvSpPr>
          <p:cNvPr id="5" name="Espace réservé du numéro de diapositive 4"/>
          <p:cNvSpPr>
            <a:spLocks noGrp="1"/>
          </p:cNvSpPr>
          <p:nvPr>
            <p:ph type="sldNum" sz="quarter" idx="12"/>
          </p:nvPr>
        </p:nvSpPr>
        <p:spPr>
          <a:xfrm>
            <a:off x="0" y="6540078"/>
            <a:ext cx="720000" cy="288000"/>
          </a:xfrm>
        </p:spPr>
        <p:txBody>
          <a:bodyPr/>
          <a:lstStyle/>
          <a:p>
            <a:fld id="{CF4668DC-857F-487D-BFFA-8C0CA5037977}" type="slidenum">
              <a:rPr lang="fr-BE" smtClean="0">
                <a:solidFill>
                  <a:srgbClr val="0C419A"/>
                </a:solidFill>
              </a:rPr>
              <a:pPr/>
              <a:t>33</a:t>
            </a:fld>
            <a:endParaRPr lang="fr-BE">
              <a:solidFill>
                <a:srgbClr val="0C419A"/>
              </a:solidFill>
            </a:endParaRPr>
          </a:p>
        </p:txBody>
      </p:sp>
      <p:sp>
        <p:nvSpPr>
          <p:cNvPr id="8" name="TextBox 7">
            <a:extLst>
              <a:ext uri="{FF2B5EF4-FFF2-40B4-BE49-F238E27FC236}">
                <a16:creationId xmlns:a16="http://schemas.microsoft.com/office/drawing/2014/main" xmlns="" id="{67C3BA8E-72D6-42A8-A6BC-3B4F4D4D4366}"/>
              </a:ext>
            </a:extLst>
          </p:cNvPr>
          <p:cNvSpPr txBox="1"/>
          <p:nvPr/>
        </p:nvSpPr>
        <p:spPr>
          <a:xfrm>
            <a:off x="1272660" y="2601328"/>
            <a:ext cx="10422000" cy="646986"/>
          </a:xfrm>
          <a:prstGeom prst="rect">
            <a:avLst/>
          </a:prstGeom>
          <a:noFill/>
        </p:spPr>
        <p:txBody>
          <a:bodyPr wrap="square" anchor="ctr">
            <a:noAutofit/>
          </a:bodyPr>
          <a:lstStyle/>
          <a:p>
            <a:r>
              <a:rPr lang="fr-FR" sz="1600" b="1" dirty="0"/>
              <a:t>Incompréhension du dispositif entrainant une absence d’appropriation et de déploiement du dispositif malgré les  actions d’accompagnement réalisées depuis sa mise en place en 2018</a:t>
            </a:r>
          </a:p>
        </p:txBody>
      </p:sp>
      <p:sp>
        <p:nvSpPr>
          <p:cNvPr id="10" name="TextBox 9">
            <a:extLst>
              <a:ext uri="{FF2B5EF4-FFF2-40B4-BE49-F238E27FC236}">
                <a16:creationId xmlns:a16="http://schemas.microsoft.com/office/drawing/2014/main" xmlns="" id="{5B6B9BE2-7B36-4346-AD02-14CD7A5A854A}"/>
              </a:ext>
            </a:extLst>
          </p:cNvPr>
          <p:cNvSpPr txBox="1"/>
          <p:nvPr/>
        </p:nvSpPr>
        <p:spPr>
          <a:xfrm>
            <a:off x="1272660" y="3365190"/>
            <a:ext cx="10712076" cy="598651"/>
          </a:xfrm>
          <a:prstGeom prst="rect">
            <a:avLst/>
          </a:prstGeom>
          <a:noFill/>
        </p:spPr>
        <p:txBody>
          <a:bodyPr wrap="square" anchor="ctr">
            <a:noAutofit/>
          </a:bodyPr>
          <a:lstStyle>
            <a:defPPr>
              <a:defRPr lang="fr-FR"/>
            </a:defPPr>
            <a:lvl1pPr>
              <a:defRPr sz="1600" b="1"/>
            </a:lvl1pPr>
          </a:lstStyle>
          <a:p>
            <a:r>
              <a:rPr lang="fr-FR" dirty="0"/>
              <a:t>Confusion sur la place et l’articulation de ces organisations par rapport aux structures d’exercice coordonnées déjà existantes </a:t>
            </a:r>
            <a:r>
              <a:rPr lang="fr-FR" b="0" dirty="0"/>
              <a:t>(CPTS notamment) </a:t>
            </a:r>
          </a:p>
        </p:txBody>
      </p:sp>
      <p:sp>
        <p:nvSpPr>
          <p:cNvPr id="12" name="TextBox 11">
            <a:extLst>
              <a:ext uri="{FF2B5EF4-FFF2-40B4-BE49-F238E27FC236}">
                <a16:creationId xmlns:a16="http://schemas.microsoft.com/office/drawing/2014/main" xmlns="" id="{A2D49D64-3075-46B1-99EB-AE6E52CBA064}"/>
              </a:ext>
            </a:extLst>
          </p:cNvPr>
          <p:cNvSpPr txBox="1"/>
          <p:nvPr/>
        </p:nvSpPr>
        <p:spPr>
          <a:xfrm>
            <a:off x="1272660" y="4080717"/>
            <a:ext cx="10422000" cy="598650"/>
          </a:xfrm>
          <a:prstGeom prst="rect">
            <a:avLst/>
          </a:prstGeom>
          <a:noFill/>
        </p:spPr>
        <p:txBody>
          <a:bodyPr wrap="square" anchor="ctr">
            <a:noAutofit/>
          </a:bodyPr>
          <a:lstStyle>
            <a:defPPr>
              <a:defRPr lang="fr-FR"/>
            </a:defPPr>
            <a:lvl1pPr>
              <a:defRPr sz="1600" b="1"/>
            </a:lvl1pPr>
          </a:lstStyle>
          <a:p>
            <a:r>
              <a:rPr lang="fr-FR" dirty="0"/>
              <a:t>Un outil initialement construit pour structurer l’offre en TLC mais qui tend à devenir un outil de prise en charge des SNP : un mélange des genres fréquent  et une concurrence au SAS</a:t>
            </a:r>
            <a:endParaRPr lang="fr-FR" sz="1300" b="0" dirty="0"/>
          </a:p>
        </p:txBody>
      </p:sp>
      <p:sp>
        <p:nvSpPr>
          <p:cNvPr id="14" name="TextBox 13">
            <a:extLst>
              <a:ext uri="{FF2B5EF4-FFF2-40B4-BE49-F238E27FC236}">
                <a16:creationId xmlns:a16="http://schemas.microsoft.com/office/drawing/2014/main" xmlns="" id="{580FC71A-738E-489C-8169-3F286B553696}"/>
              </a:ext>
            </a:extLst>
          </p:cNvPr>
          <p:cNvSpPr txBox="1"/>
          <p:nvPr/>
        </p:nvSpPr>
        <p:spPr>
          <a:xfrm>
            <a:off x="1272660" y="4796243"/>
            <a:ext cx="10422000" cy="598650"/>
          </a:xfrm>
          <a:prstGeom prst="rect">
            <a:avLst/>
          </a:prstGeom>
          <a:noFill/>
        </p:spPr>
        <p:txBody>
          <a:bodyPr wrap="square" anchor="ctr">
            <a:noAutofit/>
          </a:bodyPr>
          <a:lstStyle>
            <a:defPPr>
              <a:defRPr lang="fr-FR"/>
            </a:defPPr>
            <a:lvl1pPr>
              <a:defRPr sz="1600" b="1"/>
            </a:lvl1pPr>
          </a:lstStyle>
          <a:p>
            <a:r>
              <a:rPr lang="fr-FR" dirty="0"/>
              <a:t>Absence de visibilité des modalités organisationnelles des OTC et de leur impact réel sur l’amélioration de l’accès aux soins dans les territoires </a:t>
            </a:r>
          </a:p>
        </p:txBody>
      </p:sp>
      <p:pic>
        <p:nvPicPr>
          <p:cNvPr id="21" name="Graphic 20" descr="Badge with solid fill">
            <a:extLst>
              <a:ext uri="{FF2B5EF4-FFF2-40B4-BE49-F238E27FC236}">
                <a16:creationId xmlns:a16="http://schemas.microsoft.com/office/drawing/2014/main" xmlns="" id="{DFD8E2E6-F062-4675-A35C-F062F744B2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39994" y="3398950"/>
            <a:ext cx="540000" cy="540000"/>
          </a:xfrm>
          <a:prstGeom prst="rect">
            <a:avLst/>
          </a:prstGeom>
        </p:spPr>
      </p:pic>
      <p:pic>
        <p:nvPicPr>
          <p:cNvPr id="23" name="Graphic 22" descr="Badge 3 with solid fill">
            <a:extLst>
              <a:ext uri="{FF2B5EF4-FFF2-40B4-BE49-F238E27FC236}">
                <a16:creationId xmlns:a16="http://schemas.microsoft.com/office/drawing/2014/main" xmlns="" id="{60A3DCB3-C450-4000-9EF3-25DC131F70F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994" y="4110042"/>
            <a:ext cx="540000" cy="540000"/>
          </a:xfrm>
          <a:prstGeom prst="rect">
            <a:avLst/>
          </a:prstGeom>
        </p:spPr>
      </p:pic>
      <p:pic>
        <p:nvPicPr>
          <p:cNvPr id="25" name="Graphic 24" descr="Badge 4 with solid fill">
            <a:extLst>
              <a:ext uri="{FF2B5EF4-FFF2-40B4-BE49-F238E27FC236}">
                <a16:creationId xmlns:a16="http://schemas.microsoft.com/office/drawing/2014/main" xmlns="" id="{3941CEA5-D64A-4949-9269-D6039762FEA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9994" y="4825568"/>
            <a:ext cx="540000" cy="540000"/>
          </a:xfrm>
          <a:prstGeom prst="rect">
            <a:avLst/>
          </a:prstGeom>
        </p:spPr>
      </p:pic>
      <p:pic>
        <p:nvPicPr>
          <p:cNvPr id="27" name="Graphic 26" descr="Badge 1 with solid fill">
            <a:extLst>
              <a:ext uri="{FF2B5EF4-FFF2-40B4-BE49-F238E27FC236}">
                <a16:creationId xmlns:a16="http://schemas.microsoft.com/office/drawing/2014/main" xmlns="" id="{BCD61F91-7A64-4C7C-8361-43C2708EE22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39994" y="2654821"/>
            <a:ext cx="540000" cy="540000"/>
          </a:xfrm>
          <a:prstGeom prst="rect">
            <a:avLst/>
          </a:prstGeom>
        </p:spPr>
      </p:pic>
      <p:sp>
        <p:nvSpPr>
          <p:cNvPr id="15" name="TextBox 14">
            <a:extLst>
              <a:ext uri="{FF2B5EF4-FFF2-40B4-BE49-F238E27FC236}">
                <a16:creationId xmlns:a16="http://schemas.microsoft.com/office/drawing/2014/main" xmlns="" id="{5777A0DE-3E00-4DD9-878B-361E3AC36A2B}"/>
              </a:ext>
            </a:extLst>
          </p:cNvPr>
          <p:cNvSpPr txBox="1"/>
          <p:nvPr/>
        </p:nvSpPr>
        <p:spPr>
          <a:xfrm>
            <a:off x="498661" y="1733925"/>
            <a:ext cx="11196000" cy="646986"/>
          </a:xfrm>
          <a:prstGeom prst="roundRect">
            <a:avLst/>
          </a:prstGeom>
          <a:solidFill>
            <a:schemeClr val="bg1">
              <a:lumMod val="95000"/>
            </a:schemeClr>
          </a:solidFill>
          <a:ln w="28575">
            <a:noFill/>
          </a:ln>
        </p:spPr>
        <p:txBody>
          <a:bodyPr wrap="square">
            <a:spAutoFit/>
          </a:bodyPr>
          <a:lstStyle/>
          <a:p>
            <a:pPr algn="ctr"/>
            <a:r>
              <a:rPr lang="fr-FR" sz="1600" dirty="0">
                <a:effectLst/>
                <a:latin typeface="+mj-lt"/>
              </a:rPr>
              <a:t>Dans le cadre des travaux préparatoires convention médicale 2023, </a:t>
            </a:r>
            <a:r>
              <a:rPr lang="fr-FR" sz="1600" b="1" dirty="0">
                <a:effectLst/>
                <a:latin typeface="+mj-lt"/>
              </a:rPr>
              <a:t>un questionnaire spécifique sur les organisations territoriales coordonnées de téléconsultation a été réalisé </a:t>
            </a:r>
            <a:r>
              <a:rPr lang="fr-FR" sz="1600" b="1" dirty="0" smtClean="0">
                <a:effectLst/>
                <a:latin typeface="+mj-lt"/>
              </a:rPr>
              <a:t>auprès </a:t>
            </a:r>
            <a:r>
              <a:rPr lang="fr-FR" sz="1600" b="1" dirty="0">
                <a:effectLst/>
                <a:latin typeface="+mj-lt"/>
              </a:rPr>
              <a:t>des CPAM. </a:t>
            </a:r>
            <a:endParaRPr lang="fr-FR" sz="1600" dirty="0">
              <a:effectLst/>
              <a:latin typeface="+mj-lt"/>
            </a:endParaRPr>
          </a:p>
        </p:txBody>
      </p:sp>
      <p:sp>
        <p:nvSpPr>
          <p:cNvPr id="17" name="Parallelogram 16">
            <a:extLst>
              <a:ext uri="{FF2B5EF4-FFF2-40B4-BE49-F238E27FC236}">
                <a16:creationId xmlns:a16="http://schemas.microsoft.com/office/drawing/2014/main" xmlns="" id="{2D285D15-1BFB-496D-92D2-78D61907E1A4}"/>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18" name="Parallelogram 17">
            <a:extLst>
              <a:ext uri="{FF2B5EF4-FFF2-40B4-BE49-F238E27FC236}">
                <a16:creationId xmlns:a16="http://schemas.microsoft.com/office/drawing/2014/main" xmlns="" id="{CE416682-F591-421A-9108-DEC2BE887E3D}"/>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Bilan</a:t>
            </a:r>
          </a:p>
        </p:txBody>
      </p:sp>
    </p:spTree>
    <p:extLst>
      <p:ext uri="{BB962C8B-B14F-4D97-AF65-F5344CB8AC3E}">
        <p14:creationId xmlns:p14="http://schemas.microsoft.com/office/powerpoint/2010/main" val="2119647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34</a:t>
            </a:fld>
            <a:endParaRPr lang="fr-FR" dirty="0"/>
          </a:p>
        </p:txBody>
      </p:sp>
      <p:sp>
        <p:nvSpPr>
          <p:cNvPr id="4" name="Titre 3"/>
          <p:cNvSpPr>
            <a:spLocks noGrp="1"/>
          </p:cNvSpPr>
          <p:nvPr>
            <p:ph type="title"/>
          </p:nvPr>
        </p:nvSpPr>
        <p:spPr>
          <a:xfrm>
            <a:off x="498000" y="494778"/>
            <a:ext cx="11196000" cy="1114817"/>
          </a:xfrm>
          <a:solidFill>
            <a:schemeClr val="tx1"/>
          </a:solidFill>
        </p:spPr>
        <p:txBody>
          <a:bodyPr/>
          <a:lstStyle/>
          <a:p>
            <a:r>
              <a:rPr lang="fr-FR" dirty="0"/>
              <a:t>ORIENTATION de la prochaine convention </a:t>
            </a:r>
          </a:p>
        </p:txBody>
      </p:sp>
      <p:sp>
        <p:nvSpPr>
          <p:cNvPr id="16" name="Rectangle 15">
            <a:extLst>
              <a:ext uri="{FF2B5EF4-FFF2-40B4-BE49-F238E27FC236}">
                <a16:creationId xmlns:a16="http://schemas.microsoft.com/office/drawing/2014/main" xmlns="" id="{F4B6930B-A305-41BC-9F16-24F3915DF590}"/>
              </a:ext>
            </a:extLst>
          </p:cNvPr>
          <p:cNvSpPr/>
          <p:nvPr/>
        </p:nvSpPr>
        <p:spPr>
          <a:xfrm>
            <a:off x="1649186" y="2705826"/>
            <a:ext cx="8893628"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D2052985-80CA-424E-BC36-BF9CC8CB1DD2}"/>
              </a:ext>
            </a:extLst>
          </p:cNvPr>
          <p:cNvSpPr/>
          <p:nvPr/>
        </p:nvSpPr>
        <p:spPr>
          <a:xfrm>
            <a:off x="5559877" y="2288875"/>
            <a:ext cx="1072244"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25">
            <a:extLst>
              <a:ext uri="{FF2B5EF4-FFF2-40B4-BE49-F238E27FC236}">
                <a16:creationId xmlns:a16="http://schemas.microsoft.com/office/drawing/2014/main" xmlns="" id="{4A542B62-EE5E-47A4-A68F-09F71A6A1657}"/>
              </a:ext>
            </a:extLst>
          </p:cNvPr>
          <p:cNvSpPr txBox="1"/>
          <p:nvPr/>
        </p:nvSpPr>
        <p:spPr>
          <a:xfrm>
            <a:off x="1976126" y="3058162"/>
            <a:ext cx="8239746" cy="1569660"/>
          </a:xfrm>
          <a:prstGeom prst="rect">
            <a:avLst/>
          </a:prstGeom>
          <a:noFill/>
        </p:spPr>
        <p:txBody>
          <a:bodyPr wrap="square">
            <a:spAutoFit/>
          </a:bodyPr>
          <a:lstStyle/>
          <a:p>
            <a:pPr algn="ctr"/>
            <a:r>
              <a:rPr lang="fr-FR" sz="2400" b="1" dirty="0">
                <a:latin typeface="+mj-lt"/>
                <a:ea typeface="Calibri" panose="020F0502020204030204" pitchFamily="34" charset="0"/>
              </a:rPr>
              <a:t>Développer et encadrer la télémédecine dans une logique de territorialité et de complémentarité avec l’offre de soins présentielle existante</a:t>
            </a:r>
          </a:p>
          <a:p>
            <a:pPr algn="ctr"/>
            <a:endParaRPr lang="fr-FR" sz="2400" b="1" dirty="0">
              <a:latin typeface="+mj-lt"/>
              <a:ea typeface="Calibri" panose="020F0502020204030204" pitchFamily="34" charset="0"/>
            </a:endParaRPr>
          </a:p>
        </p:txBody>
      </p:sp>
      <p:grpSp>
        <p:nvGrpSpPr>
          <p:cNvPr id="2" name="Group 1">
            <a:extLst>
              <a:ext uri="{FF2B5EF4-FFF2-40B4-BE49-F238E27FC236}">
                <a16:creationId xmlns:a16="http://schemas.microsoft.com/office/drawing/2014/main" xmlns="" id="{CF902C42-498D-4265-9253-298CA66A3608}"/>
              </a:ext>
            </a:extLst>
          </p:cNvPr>
          <p:cNvGrpSpPr/>
          <p:nvPr/>
        </p:nvGrpSpPr>
        <p:grpSpPr>
          <a:xfrm>
            <a:off x="5638800" y="2258881"/>
            <a:ext cx="914400" cy="914400"/>
            <a:chOff x="6184060" y="1884305"/>
            <a:chExt cx="914400" cy="914400"/>
          </a:xfrm>
        </p:grpSpPr>
        <p:sp>
          <p:nvSpPr>
            <p:cNvPr id="9" name="Oval 8">
              <a:extLst>
                <a:ext uri="{FF2B5EF4-FFF2-40B4-BE49-F238E27FC236}">
                  <a16:creationId xmlns:a16="http://schemas.microsoft.com/office/drawing/2014/main" xmlns="" id="{5CE4C718-6BAC-4D80-B31F-BB364708FA10}"/>
                </a:ext>
              </a:extLst>
            </p:cNvPr>
            <p:cNvSpPr/>
            <p:nvPr/>
          </p:nvSpPr>
          <p:spPr>
            <a:xfrm>
              <a:off x="6281260" y="1981505"/>
              <a:ext cx="720000" cy="720000"/>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c 6" descr="Open quotation mark with solid fill">
              <a:extLst>
                <a:ext uri="{FF2B5EF4-FFF2-40B4-BE49-F238E27FC236}">
                  <a16:creationId xmlns:a16="http://schemas.microsoft.com/office/drawing/2014/main" xmlns="" id="{CE2401BB-5D0D-43BD-836F-CF244D5F5FF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0800000">
              <a:off x="6184060" y="1884305"/>
              <a:ext cx="914400" cy="914400"/>
            </a:xfrm>
            <a:prstGeom prst="rect">
              <a:avLst/>
            </a:prstGeom>
          </p:spPr>
        </p:pic>
      </p:grpSp>
      <p:sp>
        <p:nvSpPr>
          <p:cNvPr id="10" name="Parallelogram 9">
            <a:extLst>
              <a:ext uri="{FF2B5EF4-FFF2-40B4-BE49-F238E27FC236}">
                <a16:creationId xmlns:a16="http://schemas.microsoft.com/office/drawing/2014/main" xmlns="" id="{71D9F40C-46BA-487B-80C9-2611A6F2C2F2}"/>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11" name="Parallelogram 10">
            <a:extLst>
              <a:ext uri="{FF2B5EF4-FFF2-40B4-BE49-F238E27FC236}">
                <a16:creationId xmlns:a16="http://schemas.microsoft.com/office/drawing/2014/main" xmlns="" id="{68369B12-0AB8-4D7F-AB3F-AF7DCD935AA9}"/>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Tree>
    <p:extLst>
      <p:ext uri="{BB962C8B-B14F-4D97-AF65-F5344CB8AC3E}">
        <p14:creationId xmlns:p14="http://schemas.microsoft.com/office/powerpoint/2010/main" val="188530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a:extLst>
              <a:ext uri="{FF2B5EF4-FFF2-40B4-BE49-F238E27FC236}">
                <a16:creationId xmlns:a16="http://schemas.microsoft.com/office/drawing/2014/main" xmlns="" id="{70ED04A2-5F97-4628-85F1-515C6A2310B2}"/>
              </a:ext>
            </a:extLst>
          </p:cNvPr>
          <p:cNvSpPr/>
          <p:nvPr/>
        </p:nvSpPr>
        <p:spPr>
          <a:xfrm>
            <a:off x="3272906" y="2022093"/>
            <a:ext cx="5400000" cy="5220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35</a:t>
            </a:fld>
            <a:endParaRPr lang="fr-FR" dirty="0"/>
          </a:p>
        </p:txBody>
      </p:sp>
      <p:sp>
        <p:nvSpPr>
          <p:cNvPr id="16" name="TextBox 15">
            <a:extLst>
              <a:ext uri="{FF2B5EF4-FFF2-40B4-BE49-F238E27FC236}">
                <a16:creationId xmlns:a16="http://schemas.microsoft.com/office/drawing/2014/main" xmlns="" id="{7440B793-C54F-4DF2-AF78-B97E35F24B3A}"/>
              </a:ext>
            </a:extLst>
          </p:cNvPr>
          <p:cNvSpPr txBox="1">
            <a:spLocks/>
          </p:cNvSpPr>
          <p:nvPr/>
        </p:nvSpPr>
        <p:spPr>
          <a:xfrm>
            <a:off x="4831227" y="1745644"/>
            <a:ext cx="2175621" cy="369332"/>
          </a:xfrm>
          <a:prstGeom prst="rect">
            <a:avLst/>
          </a:prstGeom>
          <a:solidFill>
            <a:schemeClr val="tx1"/>
          </a:solidFill>
        </p:spPr>
        <p:txBody>
          <a:bodyPr wrap="square" rtlCol="0" anchor="ctr">
            <a:spAutoFit/>
          </a:bodyPr>
          <a:lstStyle/>
          <a:p>
            <a:pPr algn="ctr"/>
            <a:r>
              <a:rPr lang="fr-FR" b="1" dirty="0">
                <a:solidFill>
                  <a:schemeClr val="bg1"/>
                </a:solidFill>
              </a:rPr>
              <a:t>Téléconsultation</a:t>
            </a:r>
          </a:p>
        </p:txBody>
      </p:sp>
      <p:sp>
        <p:nvSpPr>
          <p:cNvPr id="5" name="TextBox 4">
            <a:extLst>
              <a:ext uri="{FF2B5EF4-FFF2-40B4-BE49-F238E27FC236}">
                <a16:creationId xmlns:a16="http://schemas.microsoft.com/office/drawing/2014/main" xmlns="" id="{CB6832B1-B5D8-4817-8B96-A5270A6A28E4}"/>
              </a:ext>
            </a:extLst>
          </p:cNvPr>
          <p:cNvSpPr txBox="1">
            <a:spLocks/>
          </p:cNvSpPr>
          <p:nvPr/>
        </p:nvSpPr>
        <p:spPr>
          <a:xfrm>
            <a:off x="498660" y="2556641"/>
            <a:ext cx="11196000" cy="3477875"/>
          </a:xfrm>
          <a:prstGeom prst="rect">
            <a:avLst/>
          </a:prstGeom>
          <a:solidFill>
            <a:schemeClr val="bg1">
              <a:lumMod val="95000"/>
            </a:schemeClr>
          </a:solidFill>
          <a:ln w="12700">
            <a:solidFill>
              <a:schemeClr val="tx1"/>
            </a:solidFill>
            <a:prstDash val="solid"/>
          </a:ln>
        </p:spPr>
        <p:txBody>
          <a:bodyPr wrap="square" rtlCol="0" anchor="ctr">
            <a:spAutoFit/>
          </a:bodyPr>
          <a:lstStyle/>
          <a:p>
            <a:pPr marL="171450" indent="-171450">
              <a:buFont typeface="Arial" panose="020B0604020202020204" pitchFamily="34" charset="0"/>
              <a:buChar char="•"/>
            </a:pPr>
            <a:r>
              <a:rPr lang="fr-FR" sz="2000" b="1" dirty="0"/>
              <a:t>Quelle place pour les organisations territoriales coordonnées de téléconsultation  ?</a:t>
            </a:r>
          </a:p>
          <a:p>
            <a:r>
              <a:rPr lang="fr-FR" sz="2000" b="1" dirty="0"/>
              <a:t> </a:t>
            </a:r>
          </a:p>
          <a:p>
            <a:pPr marL="171450" indent="-171450">
              <a:buFont typeface="Arial" panose="020B0604020202020204" pitchFamily="34" charset="0"/>
              <a:buChar char="•"/>
            </a:pPr>
            <a:r>
              <a:rPr lang="fr-FR" sz="2000" b="1" dirty="0"/>
              <a:t>Quel rôle donner aux CPTS et aux ESS sur les usages de la télémédecine ?</a:t>
            </a:r>
          </a:p>
          <a:p>
            <a:endParaRPr lang="fr-FR" sz="2000" b="1" dirty="0"/>
          </a:p>
          <a:p>
            <a:pPr marL="171450" indent="-171450">
              <a:buFont typeface="Arial" panose="020B0604020202020204" pitchFamily="34" charset="0"/>
              <a:buChar char="•"/>
            </a:pPr>
            <a:r>
              <a:rPr lang="fr-FR" sz="2000" b="1" dirty="0"/>
              <a:t>Quelles adaptations éventuelles au seuil de 20% ? </a:t>
            </a:r>
          </a:p>
          <a:p>
            <a:pPr marL="628650" lvl="1" indent="-171450">
              <a:buFont typeface="Arial" panose="020B0604020202020204" pitchFamily="34" charset="0"/>
              <a:buChar char="•"/>
            </a:pPr>
            <a:r>
              <a:rPr lang="fr-FR" sz="2000" b="1" dirty="0"/>
              <a:t>Différences selon les spécialités ? </a:t>
            </a:r>
          </a:p>
          <a:p>
            <a:pPr marL="628650" lvl="1" indent="-171450">
              <a:buFont typeface="Arial" panose="020B0604020202020204" pitchFamily="34" charset="0"/>
              <a:buChar char="•"/>
            </a:pPr>
            <a:r>
              <a:rPr lang="fr-FR" sz="2000" b="1" dirty="0"/>
              <a:t>Traitement spécifique des médecins en cumul emploi/retraite ?</a:t>
            </a:r>
          </a:p>
          <a:p>
            <a:pPr lvl="1"/>
            <a:endParaRPr lang="fr-FR" sz="2000" b="1" dirty="0"/>
          </a:p>
          <a:p>
            <a:pPr marL="171450" indent="-171450">
              <a:buFont typeface="Arial" panose="020B0604020202020204" pitchFamily="34" charset="0"/>
              <a:buChar char="•"/>
            </a:pPr>
            <a:r>
              <a:rPr lang="fr-FR" sz="2000" b="1" dirty="0"/>
              <a:t>Comment dynamiser la téléconsultation assistée ?</a:t>
            </a:r>
          </a:p>
          <a:p>
            <a:pPr marL="628650" lvl="1" indent="-171450">
              <a:buFont typeface="Arial" panose="020B0604020202020204" pitchFamily="34" charset="0"/>
              <a:buChar char="•"/>
            </a:pPr>
            <a:r>
              <a:rPr lang="fr-FR" sz="2000" b="1" dirty="0"/>
              <a:t>Favoriser les visites à domicile IDEL avec TCL assistée avec le médecin traitant ?</a:t>
            </a:r>
          </a:p>
          <a:p>
            <a:pPr marL="628650" lvl="1" indent="-171450">
              <a:buFont typeface="Arial" panose="020B0604020202020204" pitchFamily="34" charset="0"/>
              <a:buChar char="•"/>
            </a:pPr>
            <a:r>
              <a:rPr lang="fr-FR" sz="2000" b="1" dirty="0"/>
              <a:t>Autres usages ? </a:t>
            </a:r>
          </a:p>
        </p:txBody>
      </p:sp>
      <p:sp>
        <p:nvSpPr>
          <p:cNvPr id="6" name="Title 5">
            <a:extLst>
              <a:ext uri="{FF2B5EF4-FFF2-40B4-BE49-F238E27FC236}">
                <a16:creationId xmlns:a16="http://schemas.microsoft.com/office/drawing/2014/main" xmlns="" id="{02E410C7-B4A4-4D28-93D7-1382E59C641C}"/>
              </a:ext>
            </a:extLst>
          </p:cNvPr>
          <p:cNvSpPr>
            <a:spLocks noGrp="1"/>
          </p:cNvSpPr>
          <p:nvPr>
            <p:ph type="title"/>
          </p:nvPr>
        </p:nvSpPr>
        <p:spPr/>
        <p:txBody>
          <a:bodyPr/>
          <a:lstStyle/>
          <a:p>
            <a:r>
              <a:rPr lang="fr-FR" dirty="0"/>
              <a:t>propositions</a:t>
            </a:r>
          </a:p>
        </p:txBody>
      </p:sp>
      <p:sp>
        <p:nvSpPr>
          <p:cNvPr id="9" name="Parallelogram 8">
            <a:extLst>
              <a:ext uri="{FF2B5EF4-FFF2-40B4-BE49-F238E27FC236}">
                <a16:creationId xmlns:a16="http://schemas.microsoft.com/office/drawing/2014/main" xmlns="" id="{F3677D51-773B-4B84-BF8E-0C5E90915D04}"/>
              </a:ext>
            </a:extLst>
          </p:cNvPr>
          <p:cNvSpPr/>
          <p:nvPr/>
        </p:nvSpPr>
        <p:spPr>
          <a:xfrm>
            <a:off x="-70340"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Télémédecine</a:t>
            </a:r>
          </a:p>
        </p:txBody>
      </p:sp>
      <p:sp>
        <p:nvSpPr>
          <p:cNvPr id="10" name="Parallelogram 9">
            <a:extLst>
              <a:ext uri="{FF2B5EF4-FFF2-40B4-BE49-F238E27FC236}">
                <a16:creationId xmlns:a16="http://schemas.microsoft.com/office/drawing/2014/main" xmlns="" id="{9544118C-1152-4016-A939-C975857E86C8}"/>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Tree>
    <p:extLst>
      <p:ext uri="{BB962C8B-B14F-4D97-AF65-F5344CB8AC3E}">
        <p14:creationId xmlns:p14="http://schemas.microsoft.com/office/powerpoint/2010/main" val="266610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776652"/>
            <a:ext cx="11196453" cy="4796163"/>
          </a:xfrm>
        </p:spPr>
        <p:txBody>
          <a:bodyPr>
            <a:noAutofit/>
          </a:bodyPr>
          <a:lstStyle/>
          <a:p>
            <a:r>
              <a:rPr lang="fr-FR" sz="1800" b="1" dirty="0">
                <a:solidFill>
                  <a:schemeClr val="tx1"/>
                </a:solidFill>
              </a:rPr>
              <a:t>De premières actions identifiées</a:t>
            </a:r>
          </a:p>
          <a:p>
            <a:pPr marL="517525" lvl="1" indent="-342900">
              <a:buFont typeface="Wingdings" panose="05000000000000000000" pitchFamily="2" charset="2"/>
              <a:buChar char="Ø"/>
            </a:pPr>
            <a:r>
              <a:rPr lang="fr-FR" sz="1400" b="0" dirty="0">
                <a:solidFill>
                  <a:schemeClr val="tx1"/>
                </a:solidFill>
              </a:rPr>
              <a:t>Répondre au problème des pièces justificatives </a:t>
            </a:r>
            <a:r>
              <a:rPr lang="fr-FR" sz="1400" b="0" dirty="0" smtClean="0">
                <a:solidFill>
                  <a:schemeClr val="tx1"/>
                </a:solidFill>
              </a:rPr>
              <a:t>pour l’envoi des </a:t>
            </a:r>
            <a:r>
              <a:rPr lang="fr-FR" sz="1400" b="0" dirty="0">
                <a:solidFill>
                  <a:schemeClr val="tx1"/>
                </a:solidFill>
              </a:rPr>
              <a:t>flux </a:t>
            </a:r>
            <a:r>
              <a:rPr lang="fr-FR" sz="1400" b="0" dirty="0" smtClean="0">
                <a:solidFill>
                  <a:schemeClr val="tx1"/>
                </a:solidFill>
              </a:rPr>
              <a:t>dégradés </a:t>
            </a:r>
            <a:r>
              <a:rPr lang="fr-FR" sz="1400" b="0" dirty="0"/>
              <a:t>et pour le paiement des forfaits</a:t>
            </a:r>
          </a:p>
          <a:p>
            <a:pPr marL="517525" lvl="1" indent="-342900">
              <a:buFont typeface="Wingdings" panose="05000000000000000000" pitchFamily="2" charset="2"/>
              <a:buChar char="Ø"/>
            </a:pPr>
            <a:r>
              <a:rPr lang="fr-FR" sz="1400" b="0" dirty="0" smtClean="0">
                <a:solidFill>
                  <a:schemeClr val="tx1"/>
                </a:solidFill>
              </a:rPr>
              <a:t>Aller plus loin dans la facilitation  du </a:t>
            </a:r>
            <a:r>
              <a:rPr lang="fr-FR" sz="1400" b="0" dirty="0">
                <a:solidFill>
                  <a:schemeClr val="tx1"/>
                </a:solidFill>
              </a:rPr>
              <a:t>renouvellement des protocoles </a:t>
            </a:r>
            <a:r>
              <a:rPr lang="fr-FR" sz="1400" b="0" dirty="0" smtClean="0">
                <a:solidFill>
                  <a:schemeClr val="tx1"/>
                </a:solidFill>
              </a:rPr>
              <a:t>ALD</a:t>
            </a:r>
          </a:p>
          <a:p>
            <a:pPr marL="517525" lvl="1" indent="-342900">
              <a:buFont typeface="Wingdings" panose="05000000000000000000" pitchFamily="2" charset="2"/>
              <a:buChar char="Ø"/>
            </a:pPr>
            <a:r>
              <a:rPr lang="fr-FR" sz="1400" b="0" dirty="0" smtClean="0"/>
              <a:t>Renforcer l’offre de service sur Ameli pro (outils de suivi de l’activité/des données via Dataviz, réclamations dématérialisées….)</a:t>
            </a:r>
            <a:endParaRPr lang="fr-FR" sz="1400" b="0" dirty="0" smtClean="0">
              <a:solidFill>
                <a:schemeClr val="tx1"/>
              </a:solidFill>
            </a:endParaRPr>
          </a:p>
          <a:p>
            <a:endParaRPr lang="fr-FR" sz="1800" b="1" dirty="0">
              <a:solidFill>
                <a:schemeClr val="tx1"/>
              </a:solidFill>
            </a:endParaRPr>
          </a:p>
          <a:p>
            <a:r>
              <a:rPr lang="fr-FR" sz="1800" b="1" dirty="0">
                <a:solidFill>
                  <a:schemeClr val="tx1"/>
                </a:solidFill>
              </a:rPr>
              <a:t>Certains sujets importants ne relèvent pas directement du champ conventionnel </a:t>
            </a:r>
            <a:br>
              <a:rPr lang="fr-FR" sz="1800" b="1" dirty="0">
                <a:solidFill>
                  <a:schemeClr val="tx1"/>
                </a:solidFill>
              </a:rPr>
            </a:br>
            <a:r>
              <a:rPr lang="fr-FR" sz="1800" b="1" dirty="0">
                <a:solidFill>
                  <a:schemeClr val="tx1"/>
                </a:solidFill>
              </a:rPr>
              <a:t>mais doivent être traités</a:t>
            </a:r>
          </a:p>
          <a:p>
            <a:pPr marL="517525" lvl="1" indent="-342900">
              <a:buFont typeface="Wingdings" panose="05000000000000000000" pitchFamily="2" charset="2"/>
              <a:buChar char="Ø"/>
            </a:pPr>
            <a:r>
              <a:rPr lang="fr-FR" sz="1400" b="0" dirty="0">
                <a:solidFill>
                  <a:schemeClr val="tx1"/>
                </a:solidFill>
              </a:rPr>
              <a:t>Limiter les certificats inutiles</a:t>
            </a:r>
          </a:p>
          <a:p>
            <a:pPr marL="517525" lvl="1" indent="-342900">
              <a:buFont typeface="Wingdings" panose="05000000000000000000" pitchFamily="2" charset="2"/>
              <a:buChar char="Ø"/>
            </a:pPr>
            <a:r>
              <a:rPr lang="fr-FR" sz="1400" b="0" dirty="0">
                <a:solidFill>
                  <a:schemeClr val="tx1"/>
                </a:solidFill>
              </a:rPr>
              <a:t>Assurer la qualité </a:t>
            </a:r>
            <a:r>
              <a:rPr lang="fr-FR" sz="1400" b="0" dirty="0" smtClean="0">
                <a:solidFill>
                  <a:schemeClr val="tx1"/>
                </a:solidFill>
              </a:rPr>
              <a:t> et l’ergonomie des </a:t>
            </a:r>
            <a:r>
              <a:rPr lang="fr-FR" sz="1400" b="0" dirty="0">
                <a:solidFill>
                  <a:schemeClr val="tx1"/>
                </a:solidFill>
              </a:rPr>
              <a:t>logiciels Ségur, des aides à la prescription et à la facturation intégrées dans les logiciels</a:t>
            </a:r>
            <a:endParaRPr lang="fr-FR" b="0" dirty="0">
              <a:solidFill>
                <a:schemeClr val="tx1"/>
              </a:solidFill>
            </a:endParaRPr>
          </a:p>
          <a:p>
            <a:endParaRPr lang="fr-FR" sz="1800" b="1" dirty="0">
              <a:solidFill>
                <a:schemeClr val="tx1"/>
              </a:solidFill>
            </a:endParaRPr>
          </a:p>
          <a:p>
            <a:r>
              <a:rPr lang="fr-FR" sz="1800" b="1" dirty="0">
                <a:solidFill>
                  <a:schemeClr val="tx1"/>
                </a:solidFill>
              </a:rPr>
              <a:t>Des chantiers structurants à engager/prolonger</a:t>
            </a:r>
          </a:p>
          <a:p>
            <a:pPr marL="517525" lvl="1" indent="-342900">
              <a:buFont typeface="Wingdings" panose="05000000000000000000" pitchFamily="2" charset="2"/>
              <a:buChar char="Ø"/>
            </a:pPr>
            <a:r>
              <a:rPr lang="fr-FR" sz="1400" b="0" dirty="0">
                <a:solidFill>
                  <a:schemeClr val="tx1"/>
                </a:solidFill>
              </a:rPr>
              <a:t>Individualiser davantage les relations entre le réseau de l’assurance maladie et les médecins libéraux</a:t>
            </a:r>
          </a:p>
          <a:p>
            <a:pPr marL="517525" lvl="1" indent="-342900">
              <a:buFont typeface="Wingdings" panose="05000000000000000000" pitchFamily="2" charset="2"/>
              <a:buChar char="Ø"/>
            </a:pPr>
            <a:r>
              <a:rPr lang="fr-FR" sz="1400" b="0" dirty="0">
                <a:solidFill>
                  <a:schemeClr val="tx1"/>
                </a:solidFill>
              </a:rPr>
              <a:t>Déployer les téléservices répondant aux besoins des médecins </a:t>
            </a:r>
            <a:r>
              <a:rPr lang="fr-FR" sz="1400" b="0" dirty="0" smtClean="0">
                <a:solidFill>
                  <a:schemeClr val="tx1"/>
                </a:solidFill>
              </a:rPr>
              <a:t>libéraux, garantir leur disponibilité</a:t>
            </a:r>
            <a:endParaRPr lang="fr-FR" sz="1400" b="0" dirty="0">
              <a:solidFill>
                <a:schemeClr val="tx1"/>
              </a:solidFill>
            </a:endParaRPr>
          </a:p>
          <a:p>
            <a:pPr marL="517525" lvl="1" indent="-342900">
              <a:buFont typeface="Wingdings" panose="05000000000000000000" pitchFamily="2" charset="2"/>
              <a:buChar char="Ø"/>
            </a:pPr>
            <a:r>
              <a:rPr lang="fr-FR" sz="1400" b="0" dirty="0"/>
              <a:t>F</a:t>
            </a:r>
            <a:r>
              <a:rPr lang="fr-FR" sz="1400" b="0" dirty="0">
                <a:solidFill>
                  <a:schemeClr val="tx1"/>
                </a:solidFill>
              </a:rPr>
              <a:t>aciliter le traitement par les PS des rejets et signalements de factures</a:t>
            </a:r>
          </a:p>
        </p:txBody>
      </p:sp>
      <p:sp>
        <p:nvSpPr>
          <p:cNvPr id="3" name="Espace réservé du numéro de diapositive 2"/>
          <p:cNvSpPr>
            <a:spLocks noGrp="1"/>
          </p:cNvSpPr>
          <p:nvPr>
            <p:ph type="sldNum" sz="quarter" idx="15"/>
          </p:nvPr>
        </p:nvSpPr>
        <p:spPr>
          <a:xfrm>
            <a:off x="0" y="6570000"/>
            <a:ext cx="720000" cy="288000"/>
          </a:xfrm>
        </p:spPr>
        <p:txBody>
          <a:bodyPr/>
          <a:lstStyle/>
          <a:p>
            <a:fld id="{975A587B-5814-4D9B-9598-FE9CB954CB01}" type="slidenum">
              <a:rPr lang="fr-FR" smtClean="0"/>
              <a:pPr/>
              <a:t>4</a:t>
            </a:fld>
            <a:endParaRPr lang="fr-FR" dirty="0"/>
          </a:p>
        </p:txBody>
      </p:sp>
      <p:sp>
        <p:nvSpPr>
          <p:cNvPr id="4" name="Titre 3"/>
          <p:cNvSpPr>
            <a:spLocks noGrp="1"/>
          </p:cNvSpPr>
          <p:nvPr>
            <p:ph type="title"/>
          </p:nvPr>
        </p:nvSpPr>
        <p:spPr/>
        <p:txBody>
          <a:bodyPr/>
          <a:lstStyle/>
          <a:p>
            <a:r>
              <a:rPr lang="fr-FR" dirty="0"/>
              <a:t>Chantiers prioritaires</a:t>
            </a:r>
          </a:p>
        </p:txBody>
      </p:sp>
      <p:sp>
        <p:nvSpPr>
          <p:cNvPr id="6" name="Parallelogram 5">
            <a:extLst>
              <a:ext uri="{FF2B5EF4-FFF2-40B4-BE49-F238E27FC236}">
                <a16:creationId xmlns:a16="http://schemas.microsoft.com/office/drawing/2014/main" xmlns="" id="{7721D0FC-F82A-416B-9E8A-3E02F6AD5A26}"/>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Simplification</a:t>
            </a:r>
          </a:p>
        </p:txBody>
      </p:sp>
      <p:sp>
        <p:nvSpPr>
          <p:cNvPr id="7" name="Parallelogram 6">
            <a:extLst>
              <a:ext uri="{FF2B5EF4-FFF2-40B4-BE49-F238E27FC236}">
                <a16:creationId xmlns:a16="http://schemas.microsoft.com/office/drawing/2014/main" xmlns="" id="{4AF6DDB8-1C57-4F2D-8CE0-392ACCFC4438}"/>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Priorités</a:t>
            </a:r>
          </a:p>
        </p:txBody>
      </p:sp>
      <p:sp>
        <p:nvSpPr>
          <p:cNvPr id="8" name="Rectangle 7">
            <a:extLst>
              <a:ext uri="{FF2B5EF4-FFF2-40B4-BE49-F238E27FC236}">
                <a16:creationId xmlns:a16="http://schemas.microsoft.com/office/drawing/2014/main" xmlns="" id="{42B2CD36-7217-48CD-A307-39FC670231B9}"/>
              </a:ext>
            </a:extLst>
          </p:cNvPr>
          <p:cNvSpPr/>
          <p:nvPr/>
        </p:nvSpPr>
        <p:spPr>
          <a:xfrm>
            <a:off x="9619129" y="5925671"/>
            <a:ext cx="2223247" cy="82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883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48640" y="2087563"/>
            <a:ext cx="11146473" cy="3767137"/>
          </a:xfrm>
        </p:spPr>
        <p:txBody>
          <a:bodyPr>
            <a:normAutofit/>
          </a:bodyPr>
          <a:lstStyle/>
          <a:p>
            <a:pPr marL="342900" indent="-342900">
              <a:buFont typeface="Arial" panose="020B0604020202020204" pitchFamily="34" charset="0"/>
              <a:buChar char="•"/>
            </a:pPr>
            <a:r>
              <a:rPr lang="fr-FR" dirty="0">
                <a:solidFill>
                  <a:schemeClr val="tx1"/>
                </a:solidFill>
              </a:rPr>
              <a:t>Mise en place d’une mission flash autour d’un binôme médecin libéral – (ex) directeur de caisse </a:t>
            </a:r>
          </a:p>
          <a:p>
            <a:pPr marL="342900" indent="-342900">
              <a:buFont typeface="Arial" panose="020B0604020202020204" pitchFamily="34" charset="0"/>
              <a:buChar char="•"/>
            </a:pPr>
            <a:endParaRPr lang="fr-FR" dirty="0">
              <a:solidFill>
                <a:schemeClr val="tx1"/>
              </a:solidFill>
            </a:endParaRPr>
          </a:p>
          <a:p>
            <a:pPr marL="342900" indent="-342900">
              <a:buFont typeface="Arial" panose="020B0604020202020204" pitchFamily="34" charset="0"/>
              <a:buChar char="•"/>
            </a:pPr>
            <a:r>
              <a:rPr lang="fr-FR" b="1" dirty="0">
                <a:solidFill>
                  <a:schemeClr val="tx1"/>
                </a:solidFill>
              </a:rPr>
              <a:t>Objectifs</a:t>
            </a:r>
            <a:r>
              <a:rPr lang="fr-FR" dirty="0">
                <a:solidFill>
                  <a:schemeClr val="tx1"/>
                </a:solidFill>
              </a:rPr>
              <a:t> : </a:t>
            </a:r>
          </a:p>
          <a:p>
            <a:pPr marL="460375" lvl="1" indent="-285750">
              <a:buFontTx/>
              <a:buChar char="-"/>
            </a:pPr>
            <a:r>
              <a:rPr lang="fr-FR" sz="1800" dirty="0"/>
              <a:t>écouter les médecins libéraux sur les chantiers prioritaires</a:t>
            </a:r>
          </a:p>
          <a:p>
            <a:pPr marL="460375" lvl="1" indent="-285750">
              <a:buFontTx/>
              <a:buChar char="-"/>
            </a:pPr>
            <a:r>
              <a:rPr lang="fr-FR" sz="1800" dirty="0"/>
              <a:t>identifier des actions de court terme et des chantiers plus structurants</a:t>
            </a:r>
          </a:p>
          <a:p>
            <a:pPr marL="460375" lvl="1" indent="-285750">
              <a:buFontTx/>
              <a:buChar char="-"/>
            </a:pPr>
            <a:r>
              <a:rPr lang="fr-FR" sz="1800" dirty="0"/>
              <a:t>faire l’interface avec les acteurs concernés par les chantiers hors convention (certificats)</a:t>
            </a:r>
          </a:p>
          <a:p>
            <a:pPr lvl="1" indent="0">
              <a:buNone/>
            </a:pPr>
            <a:endParaRPr lang="fr-FR" dirty="0"/>
          </a:p>
          <a:p>
            <a:pPr marL="342900" indent="-342900">
              <a:buFont typeface="Arial" panose="020B0604020202020204" pitchFamily="34" charset="0"/>
              <a:buChar char="•"/>
            </a:pPr>
            <a:r>
              <a:rPr lang="fr-FR" dirty="0">
                <a:solidFill>
                  <a:schemeClr val="tx1"/>
                </a:solidFill>
              </a:rPr>
              <a:t>Livrable : rendu des conclusions de la mission aux partenaires conventionnels début février</a:t>
            </a:r>
          </a:p>
        </p:txBody>
      </p:sp>
      <p:sp>
        <p:nvSpPr>
          <p:cNvPr id="4" name="Titre 3"/>
          <p:cNvSpPr>
            <a:spLocks noGrp="1"/>
          </p:cNvSpPr>
          <p:nvPr>
            <p:ph type="title"/>
          </p:nvPr>
        </p:nvSpPr>
        <p:spPr/>
        <p:txBody>
          <a:bodyPr/>
          <a:lstStyle/>
          <a:p>
            <a:r>
              <a:rPr lang="fr-FR" dirty="0"/>
              <a:t>Méthode de travail</a:t>
            </a:r>
          </a:p>
        </p:txBody>
      </p:sp>
      <p:sp>
        <p:nvSpPr>
          <p:cNvPr id="6" name="Parallelogram 5">
            <a:extLst>
              <a:ext uri="{FF2B5EF4-FFF2-40B4-BE49-F238E27FC236}">
                <a16:creationId xmlns:a16="http://schemas.microsoft.com/office/drawing/2014/main" xmlns="" id="{E16F7D6E-E055-4AC0-AEC7-0304A9C9946C}"/>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Simplification</a:t>
            </a:r>
          </a:p>
        </p:txBody>
      </p:sp>
      <p:sp>
        <p:nvSpPr>
          <p:cNvPr id="7" name="Parallelogram 6">
            <a:extLst>
              <a:ext uri="{FF2B5EF4-FFF2-40B4-BE49-F238E27FC236}">
                <a16:creationId xmlns:a16="http://schemas.microsoft.com/office/drawing/2014/main" xmlns="" id="{39998FD0-B403-4C0E-84C5-650F3549B046}"/>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Méthode de travail</a:t>
            </a:r>
          </a:p>
        </p:txBody>
      </p:sp>
      <p:sp>
        <p:nvSpPr>
          <p:cNvPr id="8" name="Espace réservé du numéro de diapositive 2">
            <a:extLst>
              <a:ext uri="{FF2B5EF4-FFF2-40B4-BE49-F238E27FC236}">
                <a16:creationId xmlns:a16="http://schemas.microsoft.com/office/drawing/2014/main" xmlns="" id="{62B68D59-36BE-4B8B-8ED6-132C4FACFF32}"/>
              </a:ext>
            </a:extLst>
          </p:cNvPr>
          <p:cNvSpPr txBox="1">
            <a:spLocks/>
          </p:cNvSpPr>
          <p:nvPr/>
        </p:nvSpPr>
        <p:spPr>
          <a:xfrm>
            <a:off x="0" y="6570000"/>
            <a:ext cx="720000" cy="28800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mtClean="0"/>
              <a:pPr/>
              <a:t>5</a:t>
            </a:fld>
            <a:endParaRPr lang="fr-FR" dirty="0"/>
          </a:p>
        </p:txBody>
      </p:sp>
    </p:spTree>
    <p:extLst>
      <p:ext uri="{BB962C8B-B14F-4D97-AF65-F5344CB8AC3E}">
        <p14:creationId xmlns:p14="http://schemas.microsoft.com/office/powerpoint/2010/main" val="106740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625D158-A37D-42F2-8BBD-896291127031}"/>
              </a:ext>
            </a:extLst>
          </p:cNvPr>
          <p:cNvSpPr>
            <a:spLocks noGrp="1"/>
          </p:cNvSpPr>
          <p:nvPr>
            <p:ph type="body" sz="quarter" idx="27"/>
          </p:nvPr>
        </p:nvSpPr>
        <p:spPr/>
        <p:txBody>
          <a:bodyPr/>
          <a:lstStyle/>
          <a:p>
            <a:endParaRPr lang="fr-FR" dirty="0"/>
          </a:p>
        </p:txBody>
      </p:sp>
      <p:sp>
        <p:nvSpPr>
          <p:cNvPr id="4" name="Text Placeholder 3">
            <a:extLst>
              <a:ext uri="{FF2B5EF4-FFF2-40B4-BE49-F238E27FC236}">
                <a16:creationId xmlns:a16="http://schemas.microsoft.com/office/drawing/2014/main" xmlns="" id="{E9F687C5-3945-43FB-AA9B-DC55B9BD9763}"/>
              </a:ext>
            </a:extLst>
          </p:cNvPr>
          <p:cNvSpPr>
            <a:spLocks noGrp="1"/>
          </p:cNvSpPr>
          <p:nvPr>
            <p:ph type="body" sz="quarter" idx="3"/>
          </p:nvPr>
        </p:nvSpPr>
        <p:spPr>
          <a:xfrm>
            <a:off x="1538558" y="3000049"/>
            <a:ext cx="9611630" cy="1692000"/>
          </a:xfrm>
        </p:spPr>
        <p:txBody>
          <a:bodyPr>
            <a:normAutofit/>
          </a:bodyPr>
          <a:lstStyle/>
          <a:p>
            <a:r>
              <a:rPr lang="fr-FR" sz="3600" dirty="0"/>
              <a:t>ROSP</a:t>
            </a:r>
          </a:p>
        </p:txBody>
      </p:sp>
      <p:sp>
        <p:nvSpPr>
          <p:cNvPr id="5" name="Slide Number Placeholder 4">
            <a:extLst>
              <a:ext uri="{FF2B5EF4-FFF2-40B4-BE49-F238E27FC236}">
                <a16:creationId xmlns:a16="http://schemas.microsoft.com/office/drawing/2014/main" xmlns="" id="{16E45DD5-0DA9-47DE-9A55-5AC5C26A3C20}"/>
              </a:ext>
            </a:extLst>
          </p:cNvPr>
          <p:cNvSpPr>
            <a:spLocks noGrp="1"/>
          </p:cNvSpPr>
          <p:nvPr>
            <p:ph type="sldNum" sz="quarter" idx="26"/>
          </p:nvPr>
        </p:nvSpPr>
        <p:spPr/>
        <p:txBody>
          <a:bodyPr/>
          <a:lstStyle/>
          <a:p>
            <a:fld id="{975A587B-5814-4D9B-9598-FE9CB954CB01}" type="slidenum">
              <a:rPr lang="fr-FR" smtClean="0"/>
              <a:pPr/>
              <a:t>6</a:t>
            </a:fld>
            <a:endParaRPr lang="fr-FR" dirty="0"/>
          </a:p>
        </p:txBody>
      </p:sp>
      <p:sp>
        <p:nvSpPr>
          <p:cNvPr id="6" name="Text Placeholder 5">
            <a:extLst>
              <a:ext uri="{FF2B5EF4-FFF2-40B4-BE49-F238E27FC236}">
                <a16:creationId xmlns:a16="http://schemas.microsoft.com/office/drawing/2014/main" xmlns="" id="{5436353D-360D-4D16-8578-537406013A5E}"/>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85824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5"/>
          </p:nvPr>
        </p:nvSpPr>
        <p:spPr>
          <a:xfrm>
            <a:off x="0" y="6570000"/>
            <a:ext cx="720000" cy="288000"/>
          </a:xfrm>
        </p:spPr>
        <p:txBody>
          <a:bodyPr/>
          <a:lstStyle/>
          <a:p>
            <a:fld id="{975A587B-5814-4D9B-9598-FE9CB954CB01}" type="slidenum">
              <a:rPr lang="fr-FR" smtClean="0"/>
              <a:pPr/>
              <a:t>7</a:t>
            </a:fld>
            <a:endParaRPr lang="fr-FR" dirty="0"/>
          </a:p>
        </p:txBody>
      </p:sp>
      <p:sp>
        <p:nvSpPr>
          <p:cNvPr id="7" name="Titre 6"/>
          <p:cNvSpPr>
            <a:spLocks noGrp="1"/>
          </p:cNvSpPr>
          <p:nvPr>
            <p:ph type="title"/>
          </p:nvPr>
        </p:nvSpPr>
        <p:spPr>
          <a:xfrm>
            <a:off x="498660" y="494778"/>
            <a:ext cx="11196000" cy="1114817"/>
          </a:xfrm>
        </p:spPr>
        <p:txBody>
          <a:bodyPr>
            <a:normAutofit/>
          </a:bodyPr>
          <a:lstStyle/>
          <a:p>
            <a:pPr>
              <a:defRPr/>
            </a:pPr>
            <a:r>
              <a:rPr lang="fr-FR" sz="2400" dirty="0"/>
              <a:t>ROSP : les engagements de l’assurance maladie</a:t>
            </a:r>
          </a:p>
        </p:txBody>
      </p:sp>
      <p:sp>
        <p:nvSpPr>
          <p:cNvPr id="6" name="Parallelogram 5">
            <a:extLst>
              <a:ext uri="{FF2B5EF4-FFF2-40B4-BE49-F238E27FC236}">
                <a16:creationId xmlns:a16="http://schemas.microsoft.com/office/drawing/2014/main" xmlns="" id="{027FFC21-EDAD-47E8-8DB3-A12D6B50E17D}"/>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ROSP</a:t>
            </a:r>
          </a:p>
        </p:txBody>
      </p:sp>
      <p:sp>
        <p:nvSpPr>
          <p:cNvPr id="8" name="Parallelogram 7">
            <a:extLst>
              <a:ext uri="{FF2B5EF4-FFF2-40B4-BE49-F238E27FC236}">
                <a16:creationId xmlns:a16="http://schemas.microsoft.com/office/drawing/2014/main" xmlns="" id="{D313F874-222C-4DB1-861A-93AB655B80FE}"/>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
        <p:nvSpPr>
          <p:cNvPr id="10" name="TextBox 9">
            <a:extLst>
              <a:ext uri="{FF2B5EF4-FFF2-40B4-BE49-F238E27FC236}">
                <a16:creationId xmlns:a16="http://schemas.microsoft.com/office/drawing/2014/main" xmlns="" id="{DD92F234-7A3B-43B4-BA1D-B051528B0680}"/>
              </a:ext>
            </a:extLst>
          </p:cNvPr>
          <p:cNvSpPr txBox="1"/>
          <p:nvPr/>
        </p:nvSpPr>
        <p:spPr>
          <a:xfrm>
            <a:off x="497340" y="2936850"/>
            <a:ext cx="5400000" cy="1440000"/>
          </a:xfrm>
          <a:prstGeom prst="rect">
            <a:avLst/>
          </a:prstGeom>
          <a:solidFill>
            <a:schemeClr val="bg1">
              <a:lumMod val="95000"/>
            </a:schemeClr>
          </a:solidFill>
          <a:ln>
            <a:solidFill>
              <a:srgbClr val="0C419A"/>
            </a:solidFill>
          </a:ln>
        </p:spPr>
        <p:txBody>
          <a:bodyPr wrap="square" anchor="ctr">
            <a:noAutofit/>
          </a:bodyPr>
          <a:lstStyle/>
          <a:p>
            <a:pPr algn="ctr"/>
            <a:r>
              <a:rPr lang="fr-FR" b="1" dirty="0"/>
              <a:t>Recentrer la rémunération sur objectifs de santé publique (ROSP) sur la prévention et la santé publique</a:t>
            </a:r>
          </a:p>
        </p:txBody>
      </p:sp>
      <p:sp>
        <p:nvSpPr>
          <p:cNvPr id="12" name="TextBox 11">
            <a:extLst>
              <a:ext uri="{FF2B5EF4-FFF2-40B4-BE49-F238E27FC236}">
                <a16:creationId xmlns:a16="http://schemas.microsoft.com/office/drawing/2014/main" xmlns="" id="{AFA9F298-0E84-453F-A63D-1B984929A3D6}"/>
              </a:ext>
            </a:extLst>
          </p:cNvPr>
          <p:cNvSpPr txBox="1"/>
          <p:nvPr/>
        </p:nvSpPr>
        <p:spPr>
          <a:xfrm>
            <a:off x="6294660" y="2936850"/>
            <a:ext cx="5400000" cy="1440000"/>
          </a:xfrm>
          <a:prstGeom prst="rect">
            <a:avLst/>
          </a:prstGeom>
          <a:solidFill>
            <a:schemeClr val="bg1">
              <a:lumMod val="95000"/>
            </a:schemeClr>
          </a:solidFill>
          <a:ln>
            <a:solidFill>
              <a:srgbClr val="0C419A"/>
            </a:solidFill>
          </a:ln>
        </p:spPr>
        <p:txBody>
          <a:bodyPr wrap="square" anchor="ctr">
            <a:noAutofit/>
          </a:bodyPr>
          <a:lstStyle/>
          <a:p>
            <a:pPr algn="ctr"/>
            <a:r>
              <a:rPr lang="fr-FR" b="1" dirty="0"/>
              <a:t>Maintenir son investissement global sur la ROSP</a:t>
            </a:r>
          </a:p>
        </p:txBody>
      </p:sp>
      <p:pic>
        <p:nvPicPr>
          <p:cNvPr id="14" name="Graphic 13" descr="Badge with solid fill">
            <a:extLst>
              <a:ext uri="{FF2B5EF4-FFF2-40B4-BE49-F238E27FC236}">
                <a16:creationId xmlns:a16="http://schemas.microsoft.com/office/drawing/2014/main" xmlns="" id="{D08A1321-80B9-4C68-A055-F0ABEB09AB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24660" y="2540071"/>
            <a:ext cx="540000" cy="540000"/>
          </a:xfrm>
          <a:prstGeom prst="rect">
            <a:avLst/>
          </a:prstGeom>
        </p:spPr>
      </p:pic>
      <p:pic>
        <p:nvPicPr>
          <p:cNvPr id="16" name="Graphic 15" descr="Badge 1 with solid fill">
            <a:extLst>
              <a:ext uri="{FF2B5EF4-FFF2-40B4-BE49-F238E27FC236}">
                <a16:creationId xmlns:a16="http://schemas.microsoft.com/office/drawing/2014/main" xmlns="" id="{1F96E1C2-3BBD-4525-A429-C971EB55A0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27340" y="2540071"/>
            <a:ext cx="540000" cy="540000"/>
          </a:xfrm>
          <a:prstGeom prst="rect">
            <a:avLst/>
          </a:prstGeom>
        </p:spPr>
      </p:pic>
    </p:spTree>
    <p:extLst>
      <p:ext uri="{BB962C8B-B14F-4D97-AF65-F5344CB8AC3E}">
        <p14:creationId xmlns:p14="http://schemas.microsoft.com/office/powerpoint/2010/main" val="28734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EAAC208-6AFD-4ACA-AD33-3D6BB9EBDC0C}"/>
              </a:ext>
            </a:extLst>
          </p:cNvPr>
          <p:cNvSpPr/>
          <p:nvPr/>
        </p:nvSpPr>
        <p:spPr>
          <a:xfrm>
            <a:off x="9628094" y="6024282"/>
            <a:ext cx="2339788" cy="83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xmlns="" id="{6F89D7CC-7A1D-432F-90B6-8B7E3F82A589}"/>
              </a:ext>
            </a:extLst>
          </p:cNvPr>
          <p:cNvSpPr>
            <a:spLocks noGrp="1"/>
          </p:cNvSpPr>
          <p:nvPr>
            <p:ph type="title"/>
          </p:nvPr>
        </p:nvSpPr>
        <p:spPr>
          <a:xfrm>
            <a:off x="514758" y="494778"/>
            <a:ext cx="11196000" cy="1114817"/>
          </a:xfrm>
        </p:spPr>
        <p:txBody>
          <a:bodyPr/>
          <a:lstStyle/>
          <a:p>
            <a:r>
              <a:rPr lang="fr-FR" dirty="0"/>
              <a:t>Les propositions de l’assurance maladie</a:t>
            </a:r>
          </a:p>
        </p:txBody>
      </p:sp>
      <p:sp>
        <p:nvSpPr>
          <p:cNvPr id="18" name="Parallelogram 17">
            <a:extLst>
              <a:ext uri="{FF2B5EF4-FFF2-40B4-BE49-F238E27FC236}">
                <a16:creationId xmlns:a16="http://schemas.microsoft.com/office/drawing/2014/main" xmlns="" id="{8FAE05D6-B75E-4512-B464-7EC791552DD8}"/>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ROSP</a:t>
            </a:r>
          </a:p>
        </p:txBody>
      </p:sp>
      <p:sp>
        <p:nvSpPr>
          <p:cNvPr id="19" name="Parallelogram 18">
            <a:extLst>
              <a:ext uri="{FF2B5EF4-FFF2-40B4-BE49-F238E27FC236}">
                <a16:creationId xmlns:a16="http://schemas.microsoft.com/office/drawing/2014/main" xmlns="" id="{0E1D0065-B225-47DB-82BB-D33E82838044}"/>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Propositions</a:t>
            </a:r>
          </a:p>
        </p:txBody>
      </p:sp>
      <p:sp>
        <p:nvSpPr>
          <p:cNvPr id="24" name="Espace réservé du numéro de diapositive 2">
            <a:extLst>
              <a:ext uri="{FF2B5EF4-FFF2-40B4-BE49-F238E27FC236}">
                <a16:creationId xmlns:a16="http://schemas.microsoft.com/office/drawing/2014/main" xmlns="" id="{1173C6E0-6F0E-449A-98A4-0553CC8733B2}"/>
              </a:ext>
            </a:extLst>
          </p:cNvPr>
          <p:cNvSpPr txBox="1">
            <a:spLocks/>
          </p:cNvSpPr>
          <p:nvPr/>
        </p:nvSpPr>
        <p:spPr>
          <a:xfrm>
            <a:off x="0" y="6570000"/>
            <a:ext cx="720000"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pPr/>
              <a:t>8</a:t>
            </a:fld>
            <a:endParaRPr lang="fr-FR" sz="1200" dirty="0"/>
          </a:p>
        </p:txBody>
      </p:sp>
      <p:sp>
        <p:nvSpPr>
          <p:cNvPr id="21" name="TextBox 20">
            <a:extLst>
              <a:ext uri="{FF2B5EF4-FFF2-40B4-BE49-F238E27FC236}">
                <a16:creationId xmlns:a16="http://schemas.microsoft.com/office/drawing/2014/main" xmlns="" id="{C9200892-B0F7-44AF-94B7-950A3909012F}"/>
              </a:ext>
            </a:extLst>
          </p:cNvPr>
          <p:cNvSpPr txBox="1"/>
          <p:nvPr/>
        </p:nvSpPr>
        <p:spPr>
          <a:xfrm>
            <a:off x="514758" y="3284993"/>
            <a:ext cx="11196000" cy="584775"/>
          </a:xfrm>
          <a:prstGeom prst="rect">
            <a:avLst/>
          </a:prstGeom>
          <a:solidFill>
            <a:schemeClr val="bg1">
              <a:lumMod val="95000"/>
            </a:schemeClr>
          </a:solidFill>
          <a:ln w="19050">
            <a:solidFill>
              <a:schemeClr val="tx1"/>
            </a:solidFill>
            <a:prstDash val="solid"/>
          </a:ln>
        </p:spPr>
        <p:txBody>
          <a:bodyPr wrap="square" rtlCol="0" anchor="ctr">
            <a:noAutofit/>
          </a:bodyPr>
          <a:lstStyle>
            <a:defPPr>
              <a:defRPr lang="fr-FR"/>
            </a:defPPr>
            <a:lvl1pPr algn="ctr">
              <a:defRPr sz="1600" b="1"/>
            </a:lvl1pPr>
          </a:lstStyle>
          <a:p>
            <a:r>
              <a:rPr lang="fr-FR" dirty="0"/>
              <a:t>Ouvrir la ROSP à davantage de spécialités</a:t>
            </a:r>
          </a:p>
        </p:txBody>
      </p:sp>
      <p:sp>
        <p:nvSpPr>
          <p:cNvPr id="22" name="TextBox 21">
            <a:extLst>
              <a:ext uri="{FF2B5EF4-FFF2-40B4-BE49-F238E27FC236}">
                <a16:creationId xmlns:a16="http://schemas.microsoft.com/office/drawing/2014/main" xmlns="" id="{AC411B41-553A-4735-9FA9-00D3797A13A0}"/>
              </a:ext>
            </a:extLst>
          </p:cNvPr>
          <p:cNvSpPr txBox="1"/>
          <p:nvPr/>
        </p:nvSpPr>
        <p:spPr>
          <a:xfrm>
            <a:off x="514758" y="1767877"/>
            <a:ext cx="11196000" cy="584775"/>
          </a:xfrm>
          <a:prstGeom prst="rect">
            <a:avLst/>
          </a:prstGeom>
          <a:solidFill>
            <a:schemeClr val="bg1">
              <a:lumMod val="95000"/>
            </a:schemeClr>
          </a:solidFill>
          <a:ln w="19050">
            <a:solidFill>
              <a:schemeClr val="tx1"/>
            </a:solidFill>
            <a:prstDash val="solid"/>
          </a:ln>
        </p:spPr>
        <p:txBody>
          <a:bodyPr wrap="square" rtlCol="0" anchor="ctr">
            <a:noAutofit/>
          </a:bodyPr>
          <a:lstStyle>
            <a:defPPr>
              <a:defRPr lang="fr-FR"/>
            </a:defPPr>
            <a:lvl1pPr algn="ctr">
              <a:defRPr sz="1600" b="1"/>
            </a:lvl1pPr>
          </a:lstStyle>
          <a:p>
            <a:r>
              <a:rPr lang="fr-FR" dirty="0"/>
              <a:t>Recentrer la ROSP sur la santé publique et la prévention</a:t>
            </a:r>
          </a:p>
        </p:txBody>
      </p:sp>
      <p:sp>
        <p:nvSpPr>
          <p:cNvPr id="23" name="TextBox 22">
            <a:extLst>
              <a:ext uri="{FF2B5EF4-FFF2-40B4-BE49-F238E27FC236}">
                <a16:creationId xmlns:a16="http://schemas.microsoft.com/office/drawing/2014/main" xmlns="" id="{6F9D6733-67E2-438D-B896-BC2C2FC5BD64}"/>
              </a:ext>
            </a:extLst>
          </p:cNvPr>
          <p:cNvSpPr txBox="1"/>
          <p:nvPr/>
        </p:nvSpPr>
        <p:spPr>
          <a:xfrm>
            <a:off x="514758" y="2526435"/>
            <a:ext cx="11196000" cy="584775"/>
          </a:xfrm>
          <a:prstGeom prst="rect">
            <a:avLst/>
          </a:prstGeom>
          <a:solidFill>
            <a:schemeClr val="bg1">
              <a:lumMod val="95000"/>
            </a:schemeClr>
          </a:solidFill>
          <a:ln w="19050">
            <a:solidFill>
              <a:schemeClr val="tx1"/>
            </a:solidFill>
            <a:prstDash val="solid"/>
          </a:ln>
        </p:spPr>
        <p:txBody>
          <a:bodyPr wrap="square" rtlCol="0" anchor="ctr">
            <a:noAutofit/>
          </a:bodyPr>
          <a:lstStyle>
            <a:defPPr>
              <a:defRPr lang="fr-FR"/>
            </a:defPPr>
            <a:lvl1pPr algn="ctr">
              <a:defRPr sz="1600" b="1"/>
            </a:lvl1pPr>
          </a:lstStyle>
          <a:p>
            <a:r>
              <a:rPr lang="fr-FR" dirty="0"/>
              <a:t>Réduire le nombre d’indicateurs de la ROSP, avec un maximum de 15</a:t>
            </a:r>
          </a:p>
        </p:txBody>
      </p:sp>
      <p:sp>
        <p:nvSpPr>
          <p:cNvPr id="25" name="TextBox 24">
            <a:extLst>
              <a:ext uri="{FF2B5EF4-FFF2-40B4-BE49-F238E27FC236}">
                <a16:creationId xmlns:a16="http://schemas.microsoft.com/office/drawing/2014/main" xmlns="" id="{8306784C-91E3-4513-84AC-C20FE5DAB48E}"/>
              </a:ext>
            </a:extLst>
          </p:cNvPr>
          <p:cNvSpPr txBox="1"/>
          <p:nvPr/>
        </p:nvSpPr>
        <p:spPr>
          <a:xfrm>
            <a:off x="514758" y="4802109"/>
            <a:ext cx="11196000" cy="584775"/>
          </a:xfrm>
          <a:prstGeom prst="rect">
            <a:avLst/>
          </a:prstGeom>
          <a:solidFill>
            <a:schemeClr val="bg1">
              <a:lumMod val="95000"/>
            </a:schemeClr>
          </a:solidFill>
          <a:ln w="19050">
            <a:solidFill>
              <a:schemeClr val="tx1"/>
            </a:solidFill>
            <a:prstDash val="solid"/>
          </a:ln>
        </p:spPr>
        <p:txBody>
          <a:bodyPr wrap="square" rtlCol="0" anchor="ctr">
            <a:noAutofit/>
          </a:bodyPr>
          <a:lstStyle>
            <a:defPPr>
              <a:defRPr lang="fr-FR"/>
            </a:defPPr>
            <a:lvl1pPr algn="ctr">
              <a:defRPr sz="1600" b="1"/>
            </a:lvl1pPr>
          </a:lstStyle>
          <a:p>
            <a:r>
              <a:rPr lang="fr-FR" dirty="0"/>
              <a:t>Faire évoluer les indicateurs plus fréquemment</a:t>
            </a:r>
          </a:p>
        </p:txBody>
      </p:sp>
      <p:sp>
        <p:nvSpPr>
          <p:cNvPr id="27" name="TextBox 26">
            <a:extLst>
              <a:ext uri="{FF2B5EF4-FFF2-40B4-BE49-F238E27FC236}">
                <a16:creationId xmlns:a16="http://schemas.microsoft.com/office/drawing/2014/main" xmlns="" id="{CD8E57B1-98E5-421D-905A-C37A2CB15A35}"/>
              </a:ext>
            </a:extLst>
          </p:cNvPr>
          <p:cNvSpPr txBox="1"/>
          <p:nvPr/>
        </p:nvSpPr>
        <p:spPr>
          <a:xfrm>
            <a:off x="514758" y="4043551"/>
            <a:ext cx="11196000" cy="584775"/>
          </a:xfrm>
          <a:prstGeom prst="rect">
            <a:avLst/>
          </a:prstGeom>
          <a:solidFill>
            <a:schemeClr val="bg1">
              <a:lumMod val="95000"/>
            </a:schemeClr>
          </a:solidFill>
          <a:ln w="19050">
            <a:solidFill>
              <a:schemeClr val="tx1"/>
            </a:solidFill>
            <a:prstDash val="solid"/>
          </a:ln>
        </p:spPr>
        <p:txBody>
          <a:bodyPr wrap="square" rtlCol="0" anchor="ctr">
            <a:noAutofit/>
          </a:bodyPr>
          <a:lstStyle>
            <a:defPPr>
              <a:defRPr lang="fr-FR"/>
            </a:defPPr>
            <a:lvl1pPr algn="ctr">
              <a:defRPr sz="1600" b="1"/>
            </a:lvl1pPr>
          </a:lstStyle>
          <a:p>
            <a:r>
              <a:rPr lang="fr-FR" dirty="0"/>
              <a:t>Transférer certains indicateurs d’efficience vers un dispositif d’intéressement</a:t>
            </a:r>
          </a:p>
        </p:txBody>
      </p:sp>
      <p:sp>
        <p:nvSpPr>
          <p:cNvPr id="28" name="TextBox 27">
            <a:extLst>
              <a:ext uri="{FF2B5EF4-FFF2-40B4-BE49-F238E27FC236}">
                <a16:creationId xmlns:a16="http://schemas.microsoft.com/office/drawing/2014/main" xmlns="" id="{C2310772-577B-4585-B2ED-78D3EF751D0E}"/>
              </a:ext>
            </a:extLst>
          </p:cNvPr>
          <p:cNvSpPr txBox="1"/>
          <p:nvPr/>
        </p:nvSpPr>
        <p:spPr>
          <a:xfrm>
            <a:off x="514758" y="5560669"/>
            <a:ext cx="11196000" cy="584775"/>
          </a:xfrm>
          <a:prstGeom prst="rect">
            <a:avLst/>
          </a:prstGeom>
          <a:solidFill>
            <a:schemeClr val="bg1">
              <a:lumMod val="95000"/>
            </a:schemeClr>
          </a:solidFill>
          <a:ln w="19050">
            <a:solidFill>
              <a:schemeClr val="tx1"/>
            </a:solidFill>
            <a:prstDash val="solid"/>
          </a:ln>
        </p:spPr>
        <p:txBody>
          <a:bodyPr wrap="square" rtlCol="0" anchor="ctr">
            <a:noAutofit/>
          </a:bodyPr>
          <a:lstStyle>
            <a:defPPr>
              <a:defRPr lang="fr-FR"/>
            </a:defPPr>
            <a:lvl1pPr algn="ctr">
              <a:defRPr sz="1600" b="1"/>
            </a:lvl1pPr>
          </a:lstStyle>
          <a:p>
            <a:r>
              <a:rPr lang="fr-FR" dirty="0"/>
              <a:t>Supprimer les indicateurs déclaratifs</a:t>
            </a:r>
          </a:p>
        </p:txBody>
      </p:sp>
      <p:pic>
        <p:nvPicPr>
          <p:cNvPr id="8" name="Graphic 7" descr="Compass with solid fill">
            <a:extLst>
              <a:ext uri="{FF2B5EF4-FFF2-40B4-BE49-F238E27FC236}">
                <a16:creationId xmlns:a16="http://schemas.microsoft.com/office/drawing/2014/main" xmlns="" id="{390079A4-2880-4708-9896-40210B0C52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6557" y="825515"/>
            <a:ext cx="457200" cy="457200"/>
          </a:xfrm>
          <a:prstGeom prst="rect">
            <a:avLst/>
          </a:prstGeom>
        </p:spPr>
      </p:pic>
    </p:spTree>
    <p:extLst>
      <p:ext uri="{BB962C8B-B14F-4D97-AF65-F5344CB8AC3E}">
        <p14:creationId xmlns:p14="http://schemas.microsoft.com/office/powerpoint/2010/main" val="120503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CEA0B81-0130-4261-AAA9-1F8C0E471E19}"/>
              </a:ext>
            </a:extLst>
          </p:cNvPr>
          <p:cNvSpPr/>
          <p:nvPr/>
        </p:nvSpPr>
        <p:spPr>
          <a:xfrm>
            <a:off x="9750556" y="5519161"/>
            <a:ext cx="2045975" cy="120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5"/>
          </p:nvPr>
        </p:nvSpPr>
        <p:spPr>
          <a:xfrm>
            <a:off x="0" y="6578419"/>
            <a:ext cx="720000" cy="288000"/>
          </a:xfrm>
        </p:spPr>
        <p:txBody>
          <a:bodyPr/>
          <a:lstStyle/>
          <a:p>
            <a:fld id="{975A587B-5814-4D9B-9598-FE9CB954CB01}" type="slidenum">
              <a:rPr lang="fr-FR" smtClean="0"/>
              <a:pPr/>
              <a:t>9</a:t>
            </a:fld>
            <a:endParaRPr lang="fr-FR" dirty="0"/>
          </a:p>
        </p:txBody>
      </p:sp>
      <p:sp>
        <p:nvSpPr>
          <p:cNvPr id="22" name="Titre 3">
            <a:extLst>
              <a:ext uri="{FF2B5EF4-FFF2-40B4-BE49-F238E27FC236}">
                <a16:creationId xmlns:a16="http://schemas.microsoft.com/office/drawing/2014/main" xmlns="" id="{581EB26A-BA43-4140-91A7-C80984D1F5FD}"/>
              </a:ext>
            </a:extLst>
          </p:cNvPr>
          <p:cNvSpPr txBox="1">
            <a:spLocks/>
          </p:cNvSpPr>
          <p:nvPr/>
        </p:nvSpPr>
        <p:spPr>
          <a:xfrm>
            <a:off x="498000" y="494779"/>
            <a:ext cx="11196000" cy="926518"/>
          </a:xfrm>
          <a:prstGeom prst="rect">
            <a:avLst/>
          </a:prstGeom>
          <a:solidFill>
            <a:schemeClr val="tx1"/>
          </a:solidFill>
          <a:ln w="3175">
            <a:noFill/>
          </a:ln>
        </p:spPr>
        <p:txBody>
          <a:bodyPr vert="horz" lIns="864000" tIns="72000" rIns="72000" bIns="72000" rtlCol="0" anchor="ctr">
            <a:norm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b="1" kern="1200" cap="all" dirty="0">
                <a:solidFill>
                  <a:schemeClr val="bg1"/>
                </a:solidFill>
                <a:latin typeface="+mj-lt"/>
                <a:ea typeface="+mj-ea"/>
                <a:cs typeface="+mj-cs"/>
              </a:rPr>
              <a:t>Retour sur gt ROSP (30/11/2022)</a:t>
            </a:r>
          </a:p>
        </p:txBody>
      </p:sp>
      <p:sp>
        <p:nvSpPr>
          <p:cNvPr id="23" name="Parallelogram 22">
            <a:extLst>
              <a:ext uri="{FF2B5EF4-FFF2-40B4-BE49-F238E27FC236}">
                <a16:creationId xmlns:a16="http://schemas.microsoft.com/office/drawing/2014/main" xmlns="" id="{F76C0D4D-4341-4B55-AE18-B47AB80D389E}"/>
              </a:ext>
            </a:extLst>
          </p:cNvPr>
          <p:cNvSpPr/>
          <p:nvPr/>
        </p:nvSpPr>
        <p:spPr>
          <a:xfrm>
            <a:off x="-130628" y="0"/>
            <a:ext cx="2688771" cy="340353"/>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ROSP</a:t>
            </a:r>
          </a:p>
        </p:txBody>
      </p:sp>
      <p:sp>
        <p:nvSpPr>
          <p:cNvPr id="24" name="Parallelogram 23">
            <a:extLst>
              <a:ext uri="{FF2B5EF4-FFF2-40B4-BE49-F238E27FC236}">
                <a16:creationId xmlns:a16="http://schemas.microsoft.com/office/drawing/2014/main" xmlns="" id="{16B6AEFF-E241-48C4-AC16-ADBBFB5B53D6}"/>
              </a:ext>
            </a:extLst>
          </p:cNvPr>
          <p:cNvSpPr/>
          <p:nvPr/>
        </p:nvSpPr>
        <p:spPr>
          <a:xfrm>
            <a:off x="2471701" y="0"/>
            <a:ext cx="2688771" cy="34035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Retour GT ROSP</a:t>
            </a:r>
          </a:p>
        </p:txBody>
      </p:sp>
      <p:sp>
        <p:nvSpPr>
          <p:cNvPr id="5" name="TextBox 4">
            <a:extLst>
              <a:ext uri="{FF2B5EF4-FFF2-40B4-BE49-F238E27FC236}">
                <a16:creationId xmlns:a16="http://schemas.microsoft.com/office/drawing/2014/main" xmlns="" id="{7518BF02-4200-4ED5-88FE-E871FF5246D7}"/>
              </a:ext>
            </a:extLst>
          </p:cNvPr>
          <p:cNvSpPr txBox="1"/>
          <p:nvPr/>
        </p:nvSpPr>
        <p:spPr>
          <a:xfrm>
            <a:off x="507938" y="2181344"/>
            <a:ext cx="11196001" cy="2115238"/>
          </a:xfrm>
          <a:prstGeom prst="rect">
            <a:avLst/>
          </a:prstGeom>
          <a:solidFill>
            <a:schemeClr val="bg1">
              <a:lumMod val="95000"/>
            </a:schemeClr>
          </a:solidFill>
          <a:ln>
            <a:solidFill>
              <a:schemeClr val="tx1"/>
            </a:solidFill>
          </a:ln>
        </p:spPr>
        <p:txBody>
          <a:bodyPr wrap="square" rtlCol="0" anchor="ctr">
            <a:noAutofit/>
          </a:bodyPr>
          <a:lstStyle/>
          <a:p>
            <a:pPr marL="285750" indent="-285750">
              <a:buFont typeface="Wingdings" panose="05000000000000000000" pitchFamily="2" charset="2"/>
              <a:buChar char="q"/>
            </a:pPr>
            <a:r>
              <a:rPr lang="fr-FR" sz="1600" dirty="0"/>
              <a:t>Poursuivre l’objectif de réduction du nombre d’indicateurs dans la ROSP, avec des évolutions possibles tous les 2-3 ans ;</a:t>
            </a:r>
          </a:p>
          <a:p>
            <a:pPr marL="285750" indent="-285750">
              <a:buFont typeface="Wingdings" panose="05000000000000000000" pitchFamily="2" charset="2"/>
              <a:buChar char="q"/>
            </a:pPr>
            <a:r>
              <a:rPr lang="fr-FR" sz="1600" dirty="0"/>
              <a:t>Les indicateurs doivent pouvoir être rattachés au rôle du médecin ; </a:t>
            </a:r>
          </a:p>
          <a:p>
            <a:pPr marL="285750" indent="-285750">
              <a:buFont typeface="Wingdings" panose="05000000000000000000" pitchFamily="2" charset="2"/>
              <a:buChar char="q"/>
            </a:pPr>
            <a:r>
              <a:rPr lang="fr-FR" sz="1600" dirty="0"/>
              <a:t>Les indicateurs contenant des délais doivent prendre en compte les difficultés d’accès à certains examens </a:t>
            </a:r>
          </a:p>
          <a:p>
            <a:pPr marL="285750" indent="-285750">
              <a:buFont typeface="Wingdings" panose="05000000000000000000" pitchFamily="2" charset="2"/>
              <a:buChar char="q"/>
            </a:pPr>
            <a:r>
              <a:rPr lang="fr-FR" sz="1600" dirty="0"/>
              <a:t>Rester vigilant à l’actualisation des recommandations HAS pour chacun des indicateurs </a:t>
            </a:r>
          </a:p>
          <a:p>
            <a:pPr marL="285750" indent="-285750">
              <a:buFont typeface="Wingdings" panose="05000000000000000000" pitchFamily="2" charset="2"/>
              <a:buChar char="q"/>
            </a:pPr>
            <a:r>
              <a:rPr lang="fr-FR" sz="1600" dirty="0"/>
              <a:t>Rester vigilant à ce qu’un indicateur ne conduise pas à une charge de travail accrue pour les spécialistes </a:t>
            </a:r>
            <a:r>
              <a:rPr lang="fr-FR" sz="1600" dirty="0" smtClean="0"/>
              <a:t>effecteurs</a:t>
            </a:r>
            <a:endParaRPr lang="fr-FR" sz="1600" dirty="0"/>
          </a:p>
          <a:p>
            <a:pPr marL="285750" indent="-285750">
              <a:buFont typeface="Wingdings" panose="05000000000000000000" pitchFamily="2" charset="2"/>
              <a:buChar char="q"/>
            </a:pPr>
            <a:r>
              <a:rPr lang="fr-FR" sz="1600" dirty="0"/>
              <a:t>Suppression des indicateurs d’efficience</a:t>
            </a:r>
          </a:p>
        </p:txBody>
      </p:sp>
      <p:sp>
        <p:nvSpPr>
          <p:cNvPr id="16" name="TextBox 15">
            <a:extLst>
              <a:ext uri="{FF2B5EF4-FFF2-40B4-BE49-F238E27FC236}">
                <a16:creationId xmlns:a16="http://schemas.microsoft.com/office/drawing/2014/main" xmlns="" id="{EAB893F8-455D-4D63-A7C5-40FC43C67072}"/>
              </a:ext>
            </a:extLst>
          </p:cNvPr>
          <p:cNvSpPr txBox="1"/>
          <p:nvPr/>
        </p:nvSpPr>
        <p:spPr>
          <a:xfrm>
            <a:off x="497999" y="4768181"/>
            <a:ext cx="11196001" cy="1675960"/>
          </a:xfrm>
          <a:prstGeom prst="rect">
            <a:avLst/>
          </a:prstGeom>
          <a:solidFill>
            <a:schemeClr val="bg1">
              <a:lumMod val="95000"/>
            </a:schemeClr>
          </a:solidFill>
          <a:ln>
            <a:solidFill>
              <a:schemeClr val="tx1"/>
            </a:solidFill>
          </a:ln>
        </p:spPr>
        <p:txBody>
          <a:bodyPr wrap="square" rtlCol="0" anchor="ctr">
            <a:noAutofit/>
          </a:bodyPr>
          <a:lstStyle/>
          <a:p>
            <a:pPr marL="285750" indent="-285750">
              <a:buFont typeface="Wingdings" panose="05000000000000000000" pitchFamily="2" charset="2"/>
              <a:buChar char="q"/>
            </a:pPr>
            <a:r>
              <a:rPr lang="fr-FR" sz="1600" dirty="0"/>
              <a:t>Discussions avec les CNP des différentes spécialités concernant l’élargissement de la ROSP à d’autres spécialités</a:t>
            </a:r>
          </a:p>
          <a:p>
            <a:pPr marL="285750" indent="-285750">
              <a:buFont typeface="Wingdings" panose="05000000000000000000" pitchFamily="2" charset="2"/>
              <a:buChar char="q"/>
            </a:pPr>
            <a:r>
              <a:rPr lang="fr-FR" sz="1600" dirty="0"/>
              <a:t>Transmission de l’enquête BVA</a:t>
            </a:r>
          </a:p>
          <a:p>
            <a:pPr marL="285750" indent="-285750">
              <a:buFont typeface="Wingdings" panose="05000000000000000000" pitchFamily="2" charset="2"/>
              <a:buChar char="q"/>
            </a:pPr>
            <a:r>
              <a:rPr lang="fr-FR" sz="1600" dirty="0"/>
              <a:t>Partage des modalités de calcul des nouveaux indicateurs et des distributions</a:t>
            </a:r>
          </a:p>
          <a:p>
            <a:pPr marL="285750" indent="-285750">
              <a:buFont typeface="Wingdings" panose="05000000000000000000" pitchFamily="2" charset="2"/>
              <a:buChar char="q"/>
            </a:pPr>
            <a:r>
              <a:rPr lang="fr-FR" sz="1600" dirty="0"/>
              <a:t>Recommandation versus pratique</a:t>
            </a:r>
          </a:p>
          <a:p>
            <a:pPr marL="285750" indent="-285750">
              <a:buFont typeface="Wingdings" panose="05000000000000000000" pitchFamily="2" charset="2"/>
              <a:buChar char="q"/>
            </a:pPr>
            <a:r>
              <a:rPr lang="fr-FR" sz="1600" dirty="0"/>
              <a:t>Prise en compte des caractéristiques de la patientèle dans le calcul de la ROSP   </a:t>
            </a:r>
          </a:p>
        </p:txBody>
      </p:sp>
      <p:sp>
        <p:nvSpPr>
          <p:cNvPr id="6" name="TextBox 5">
            <a:extLst>
              <a:ext uri="{FF2B5EF4-FFF2-40B4-BE49-F238E27FC236}">
                <a16:creationId xmlns:a16="http://schemas.microsoft.com/office/drawing/2014/main" xmlns="" id="{50253EF5-110F-4737-9BC5-2EC7364FA4A3}"/>
              </a:ext>
            </a:extLst>
          </p:cNvPr>
          <p:cNvSpPr txBox="1"/>
          <p:nvPr/>
        </p:nvSpPr>
        <p:spPr>
          <a:xfrm>
            <a:off x="488061" y="4579701"/>
            <a:ext cx="11215877" cy="354925"/>
          </a:xfrm>
          <a:prstGeom prst="round2SameRect">
            <a:avLst>
              <a:gd name="adj1" fmla="val 16667"/>
              <a:gd name="adj2" fmla="val 0"/>
            </a:avLst>
          </a:prstGeom>
          <a:solidFill>
            <a:schemeClr val="tx1"/>
          </a:solidFill>
        </p:spPr>
        <p:txBody>
          <a:bodyPr wrap="square" rtlCol="0">
            <a:spAutoFit/>
          </a:bodyPr>
          <a:lstStyle/>
          <a:p>
            <a:pPr algn="ctr"/>
            <a:r>
              <a:rPr lang="fr-FR" sz="1600" b="1" dirty="0">
                <a:solidFill>
                  <a:schemeClr val="bg1"/>
                </a:solidFill>
              </a:rPr>
              <a:t>Poursuite des travaux</a:t>
            </a:r>
          </a:p>
        </p:txBody>
      </p:sp>
      <p:sp>
        <p:nvSpPr>
          <p:cNvPr id="18" name="TextBox 17">
            <a:extLst>
              <a:ext uri="{FF2B5EF4-FFF2-40B4-BE49-F238E27FC236}">
                <a16:creationId xmlns:a16="http://schemas.microsoft.com/office/drawing/2014/main" xmlns="" id="{4DB117AF-82CC-42DC-914D-2381DDAF3929}"/>
              </a:ext>
            </a:extLst>
          </p:cNvPr>
          <p:cNvSpPr txBox="1"/>
          <p:nvPr/>
        </p:nvSpPr>
        <p:spPr>
          <a:xfrm>
            <a:off x="507938" y="1578305"/>
            <a:ext cx="11176124" cy="613053"/>
          </a:xfrm>
          <a:prstGeom prst="round2SameRect">
            <a:avLst/>
          </a:prstGeom>
          <a:solidFill>
            <a:schemeClr val="tx1"/>
          </a:solidFill>
        </p:spPr>
        <p:txBody>
          <a:bodyPr wrap="square" rtlCol="0">
            <a:spAutoFit/>
          </a:bodyPr>
          <a:lstStyle/>
          <a:p>
            <a:pPr algn="ctr"/>
            <a:r>
              <a:rPr lang="fr-FR" sz="1600" b="1" dirty="0">
                <a:solidFill>
                  <a:schemeClr val="bg1"/>
                </a:solidFill>
              </a:rPr>
              <a:t>Points de consensus </a:t>
            </a:r>
          </a:p>
          <a:p>
            <a:pPr algn="ctr"/>
            <a:r>
              <a:rPr lang="fr-FR" sz="1600" b="1" dirty="0">
                <a:solidFill>
                  <a:schemeClr val="bg1"/>
                </a:solidFill>
              </a:rPr>
              <a:t>(pour les syndicats souhaitant le maintien de la ROSP)</a:t>
            </a:r>
          </a:p>
        </p:txBody>
      </p:sp>
    </p:spTree>
    <p:extLst>
      <p:ext uri="{BB962C8B-B14F-4D97-AF65-F5344CB8AC3E}">
        <p14:creationId xmlns:p14="http://schemas.microsoft.com/office/powerpoint/2010/main" val="468629422"/>
      </p:ext>
    </p:extLst>
  </p:cSld>
  <p:clrMapOvr>
    <a:masterClrMapping/>
  </p:clrMapOvr>
</p:sld>
</file>

<file path=ppt/theme/theme1.xml><?xml version="1.0" encoding="utf-8"?>
<a:theme xmlns:a="http://schemas.openxmlformats.org/drawingml/2006/main" name="Point DG DPROF ExCo 22032021">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NAM_Template_PowerPoint_v4" id="{26C22B8F-5E05-F14C-9CB3-B37F511AC7C6}" vid="{59AAAB99-C36C-9647-8E13-E76025E32F41}"/>
    </a:ext>
  </a:extLst>
</a:theme>
</file>

<file path=ppt/theme/theme2.xml><?xml version="1.0" encoding="utf-8"?>
<a:theme xmlns:a="http://schemas.openxmlformats.org/drawingml/2006/main" name="220217-DIAPO-GT-INTERNE-02.02.022">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NAM_Template_PowerPoint_v4" id="{26C22B8F-5E05-F14C-9CB3-B37F511AC7C6}" vid="{59AAAB99-C36C-9647-8E13-E76025E32F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33D122265F1A46AF37CA34AB77169C" ma:contentTypeVersion="9" ma:contentTypeDescription="Create a new document." ma:contentTypeScope="" ma:versionID="d0bc9b47de871d5f8e72594c285ec569">
  <xsd:schema xmlns:xsd="http://www.w3.org/2001/XMLSchema" xmlns:xs="http://www.w3.org/2001/XMLSchema" xmlns:p="http://schemas.microsoft.com/office/2006/metadata/properties" xmlns:ns2="a5ab358e-d15c-4030-a472-8776bbb10f9f" xmlns:ns3="32f87523-68ff-45bb-a0ad-1e12c12007df" targetNamespace="http://schemas.microsoft.com/office/2006/metadata/properties" ma:root="true" ma:fieldsID="36c160b49c2e26fde226ee16649e4d08" ns2:_="" ns3:_="">
    <xsd:import namespace="a5ab358e-d15c-4030-a472-8776bbb10f9f"/>
    <xsd:import namespace="32f87523-68ff-45bb-a0ad-1e12c12007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b358e-d15c-4030-a472-8776bbb1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f87523-68ff-45bb-a0ad-1e12c12007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2795bb2-54e0-4907-a518-2fc9c8d998dc}" ma:internalName="TaxCatchAll" ma:showField="CatchAllData" ma:web="32f87523-68ff-45bb-a0ad-1e12c1200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2f87523-68ff-45bb-a0ad-1e12c12007df" xsi:nil="true"/>
    <lcf76f155ced4ddcb4097134ff3c332f xmlns="a5ab358e-d15c-4030-a472-8776bbb10f9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67CBE-D047-4549-B850-D1D100971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ab358e-d15c-4030-a472-8776bbb10f9f"/>
    <ds:schemaRef ds:uri="32f87523-68ff-45bb-a0ad-1e12c120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C0E96A-4C2C-47E1-B340-52C440DCF921}">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32f87523-68ff-45bb-a0ad-1e12c12007df"/>
    <ds:schemaRef ds:uri="http://purl.org/dc/terms/"/>
    <ds:schemaRef ds:uri="http://schemas.microsoft.com/office/2006/documentManagement/types"/>
    <ds:schemaRef ds:uri="a5ab358e-d15c-4030-a472-8776bbb10f9f"/>
    <ds:schemaRef ds:uri="http://www.w3.org/XML/1998/namespace"/>
    <ds:schemaRef ds:uri="http://purl.org/dc/dcmitype/"/>
  </ds:schemaRefs>
</ds:datastoreItem>
</file>

<file path=customXml/itemProps3.xml><?xml version="1.0" encoding="utf-8"?>
<ds:datastoreItem xmlns:ds="http://schemas.openxmlformats.org/officeDocument/2006/customXml" ds:itemID="{BB391B61-F19C-4869-9333-407D666C5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7882</TotalTime>
  <Words>2841</Words>
  <Application>Microsoft Office PowerPoint</Application>
  <PresentationFormat>Personnalisé</PresentationFormat>
  <Paragraphs>525</Paragraphs>
  <Slides>35</Slides>
  <Notes>4</Notes>
  <HiddenSlides>0</HiddenSlides>
  <MMClips>0</MMClips>
  <ScaleCrop>false</ScaleCrop>
  <HeadingPairs>
    <vt:vector size="4" baseType="variant">
      <vt:variant>
        <vt:lpstr>Thème</vt:lpstr>
      </vt:variant>
      <vt:variant>
        <vt:i4>2</vt:i4>
      </vt:variant>
      <vt:variant>
        <vt:lpstr>Titres des diapositives</vt:lpstr>
      </vt:variant>
      <vt:variant>
        <vt:i4>35</vt:i4>
      </vt:variant>
    </vt:vector>
  </HeadingPairs>
  <TitlesOfParts>
    <vt:vector size="37" baseType="lpstr">
      <vt:lpstr>Point DG DPROF ExCo 22032021</vt:lpstr>
      <vt:lpstr>220217-DIAPO-GT-INTERNE-02.02.022</vt:lpstr>
      <vt:lpstr>Convention médicale 2023 bilatérales    8 et 9 décembre 2022</vt:lpstr>
      <vt:lpstr>Présentation PowerPoint</vt:lpstr>
      <vt:lpstr>Constats et objectifs</vt:lpstr>
      <vt:lpstr>Chantiers prioritaires</vt:lpstr>
      <vt:lpstr>Méthode de travail</vt:lpstr>
      <vt:lpstr>Présentation PowerPoint</vt:lpstr>
      <vt:lpstr>ROSP : les engagements de l’assurance maladie</vt:lpstr>
      <vt:lpstr>Les propositions de l’assurance maladie</vt:lpstr>
      <vt:lpstr>Présentation PowerPoint</vt:lpstr>
      <vt:lpstr>Présentation PowerPoint</vt:lpstr>
      <vt:lpstr>Présentation PowerPoint</vt:lpstr>
      <vt:lpstr>Facteurs de complexité de la nomenclature clinique </vt:lpstr>
      <vt:lpstr>Projet de simplification de la NGAP</vt:lpstr>
      <vt:lpstr>UN EXEMPLE : consultations de l’enfant</vt:lpstr>
      <vt:lpstr>Projet de simplification et gradation de la NGAP</vt:lpstr>
      <vt:lpstr>Simplification et gradation des consultations</vt:lpstr>
      <vt:lpstr>Simplification et gradation des consultations</vt:lpstr>
      <vt:lpstr>Présentation PowerPoint</vt:lpstr>
      <vt:lpstr>Les modalités de calcul actuelles</vt:lpstr>
      <vt:lpstr>Les modalités de calcul actuelles</vt:lpstr>
      <vt:lpstr>EXEMPLE d’un adhérent à l’optam</vt:lpstr>
      <vt:lpstr>Un impact important à la baisse des dépassements qui reste à CONFORTER</vt:lpstr>
      <vt:lpstr>Présentation PowerPoint</vt:lpstr>
      <vt:lpstr>Impact du changement de la période de référence sur la prime 2021 - Exemples</vt:lpstr>
      <vt:lpstr>Pistes de réflexion</vt:lpstr>
      <vt:lpstr>Présentation PowerPoint</vt:lpstr>
      <vt:lpstr>évolution des actes de télémédecine (à fin septembre 2022)</vt:lpstr>
      <vt:lpstr>recours aux actes de télémédecine (à fin septembre 2022)</vt:lpstr>
      <vt:lpstr>Répartition géographique des dépassements de seuil  (janvier-septembre 2022)</vt:lpstr>
      <vt:lpstr>spécialités ayant le plus dépassé le seuil des 20% d’actes de télésanté (janvier-septembre 2022)</vt:lpstr>
      <vt:lpstr>focus LES ORGANISATIONS Coordonnées TERRITORIALES de téléconsultation : </vt:lpstr>
      <vt:lpstr>Point de situation</vt:lpstr>
      <vt:lpstr>Restitution de l'Enquête Réseau</vt:lpstr>
      <vt:lpstr>ORIENTATION de la prochaine convention </vt:lpstr>
      <vt:lpstr>propositions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Logigramme accès au secteur 2</dc:title>
  <dc:creator>BONELLY DUPONT CLOTILDE (CNAM / Paris)</dc:creator>
  <cp:lastModifiedBy>FATOME THOMAS (CNAM / Paris)</cp:lastModifiedBy>
  <cp:revision>522</cp:revision>
  <dcterms:created xsi:type="dcterms:W3CDTF">2022-07-19T10:19:05Z</dcterms:created>
  <dcterms:modified xsi:type="dcterms:W3CDTF">2022-12-09T17:43:29Z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0x0101001733D122265F1A46AF37CA34AB77169C</vt:lpwstr>
  </property>
  <property fmtid="{D5CDD505-2E9C-101B-9397-08002B2CF9AE}" pid="3" name="MediaServiceImageTags">
    <vt:lpwstr/>
  </property>
</Properties>
</file>