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83" r:id="rId2"/>
    <p:sldId id="932" r:id="rId3"/>
    <p:sldId id="931" r:id="rId4"/>
    <p:sldId id="934" r:id="rId5"/>
    <p:sldId id="674" r:id="rId6"/>
    <p:sldId id="675" r:id="rId7"/>
    <p:sldId id="653" r:id="rId8"/>
    <p:sldId id="655" r:id="rId9"/>
    <p:sldId id="935" r:id="rId10"/>
    <p:sldId id="936" r:id="rId11"/>
    <p:sldId id="937" r:id="rId12"/>
    <p:sldId id="672" r:id="rId13"/>
    <p:sldId id="67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  <p:cmAuthor id="1" name="Anne B" initials="A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55F"/>
    <a:srgbClr val="00FF00"/>
    <a:srgbClr val="FF9900"/>
    <a:srgbClr val="EE9B48"/>
    <a:srgbClr val="FF0000"/>
    <a:srgbClr val="8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704"/>
  </p:normalViewPr>
  <p:slideViewPr>
    <p:cSldViewPr>
      <p:cViewPr varScale="1">
        <p:scale>
          <a:sx n="100" d="100"/>
          <a:sy n="100" d="100"/>
        </p:scale>
        <p:origin x="67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F8729-AC0F-4624-8A60-614CCD4EB491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354B-1743-4EC8-958A-B68D4B8F7F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20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64953-BCCC-C640-AD3F-08FD51A11E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68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4F32-AE61-4DED-9E2D-4230B4241CA6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841C-C039-4887-93C8-7061AE884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4F32-AE61-4DED-9E2D-4230B4241CA6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841C-C039-4887-93C8-7061AE884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4F32-AE61-4DED-9E2D-4230B4241CA6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841C-C039-4887-93C8-7061AE884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4F32-AE61-4DED-9E2D-4230B4241CA6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841C-C039-4887-93C8-7061AE884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4F32-AE61-4DED-9E2D-4230B4241CA6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841C-C039-4887-93C8-7061AE884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4F32-AE61-4DED-9E2D-4230B4241CA6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841C-C039-4887-93C8-7061AE884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4F32-AE61-4DED-9E2D-4230B4241CA6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841C-C039-4887-93C8-7061AE884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4F32-AE61-4DED-9E2D-4230B4241CA6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841C-C039-4887-93C8-7061AE884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4F32-AE61-4DED-9E2D-4230B4241CA6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841C-C039-4887-93C8-7061AE884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4F32-AE61-4DED-9E2D-4230B4241CA6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841C-C039-4887-93C8-7061AE884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4F32-AE61-4DED-9E2D-4230B4241CA6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841C-C039-4887-93C8-7061AE884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5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14F32-AE61-4DED-9E2D-4230B4241CA6}" type="datetimeFigureOut">
              <a:rPr lang="fr-FR" smtClean="0"/>
              <a:pPr/>
              <a:t>24/11/2022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C841C-C039-4887-93C8-7061AE8842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546326" y="3664023"/>
            <a:ext cx="914305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On ne peut que s’étonner de l’inflation des demandes auxquelles nous sommes confrontés concernant les thyroïdectomies: pourquoi ces malheureuses thyroïdes sont-elles en voie de succéder aux utérus dans la rubrique des organes en péril ? JL PEIX Ann </a:t>
            </a:r>
            <a:r>
              <a:rPr lang="fr-FR" b="1" dirty="0" err="1">
                <a:latin typeface="Arial Narrow" charset="0"/>
                <a:ea typeface="Arial Narrow" charset="0"/>
                <a:cs typeface="Arial Narrow" charset="0"/>
              </a:rPr>
              <a:t>Chir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 2002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3058" y="1361855"/>
            <a:ext cx="91440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3600" dirty="0">
                <a:latin typeface="--unknown-26--" charset="0"/>
              </a:rPr>
              <a:t>560.000 cancers de la thyroïde dus à un </a:t>
            </a:r>
            <a:r>
              <a:rPr lang="fr-FR" sz="3600" dirty="0" err="1">
                <a:latin typeface="--unknown-26--" charset="0"/>
              </a:rPr>
              <a:t>surdiagnostic</a:t>
            </a:r>
            <a:endParaRPr lang="fr-FR" sz="3600" dirty="0">
              <a:latin typeface="--unknown-26--" charset="0"/>
            </a:endParaRPr>
          </a:p>
          <a:p>
            <a:r>
              <a:rPr lang="fr-FR" dirty="0">
                <a:latin typeface="--unknown-46--" charset="0"/>
              </a:rPr>
              <a:t>L'épidémie de cancers de la thyroïde observée ces vingt dernières années dans les pays développés - dont la France -serait principalement due au </a:t>
            </a:r>
            <a:r>
              <a:rPr lang="fr-FR" dirty="0" err="1">
                <a:latin typeface="--unknown-46--" charset="0"/>
              </a:rPr>
              <a:t>surdiagnostic</a:t>
            </a:r>
            <a:r>
              <a:rPr lang="fr-FR" dirty="0">
                <a:latin typeface="--unknown-46--" charset="0"/>
              </a:rPr>
              <a:t> selon une étude de l'Organisation mondiale de la santé.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185" y="1361855"/>
            <a:ext cx="1633873" cy="7367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/>
        </p:nvSpPr>
        <p:spPr>
          <a:xfrm>
            <a:off x="1523058" y="4919008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dirty="0">
                <a:latin typeface="TimesNewRomanPSMT" charset="0"/>
              </a:rPr>
              <a:t>Worldwide </a:t>
            </a:r>
            <a:r>
              <a:rPr lang="fr-FR" sz="4000" dirty="0" err="1">
                <a:latin typeface="TimesNewRomanPSMT" charset="0"/>
              </a:rPr>
              <a:t>Thyroid</a:t>
            </a:r>
            <a:r>
              <a:rPr lang="fr-FR" sz="4000" dirty="0">
                <a:latin typeface="TimesNewRomanPSMT" charset="0"/>
              </a:rPr>
              <a:t>-Cancer </a:t>
            </a:r>
            <a:r>
              <a:rPr lang="fr-FR" sz="4000" dirty="0" err="1">
                <a:latin typeface="TimesNewRomanPSMT" charset="0"/>
              </a:rPr>
              <a:t>Epidemic</a:t>
            </a:r>
            <a:r>
              <a:rPr lang="fr-FR" sz="4000" dirty="0">
                <a:latin typeface="TimesNewRomanPSMT" charset="0"/>
              </a:rPr>
              <a:t>? The </a:t>
            </a:r>
            <a:r>
              <a:rPr lang="fr-FR" sz="4000" dirty="0" err="1">
                <a:latin typeface="TimesNewRomanPSMT" charset="0"/>
              </a:rPr>
              <a:t>Increasing</a:t>
            </a:r>
            <a:r>
              <a:rPr lang="fr-FR" sz="4000" dirty="0">
                <a:latin typeface="TimesNewRomanPSMT" charset="0"/>
              </a:rPr>
              <a:t> Impact of </a:t>
            </a:r>
            <a:r>
              <a:rPr lang="fr-FR" sz="4000" dirty="0" err="1">
                <a:latin typeface="TimesNewRomanPSMT" charset="0"/>
              </a:rPr>
              <a:t>Overdiagnosis</a:t>
            </a:r>
            <a:endParaRPr lang="fr-FR" sz="4000" dirty="0">
              <a:latin typeface="TimesNewRomanPSMT" charset="0"/>
            </a:endParaRPr>
          </a:p>
          <a:p>
            <a:endParaRPr lang="fr-FR" sz="4000" dirty="0">
              <a:latin typeface="TimesNewRomanPSMT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090" y="6148153"/>
            <a:ext cx="3595936" cy="7098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E11944D-B978-C042-BA2C-3A4CE32F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55" y="4587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00"/>
                </a:solidFill>
              </a:rPr>
              <a:t>IL FAUT DIMINUER LES TROP NOMBREUSES THYROIDECTOMIES INDUES</a:t>
            </a:r>
            <a:br>
              <a:rPr lang="fr-FR" dirty="0">
                <a:solidFill>
                  <a:srgbClr val="FFFF00"/>
                </a:solidFill>
              </a:rPr>
            </a:b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C2E4BD-C3F9-919A-C508-9FA90C0D9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99" y="21600"/>
            <a:ext cx="10835437" cy="683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8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7D51B1-A4B0-A30E-109F-DA4D0B148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8" y="0"/>
            <a:ext cx="104758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3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3FEF5-A8B9-DF4F-8987-FD2B0A20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97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LA PROPOSITION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EB990-1D1C-7D4C-8671-543B61D02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700808"/>
            <a:ext cx="11928648" cy="515719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r-FR" b="1" dirty="0">
                <a:solidFill>
                  <a:srgbClr val="FFFF00"/>
                </a:solidFill>
              </a:rPr>
              <a:t>LA CONTREPARTIE DE L’EXCELLENCE</a:t>
            </a:r>
          </a:p>
          <a:p>
            <a:pPr lvl="1" algn="just"/>
            <a:r>
              <a:rPr lang="fr-FR" dirty="0">
                <a:solidFill>
                  <a:schemeClr val="bg1"/>
                </a:solidFill>
              </a:rPr>
              <a:t>RÉSERVÉ: DES ENDOCRINOLOGIE + DIU ECHOGRAPHIE / DES IMAGERIE MEDICALE + DIU THYROIDOLOGIE</a:t>
            </a:r>
          </a:p>
          <a:p>
            <a:pPr lvl="1" algn="just"/>
            <a:r>
              <a:rPr lang="fr-FR" dirty="0">
                <a:solidFill>
                  <a:schemeClr val="bg1"/>
                </a:solidFill>
              </a:rPr>
              <a:t>CONTENIR L’EFFET D’AUBAINE: 2 ECHOS/AN 2 ANNÉES GLISSANTES PUIS 1/AN</a:t>
            </a:r>
          </a:p>
          <a:p>
            <a:pPr lvl="1" algn="just"/>
            <a:endParaRPr lang="fr-FR" dirty="0">
              <a:solidFill>
                <a:schemeClr val="bg1"/>
              </a:solidFill>
            </a:endParaRPr>
          </a:p>
          <a:p>
            <a:pPr algn="just"/>
            <a:r>
              <a:rPr lang="fr-FR" b="1" dirty="0">
                <a:solidFill>
                  <a:srgbClr val="FFFF00"/>
                </a:solidFill>
              </a:rPr>
              <a:t>AUGMENTE LA PERTINENCE DES SOINS ET EN DIMINUE LE COUT GLOBAL EN MAITRISANT L’ENVELOPPE D’ECHOGRAPHIE MAIS AUSSI DE CHIRURGIE, DE BIOLOGIE, DE MEDICAMENTS</a:t>
            </a:r>
          </a:p>
          <a:p>
            <a:pPr lvl="1" algn="just"/>
            <a:r>
              <a:rPr lang="fr-FR" dirty="0">
                <a:solidFill>
                  <a:schemeClr val="bg1"/>
                </a:solidFill>
              </a:rPr>
              <a:t>MOINS D’ÉCHOGRAPHIE ET DE CYTOPONCTIONS INUTILES</a:t>
            </a:r>
          </a:p>
          <a:p>
            <a:pPr lvl="1" algn="just"/>
            <a:r>
              <a:rPr lang="fr-FR" dirty="0">
                <a:solidFill>
                  <a:schemeClr val="bg1"/>
                </a:solidFill>
              </a:rPr>
              <a:t>MOINS DE THYROIDECTOMIES INDUES</a:t>
            </a:r>
          </a:p>
          <a:p>
            <a:pPr lvl="1" algn="just"/>
            <a:r>
              <a:rPr lang="fr-FR" dirty="0">
                <a:solidFill>
                  <a:schemeClr val="bg1"/>
                </a:solidFill>
              </a:rPr>
              <a:t>MOINS D’EXAMENS DE SURVEILLANCE ET DE MEDICAMENTS AU LONG COURS</a:t>
            </a:r>
          </a:p>
          <a:p>
            <a:pPr marL="457200" lvl="1" indent="0" algn="just">
              <a:buNone/>
            </a:pPr>
            <a:endParaRPr lang="fr-FR" dirty="0">
              <a:solidFill>
                <a:schemeClr val="bg1"/>
              </a:solidFill>
            </a:endParaRPr>
          </a:p>
          <a:p>
            <a:pPr algn="just"/>
            <a:r>
              <a:rPr lang="fr-FR" b="1" dirty="0">
                <a:solidFill>
                  <a:srgbClr val="FFFF00"/>
                </a:solidFill>
              </a:rPr>
              <a:t>REDUIT LES DEPLACEMENTS DES PATIENTS ET LES DELAIS DE PRISE EN CHARGE:</a:t>
            </a:r>
          </a:p>
          <a:p>
            <a:pPr lvl="1" algn="just"/>
            <a:r>
              <a:rPr lang="fr-FR" b="1" dirty="0">
                <a:solidFill>
                  <a:srgbClr val="FFFF00"/>
                </a:solidFill>
              </a:rPr>
              <a:t>GAIN DE TEMPS MEDICAL</a:t>
            </a:r>
          </a:p>
          <a:p>
            <a:pPr lvl="1" algn="just"/>
            <a:r>
              <a:rPr lang="fr-FR" b="1" dirty="0">
                <a:solidFill>
                  <a:srgbClr val="FFFF00"/>
                </a:solidFill>
              </a:rPr>
              <a:t>ORGANISATION +++</a:t>
            </a:r>
          </a:p>
          <a:p>
            <a:pPr lvl="1" algn="just"/>
            <a:r>
              <a:rPr lang="fr-FR" b="1" dirty="0">
                <a:solidFill>
                  <a:srgbClr val="FFFF00"/>
                </a:solidFill>
              </a:rPr>
              <a:t>ACCES AUX SOINS +++</a:t>
            </a:r>
          </a:p>
          <a:p>
            <a:pPr algn="just"/>
            <a:endParaRPr lang="fr-FR" b="1" dirty="0">
              <a:solidFill>
                <a:srgbClr val="FFFF00"/>
              </a:solidFill>
            </a:endParaRPr>
          </a:p>
          <a:p>
            <a:pPr algn="just"/>
            <a:r>
              <a:rPr lang="fr-FR" b="1" dirty="0">
                <a:solidFill>
                  <a:srgbClr val="FFFF00"/>
                </a:solidFill>
              </a:rPr>
              <a:t>VALORISE L’EXPERTISE CLINIQUE ET ECHOGRAPHIQUE DES ENDOCRINOLOGUES ET REND ATTRACTIVE UNE SPECIALITE A FAIBLE REVENUS ET A FAIBLE EFFECTIF ALORS QUE LE BESOIN VA CROISSANT (DIABETE, OBESITE)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DF378-34E3-994C-8F8B-9F54A437F21A}"/>
              </a:ext>
            </a:extLst>
          </p:cNvPr>
          <p:cNvSpPr/>
          <p:nvPr/>
        </p:nvSpPr>
        <p:spPr>
          <a:xfrm>
            <a:off x="335360" y="1052736"/>
            <a:ext cx="11593288" cy="36933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AUTORISER A TAUX PLEIN LE COUPLAGE THYROIDE : NGAP + ECHOGRAPHIE + CYTOPONCTIONS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7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32E1A-1F16-F74F-8F9C-FA06FA6A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EPIDEMIES COVID, GRIPPE,…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061C04-18EE-3949-9520-55FBF1B9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44825"/>
            <a:ext cx="11089232" cy="4525963"/>
          </a:xfrm>
        </p:spPr>
        <p:txBody>
          <a:bodyPr>
            <a:normAutofit fontScale="92500"/>
          </a:bodyPr>
          <a:lstStyle/>
          <a:p>
            <a:r>
              <a:rPr lang="fr-F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ENCORE PLUS DE DEMANDES</a:t>
            </a:r>
          </a:p>
          <a:p>
            <a:pPr lvl="1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 annulées</a:t>
            </a:r>
          </a:p>
          <a:p>
            <a:pPr lvl="1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Particularités de la période</a:t>
            </a:r>
          </a:p>
          <a:p>
            <a:pPr marL="457200" lvl="1" indent="0">
              <a:buNone/>
            </a:pP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ENCORE MOINS DE CRENEAUX</a:t>
            </a:r>
          </a:p>
          <a:p>
            <a:pPr lvl="1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Salles d’attentes plus engorgées</a:t>
            </a:r>
          </a:p>
          <a:p>
            <a:pPr lvl="1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Allongement des délais</a:t>
            </a:r>
          </a:p>
          <a:p>
            <a:pPr marL="457200" lvl="1" indent="0">
              <a:buNone/>
            </a:pP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CUMUL &amp; PRATIQUE ACTUELLE: CERCLE VICIEUX</a:t>
            </a:r>
          </a:p>
        </p:txBody>
      </p:sp>
    </p:spTree>
    <p:extLst>
      <p:ext uri="{BB962C8B-B14F-4D97-AF65-F5344CB8AC3E}">
        <p14:creationId xmlns:p14="http://schemas.microsoft.com/office/powerpoint/2010/main" val="190508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ED7AA2A-FA8D-3043-8833-F1F7CA11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00"/>
                </a:solidFill>
              </a:rPr>
              <a:t>INDUES, TROP NOMBREUSES ET TROP COUTEUSES</a:t>
            </a:r>
            <a:br>
              <a:rPr lang="fr-FR" dirty="0">
                <a:solidFill>
                  <a:srgbClr val="FFFF00"/>
                </a:solidFill>
              </a:rPr>
            </a:br>
            <a:r>
              <a:rPr lang="fr-FR" dirty="0">
                <a:solidFill>
                  <a:srgbClr val="FFFF00"/>
                </a:solidFill>
              </a:rPr>
              <a:t>CAR CA NE S’ARRETE PAS AU BLOC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F44A29-9786-0A47-850A-4590913B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BILAN PREOPERATOIRE</a:t>
            </a:r>
          </a:p>
          <a:p>
            <a:endParaRPr lang="fr-FR" b="1" dirty="0">
              <a:solidFill>
                <a:srgbClr val="FFFF00"/>
              </a:solidFill>
            </a:endParaRPr>
          </a:p>
          <a:p>
            <a:r>
              <a:rPr lang="fr-FR" b="1" dirty="0">
                <a:solidFill>
                  <a:srgbClr val="FFFF00"/>
                </a:solidFill>
              </a:rPr>
              <a:t>LA CHIRURGIE</a:t>
            </a:r>
          </a:p>
          <a:p>
            <a:endParaRPr lang="fr-FR" b="1" dirty="0">
              <a:solidFill>
                <a:srgbClr val="FFFF00"/>
              </a:solidFill>
            </a:endParaRPr>
          </a:p>
          <a:p>
            <a:r>
              <a:rPr lang="fr-FR" b="1" dirty="0">
                <a:solidFill>
                  <a:srgbClr val="FFFF00"/>
                </a:solidFill>
              </a:rPr>
              <a:t>L’ARRET DE TRAVAIL</a:t>
            </a:r>
          </a:p>
          <a:p>
            <a:endParaRPr lang="fr-FR" b="1" dirty="0">
              <a:solidFill>
                <a:srgbClr val="FFFF00"/>
              </a:solidFill>
            </a:endParaRPr>
          </a:p>
          <a:p>
            <a:r>
              <a:rPr lang="fr-FR" b="1" dirty="0">
                <a:solidFill>
                  <a:srgbClr val="FFFF00"/>
                </a:solidFill>
              </a:rPr>
              <a:t>LES COMPLICATIONS EVENTUELLES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HYPOPARATHYROIDIE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ATTEINTE DES CORDES VOCALES</a:t>
            </a:r>
          </a:p>
          <a:p>
            <a:pPr lvl="1"/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rgbClr val="FFFF00"/>
                </a:solidFill>
              </a:rPr>
              <a:t>L’HYPOTHYROIDIE : TRAITEMENT A VIE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LE LEVOTHYROX…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LES BILANS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LES DIFFICULTES (15%)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71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93C1F6-8824-A544-8C01-1DBC701C6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72" y="4452454"/>
            <a:ext cx="9721080" cy="14401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7C73DA-DEB5-EB47-B6D4-739712595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099"/>
          <a:stretch/>
        </p:blipFill>
        <p:spPr>
          <a:xfrm>
            <a:off x="1343472" y="1576295"/>
            <a:ext cx="9721081" cy="20699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369D500-016B-214E-97A2-44A29E28F7C7}"/>
              </a:ext>
            </a:extLst>
          </p:cNvPr>
          <p:cNvSpPr txBox="1"/>
          <p:nvPr/>
        </p:nvSpPr>
        <p:spPr>
          <a:xfrm>
            <a:off x="1343472" y="3826630"/>
            <a:ext cx="9721081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FF00"/>
                </a:solidFill>
              </a:rPr>
              <a:t>20.000 CHIRURGIE DE NODULE BÉNIN SUR 46.000 THYROIDECTOMIES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ED7AA2A-FA8D-3043-8833-F1F7CA11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55" y="13555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00"/>
                </a:solidFill>
              </a:rPr>
              <a:t>ON PEUT DIMINUER LES THYROIDECTOMIES INDUES PAR UNE DEMARCHE DIAGNOSTIQUE DE QUALITE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0146CBC-B193-EA43-9523-07A622715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515"/>
          <a:stretch/>
        </p:blipFill>
        <p:spPr>
          <a:xfrm>
            <a:off x="1714447" y="2773863"/>
            <a:ext cx="9134081" cy="8004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878D11-04BB-8642-AE2A-825FB592444A}"/>
              </a:ext>
            </a:extLst>
          </p:cNvPr>
          <p:cNvSpPr/>
          <p:nvPr/>
        </p:nvSpPr>
        <p:spPr>
          <a:xfrm>
            <a:off x="1343472" y="6087551"/>
            <a:ext cx="9721081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 1995 (ANDEM), LE TRI DES NODULES A OPERER REPOSE SUR LE TREPIED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+ ECHOGRAPHIE + CYTOPONCTION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ED7AA2A-FA8D-3043-8833-F1F7CA11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404664"/>
            <a:ext cx="12169352" cy="77809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00"/>
                </a:solidFill>
              </a:rPr>
              <a:t>C’EST PAR LA QUALITE QUE L’ON POURRA MAITRISER L’ENVELOPPE DES ECHOGRAPHIES, TROP NOMBREUSES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F44A29-9786-0A47-850A-4590913B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772816"/>
            <a:ext cx="11737304" cy="5472608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ECHOGRAPHIE PAR LE CLINICIEN: UNE REALITE RECONNUE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ECHOGRAPHIE CARDIAQUE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ECHOGRAPHIE D’URGENCE</a:t>
            </a:r>
          </a:p>
          <a:p>
            <a:pPr marL="457200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rgbClr val="FFFF00"/>
                </a:solidFill>
              </a:rPr>
              <a:t>ENDOCRINOLOGUE-ECHOGRAPHISTE: THYROIDOLOGIE  DOUBLE EXPERTISE EN ASIE, EUROPE, USA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DES D’ENDOCRINOLOGIE : EXPERTISE CLINIQUE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DIU D’ÉCHOGRAPHIE : EXPERTISE ECHOGRAPHIQUE (ECHOGRAPHIE, CYTOPONCTION, MICROBIOPSIES)</a:t>
            </a:r>
          </a:p>
          <a:p>
            <a:pPr lvl="1"/>
            <a:endParaRPr lang="fr-FR" dirty="0">
              <a:solidFill>
                <a:schemeClr val="bg1"/>
              </a:solidFill>
            </a:endParaRPr>
          </a:p>
          <a:p>
            <a:pPr algn="just"/>
            <a:r>
              <a:rPr lang="fr-FR" b="1" dirty="0">
                <a:solidFill>
                  <a:srgbClr val="FFFF00"/>
                </a:solidFill>
              </a:rPr>
              <a:t>UNE EXCEPTION FRANCAISE : </a:t>
            </a:r>
            <a:r>
              <a:rPr lang="fr-FR" dirty="0">
                <a:solidFill>
                  <a:schemeClr val="bg1"/>
                </a:solidFill>
              </a:rPr>
              <a:t>IMPOSSIBILITE DE COTER CONSULTATION + ACTES TECHNIQUES (FONDEMENT DE LA CONSULTATION DE THYROIDOLOGIE)</a:t>
            </a:r>
          </a:p>
          <a:p>
            <a:pPr algn="just"/>
            <a:endParaRPr lang="fr-FR" dirty="0">
              <a:solidFill>
                <a:schemeClr val="bg1"/>
              </a:solidFill>
            </a:endParaRPr>
          </a:p>
          <a:p>
            <a:pPr algn="just"/>
            <a:r>
              <a:rPr lang="fr-FR" b="1" dirty="0">
                <a:solidFill>
                  <a:srgbClr val="FFFF00"/>
                </a:solidFill>
              </a:rPr>
              <a:t>UN CRITERE D’EXCELLENCE: UNITE DE LIEU ET DE SOIGNANT, EXPERTISE &amp; PERTINENCE DES ACTES</a:t>
            </a:r>
          </a:p>
          <a:p>
            <a:pPr lvl="1" algn="just"/>
            <a:r>
              <a:rPr lang="fr-FR" dirty="0">
                <a:solidFill>
                  <a:schemeClr val="bg1"/>
                </a:solidFill>
              </a:rPr>
              <a:t>PERTINENCE DE L’INDICATION DES ACTES (EXPERTISE CLINIQUE): MOINS D’ÉCHOGRAPHIES INUTILES</a:t>
            </a:r>
          </a:p>
          <a:p>
            <a:pPr lvl="1" algn="just"/>
            <a:r>
              <a:rPr lang="fr-FR" dirty="0">
                <a:solidFill>
                  <a:schemeClr val="bg1"/>
                </a:solidFill>
              </a:rPr>
              <a:t>CONTRÔLE QUALITE DE L’ECHOGRAPHIE (EXPERTISE ECHOGRAPHIQUE): MOINS DE PONCTIONS INUTILES</a:t>
            </a:r>
          </a:p>
          <a:p>
            <a:pPr lvl="1" algn="just"/>
            <a:r>
              <a:rPr lang="fr-FR" dirty="0">
                <a:solidFill>
                  <a:schemeClr val="bg1"/>
                </a:solidFill>
              </a:rPr>
              <a:t>CONTRÔLE QUALITE DE LA CYTOPONCTION (EXPERTISE ECHO INTERVENTIONNELLE)</a:t>
            </a:r>
          </a:p>
          <a:p>
            <a:pPr lvl="1" algn="just"/>
            <a:r>
              <a:rPr lang="fr-FR" dirty="0">
                <a:solidFill>
                  <a:schemeClr val="bg1"/>
                </a:solidFill>
              </a:rPr>
              <a:t>PERTINENCE DE LA DÉCISION THERAPEUTIQUE: MOINS DE THYROIDECTOMIES INDUES (ABSTENTION, INTERVENTIONNEL, IRA-THERAPIE)</a:t>
            </a:r>
          </a:p>
          <a:p>
            <a:pPr lvl="1" algn="just"/>
            <a:r>
              <a:rPr lang="fr-FR" dirty="0">
                <a:solidFill>
                  <a:schemeClr val="bg1"/>
                </a:solidFill>
              </a:rPr>
              <a:t>PERTINENCE DU SUIVI: ECHO ANNUELLE PUIS ESPACEE, BILANS BIOLOGIQUES ESPACES</a:t>
            </a:r>
          </a:p>
        </p:txBody>
      </p:sp>
    </p:spTree>
    <p:extLst>
      <p:ext uri="{BB962C8B-B14F-4D97-AF65-F5344CB8AC3E}">
        <p14:creationId xmlns:p14="http://schemas.microsoft.com/office/powerpoint/2010/main" val="109352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3FEF5-A8B9-DF4F-8987-FD2B0A20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5298"/>
            <a:ext cx="11377264" cy="74940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FACILITER LA PRATIQUE DE LA THYROIDOLOGIE, C’EST REDUIRE LE COUT DES PARCOURS DE SOINS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EB990-1D1C-7D4C-8671-543B61D02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252" y="1052736"/>
            <a:ext cx="8893496" cy="536704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200"/>
              </a:spcBef>
            </a:pPr>
            <a:r>
              <a:rPr lang="fr-FR" sz="2000" b="1" dirty="0">
                <a:solidFill>
                  <a:srgbClr val="FFFF00"/>
                </a:solidFill>
              </a:rPr>
              <a:t>SCENARIO 1: LA REALITE…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1 – 1ère écho réalisée : 35 euros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2 – Vu par un endocrino : APC 55 euros 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3 - Refait faire l’</a:t>
            </a:r>
            <a:r>
              <a:rPr lang="fr-FR" sz="2000" dirty="0" err="1">
                <a:solidFill>
                  <a:schemeClr val="bg1"/>
                </a:solidFill>
              </a:rPr>
              <a:t>échographie</a:t>
            </a:r>
            <a:r>
              <a:rPr lang="fr-FR" sz="2000" dirty="0">
                <a:solidFill>
                  <a:schemeClr val="bg1"/>
                </a:solidFill>
              </a:rPr>
              <a:t> 35 euros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4 – Revoit le patient avec son écho : 30 euros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5 – Fait faire une </a:t>
            </a:r>
            <a:r>
              <a:rPr lang="fr-FR" sz="2000" dirty="0" err="1">
                <a:solidFill>
                  <a:schemeClr val="bg1"/>
                </a:solidFill>
              </a:rPr>
              <a:t>cytoponction</a:t>
            </a:r>
            <a:r>
              <a:rPr lang="fr-FR" sz="2000" dirty="0">
                <a:solidFill>
                  <a:schemeClr val="bg1"/>
                </a:solidFill>
              </a:rPr>
              <a:t> : 56 euros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6 – Revoit le patient avec </a:t>
            </a:r>
            <a:r>
              <a:rPr lang="fr-FR" sz="2000" dirty="0" err="1">
                <a:solidFill>
                  <a:schemeClr val="bg1"/>
                </a:solidFill>
              </a:rPr>
              <a:t>résultat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cyto</a:t>
            </a:r>
            <a:r>
              <a:rPr lang="fr-FR" sz="2000" dirty="0">
                <a:solidFill>
                  <a:schemeClr val="bg1"/>
                </a:solidFill>
              </a:rPr>
              <a:t> : 30 euros</a:t>
            </a:r>
          </a:p>
          <a:p>
            <a:pPr marL="411163" indent="0">
              <a:buNone/>
            </a:pPr>
            <a:r>
              <a:rPr lang="fr-FR" sz="2000" dirty="0">
                <a:solidFill>
                  <a:srgbClr val="FFFF00"/>
                </a:solidFill>
              </a:rPr>
              <a:t>Total : </a:t>
            </a:r>
            <a:r>
              <a:rPr lang="fr-FR" sz="2000" b="1" dirty="0">
                <a:solidFill>
                  <a:srgbClr val="FFFF00"/>
                </a:solidFill>
              </a:rPr>
              <a:t>241 euros </a:t>
            </a:r>
            <a:r>
              <a:rPr lang="fr-FR" sz="2000" dirty="0">
                <a:solidFill>
                  <a:srgbClr val="FFFF00"/>
                </a:solidFill>
              </a:rPr>
              <a:t>avec </a:t>
            </a:r>
            <a:r>
              <a:rPr lang="fr-FR" sz="2000" b="1" dirty="0">
                <a:solidFill>
                  <a:srgbClr val="FFFF00"/>
                </a:solidFill>
              </a:rPr>
              <a:t>6 </a:t>
            </a:r>
            <a:r>
              <a:rPr lang="fr-FR" sz="2000" b="1" dirty="0" err="1">
                <a:solidFill>
                  <a:srgbClr val="FFFF00"/>
                </a:solidFill>
              </a:rPr>
              <a:t>déplacements</a:t>
            </a:r>
            <a:r>
              <a:rPr lang="fr-FR" sz="2000" b="1" dirty="0">
                <a:solidFill>
                  <a:srgbClr val="FFFF00"/>
                </a:solidFill>
              </a:rPr>
              <a:t> (et 6 </a:t>
            </a:r>
            <a:r>
              <a:rPr lang="fr-FR" sz="2000" b="1" dirty="0" err="1">
                <a:solidFill>
                  <a:srgbClr val="FFFF00"/>
                </a:solidFill>
              </a:rPr>
              <a:t>délais</a:t>
            </a:r>
            <a:r>
              <a:rPr lang="fr-FR" sz="2000" b="1" dirty="0">
                <a:solidFill>
                  <a:srgbClr val="FFFF00"/>
                </a:solidFill>
              </a:rPr>
              <a:t> d’attente) </a:t>
            </a:r>
            <a:endParaRPr lang="fr-FR" sz="20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20000"/>
              </a:lnSpc>
              <a:spcBef>
                <a:spcPts val="200"/>
              </a:spcBef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</a:pPr>
            <a:r>
              <a:rPr lang="fr-FR" sz="2000" b="1" dirty="0">
                <a:solidFill>
                  <a:srgbClr val="FFFF00"/>
                </a:solidFill>
              </a:rPr>
              <a:t>SCENARIO 2: COUPLAGE APC+ECHO AUTORISE  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1 – 1ère écho réalisée : 35 euros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2 – Vu par </a:t>
            </a:r>
            <a:r>
              <a:rPr lang="fr-FR" sz="2000" dirty="0" err="1">
                <a:solidFill>
                  <a:schemeClr val="bg1"/>
                </a:solidFill>
              </a:rPr>
              <a:t>thyroidologue</a:t>
            </a:r>
            <a:r>
              <a:rPr lang="fr-FR" sz="2000" dirty="0">
                <a:solidFill>
                  <a:schemeClr val="bg1"/>
                </a:solidFill>
              </a:rPr>
              <a:t> : </a:t>
            </a:r>
            <a:r>
              <a:rPr lang="fr-FR" sz="2000" dirty="0" err="1">
                <a:solidFill>
                  <a:schemeClr val="bg1"/>
                </a:solidFill>
              </a:rPr>
              <a:t>APC+écho</a:t>
            </a:r>
            <a:r>
              <a:rPr lang="fr-FR" sz="2000" dirty="0">
                <a:solidFill>
                  <a:schemeClr val="bg1"/>
                </a:solidFill>
              </a:rPr>
              <a:t>: 90 euros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3 – </a:t>
            </a:r>
            <a:r>
              <a:rPr lang="fr-FR" sz="2000" dirty="0" err="1">
                <a:solidFill>
                  <a:schemeClr val="bg1"/>
                </a:solidFill>
              </a:rPr>
              <a:t>Cytoponction</a:t>
            </a:r>
            <a:r>
              <a:rPr lang="fr-FR" sz="2000" dirty="0">
                <a:solidFill>
                  <a:schemeClr val="bg1"/>
                </a:solidFill>
              </a:rPr>
              <a:t>: 56 euros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4– Revoit le patient avec synthèse: 30 euros</a:t>
            </a:r>
          </a:p>
          <a:p>
            <a:pPr marL="0" indent="0" algn="just">
              <a:lnSpc>
                <a:spcPct val="120000"/>
              </a:lnSpc>
              <a:spcBef>
                <a:spcPts val="200"/>
              </a:spcBef>
              <a:buNone/>
            </a:pPr>
            <a:r>
              <a:rPr lang="fr-FR" sz="2000" dirty="0">
                <a:solidFill>
                  <a:srgbClr val="FFFF00"/>
                </a:solidFill>
              </a:rPr>
              <a:t>        Total : </a:t>
            </a:r>
            <a:r>
              <a:rPr lang="fr-FR" sz="2000" b="1" dirty="0">
                <a:solidFill>
                  <a:srgbClr val="FFFF00"/>
                </a:solidFill>
              </a:rPr>
              <a:t>211 euros </a:t>
            </a:r>
            <a:r>
              <a:rPr lang="fr-FR" sz="2000" dirty="0">
                <a:solidFill>
                  <a:srgbClr val="FFFF00"/>
                </a:solidFill>
              </a:rPr>
              <a:t>avec </a:t>
            </a:r>
            <a:r>
              <a:rPr lang="fr-FR" sz="2000" b="1" dirty="0">
                <a:solidFill>
                  <a:srgbClr val="FFFF00"/>
                </a:solidFill>
              </a:rPr>
              <a:t>4 </a:t>
            </a:r>
            <a:r>
              <a:rPr lang="fr-FR" sz="2000" b="1" dirty="0" err="1">
                <a:solidFill>
                  <a:srgbClr val="FFFF00"/>
                </a:solidFill>
              </a:rPr>
              <a:t>déplacements</a:t>
            </a:r>
            <a:r>
              <a:rPr lang="fr-FR" sz="2000" b="1" dirty="0">
                <a:solidFill>
                  <a:srgbClr val="FFFF00"/>
                </a:solidFill>
              </a:rPr>
              <a:t> (et 4 </a:t>
            </a:r>
            <a:r>
              <a:rPr lang="fr-FR" sz="2000" b="1" dirty="0" err="1">
                <a:solidFill>
                  <a:srgbClr val="FFFF00"/>
                </a:solidFill>
              </a:rPr>
              <a:t>délais</a:t>
            </a:r>
            <a:r>
              <a:rPr lang="fr-FR" sz="2000" b="1" dirty="0">
                <a:solidFill>
                  <a:srgbClr val="FFFF00"/>
                </a:solidFill>
              </a:rPr>
              <a:t> d’attente)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3FEF5-A8B9-DF4F-8987-FD2B0A20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567"/>
            <a:ext cx="8229600" cy="749407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ARGUMENTAIRE ECONOMIQUE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EB990-1D1C-7D4C-8671-543B61D02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6" y="1052736"/>
            <a:ext cx="11593288" cy="536704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200"/>
              </a:spcBef>
            </a:pPr>
            <a:r>
              <a:rPr lang="fr-FR" sz="2000" b="1" dirty="0">
                <a:solidFill>
                  <a:srgbClr val="FFFF00"/>
                </a:solidFill>
              </a:rPr>
              <a:t>SCENARIO IDEAL COUPLAGE APC+ECHO+CYTO AUTORISE  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1 – 1ère écho réalisée : 35 euros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2 – Vu par endocrinologue-écho : </a:t>
            </a:r>
            <a:r>
              <a:rPr lang="fr-FR" sz="2000" dirty="0" err="1">
                <a:solidFill>
                  <a:schemeClr val="bg1"/>
                </a:solidFill>
              </a:rPr>
              <a:t>APC+écho</a:t>
            </a:r>
            <a:r>
              <a:rPr lang="fr-FR" sz="2000" dirty="0">
                <a:solidFill>
                  <a:schemeClr val="bg1"/>
                </a:solidFill>
              </a:rPr>
              <a:t>+/-</a:t>
            </a:r>
            <a:r>
              <a:rPr lang="fr-FR" sz="2000" dirty="0" err="1">
                <a:solidFill>
                  <a:schemeClr val="bg1"/>
                </a:solidFill>
              </a:rPr>
              <a:t>cyto</a:t>
            </a:r>
            <a:r>
              <a:rPr lang="fr-FR" sz="2000" dirty="0">
                <a:solidFill>
                  <a:schemeClr val="bg1"/>
                </a:solidFill>
              </a:rPr>
              <a:t>: 90 à 146 euros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3-  Revoit le patient avec synthèse: 30 euros</a:t>
            </a:r>
          </a:p>
          <a:p>
            <a:pPr marL="0" indent="0" algn="just">
              <a:lnSpc>
                <a:spcPct val="120000"/>
              </a:lnSpc>
              <a:spcBef>
                <a:spcPts val="200"/>
              </a:spcBef>
              <a:buNone/>
            </a:pPr>
            <a:r>
              <a:rPr lang="fr-FR" sz="2000" dirty="0">
                <a:solidFill>
                  <a:srgbClr val="FFFF00"/>
                </a:solidFill>
              </a:rPr>
              <a:t>        Total : </a:t>
            </a:r>
            <a:r>
              <a:rPr lang="fr-FR" sz="2000" b="1" dirty="0">
                <a:solidFill>
                  <a:srgbClr val="FFFF00"/>
                </a:solidFill>
              </a:rPr>
              <a:t>211 euros </a:t>
            </a:r>
            <a:r>
              <a:rPr lang="fr-FR" sz="2000" dirty="0">
                <a:solidFill>
                  <a:srgbClr val="FFFF00"/>
                </a:solidFill>
              </a:rPr>
              <a:t>avec </a:t>
            </a:r>
            <a:r>
              <a:rPr lang="fr-FR" sz="2000" b="1" dirty="0">
                <a:solidFill>
                  <a:srgbClr val="FFFF00"/>
                </a:solidFill>
              </a:rPr>
              <a:t>3 </a:t>
            </a:r>
            <a:r>
              <a:rPr lang="fr-FR" sz="2000" b="1" dirty="0" err="1">
                <a:solidFill>
                  <a:srgbClr val="FFFF00"/>
                </a:solidFill>
              </a:rPr>
              <a:t>déplacements</a:t>
            </a:r>
            <a:r>
              <a:rPr lang="fr-FR" sz="2000" b="1" dirty="0">
                <a:solidFill>
                  <a:srgbClr val="FFFF00"/>
                </a:solidFill>
              </a:rPr>
              <a:t> (et 3 </a:t>
            </a:r>
            <a:r>
              <a:rPr lang="fr-FR" sz="2000" b="1" dirty="0" err="1">
                <a:solidFill>
                  <a:srgbClr val="FFFF00"/>
                </a:solidFill>
              </a:rPr>
              <a:t>délais</a:t>
            </a:r>
            <a:r>
              <a:rPr lang="fr-FR" sz="2000" b="1" dirty="0">
                <a:solidFill>
                  <a:srgbClr val="FFFF00"/>
                </a:solidFill>
              </a:rPr>
              <a:t> d’attente) </a:t>
            </a:r>
          </a:p>
          <a:p>
            <a:pPr algn="just">
              <a:lnSpc>
                <a:spcPct val="120000"/>
              </a:lnSpc>
              <a:spcBef>
                <a:spcPts val="200"/>
              </a:spcBef>
            </a:pPr>
            <a:endParaRPr lang="fr-FR" sz="2000" b="1" dirty="0">
              <a:solidFill>
                <a:srgbClr val="FFFF00"/>
              </a:solidFill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</a:pPr>
            <a:r>
              <a:rPr lang="fr-FR" sz="2000" b="1" dirty="0">
                <a:solidFill>
                  <a:srgbClr val="FFFF00"/>
                </a:solidFill>
              </a:rPr>
              <a:t>SCENARIO 3bis: LE FUTUR (médecin traitant avec nodule palpé ou vu en échoscopie)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1 – Vu par endocrinologue-écho : </a:t>
            </a:r>
            <a:r>
              <a:rPr lang="fr-FR" sz="2000" dirty="0" err="1">
                <a:solidFill>
                  <a:schemeClr val="bg1"/>
                </a:solidFill>
              </a:rPr>
              <a:t>APC+écho+cyto</a:t>
            </a:r>
            <a:r>
              <a:rPr lang="fr-FR" sz="2000" dirty="0">
                <a:solidFill>
                  <a:schemeClr val="bg1"/>
                </a:solidFill>
              </a:rPr>
              <a:t>: 146 euros</a:t>
            </a:r>
          </a:p>
          <a:p>
            <a:pPr marL="411163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2– Revoit le patient avec synthèse: 30 euros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fr-FR" sz="2000" dirty="0">
                <a:solidFill>
                  <a:srgbClr val="FFFF00"/>
                </a:solidFill>
              </a:rPr>
              <a:t>      Total : </a:t>
            </a:r>
            <a:r>
              <a:rPr lang="fr-FR" sz="2000" b="1" dirty="0">
                <a:solidFill>
                  <a:srgbClr val="FFFF00"/>
                </a:solidFill>
              </a:rPr>
              <a:t>176 euros </a:t>
            </a:r>
            <a:r>
              <a:rPr lang="fr-FR" sz="2000" dirty="0">
                <a:solidFill>
                  <a:srgbClr val="FFFF00"/>
                </a:solidFill>
              </a:rPr>
              <a:t>avec </a:t>
            </a:r>
            <a:r>
              <a:rPr lang="fr-FR" sz="2000" b="1" dirty="0">
                <a:solidFill>
                  <a:srgbClr val="FFFF00"/>
                </a:solidFill>
              </a:rPr>
              <a:t>2 </a:t>
            </a:r>
            <a:r>
              <a:rPr lang="fr-FR" sz="2000" b="1" dirty="0" err="1">
                <a:solidFill>
                  <a:srgbClr val="FFFF00"/>
                </a:solidFill>
              </a:rPr>
              <a:t>déplacements</a:t>
            </a:r>
            <a:r>
              <a:rPr lang="fr-FR" sz="2000" b="1" dirty="0">
                <a:solidFill>
                  <a:srgbClr val="FFFF00"/>
                </a:solidFill>
              </a:rPr>
              <a:t> (et 2 </a:t>
            </a:r>
            <a:r>
              <a:rPr lang="fr-FR" sz="2000" b="1" dirty="0" err="1">
                <a:solidFill>
                  <a:srgbClr val="FFFF00"/>
                </a:solidFill>
              </a:rPr>
              <a:t>délais</a:t>
            </a:r>
            <a:r>
              <a:rPr lang="fr-FR" sz="2000" b="1" dirty="0">
                <a:solidFill>
                  <a:srgbClr val="FFFF00"/>
                </a:solidFill>
              </a:rPr>
              <a:t> d’attente voire aucun si anticipé)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fr-FR" sz="2000" b="1" dirty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fr-FR" sz="2000" b="1" dirty="0">
                <a:solidFill>
                  <a:srgbClr val="FFFF00"/>
                </a:solidFill>
              </a:rPr>
              <a:t>SUIVI: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sz="2000" dirty="0">
                <a:solidFill>
                  <a:schemeClr val="bg1"/>
                </a:solidFill>
              </a:rPr>
              <a:t>CLASSIQUE: 90 euros mais </a:t>
            </a:r>
            <a:r>
              <a:rPr lang="fr-FR" sz="2000" b="1" dirty="0">
                <a:solidFill>
                  <a:srgbClr val="FFFF00"/>
                </a:solidFill>
              </a:rPr>
              <a:t>2 déplacements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FR" sz="2000" dirty="0">
                <a:solidFill>
                  <a:schemeClr val="bg1"/>
                </a:solidFill>
              </a:rPr>
              <a:t>COUPLAGE: 90 euros mais </a:t>
            </a:r>
            <a:r>
              <a:rPr lang="fr-FR" sz="2000" b="1" dirty="0">
                <a:solidFill>
                  <a:srgbClr val="FFFF00"/>
                </a:solidFill>
              </a:rPr>
              <a:t>1 déplacement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6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3376266-9254-1248-B02E-2A4405179A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18497" y="1530982"/>
          <a:ext cx="3355006" cy="4664400"/>
        </p:xfrm>
        <a:graphic>
          <a:graphicData uri="http://schemas.openxmlformats.org/drawingml/2006/table">
            <a:tbl>
              <a:tblPr/>
              <a:tblGrid>
                <a:gridCol w="2177290">
                  <a:extLst>
                    <a:ext uri="{9D8B030D-6E8A-4147-A177-3AD203B41FA5}">
                      <a16:colId xmlns:a16="http://schemas.microsoft.com/office/drawing/2014/main" val="3326507718"/>
                    </a:ext>
                  </a:extLst>
                </a:gridCol>
                <a:gridCol w="1177716">
                  <a:extLst>
                    <a:ext uri="{9D8B030D-6E8A-4147-A177-3AD203B41FA5}">
                      <a16:colId xmlns:a16="http://schemas.microsoft.com/office/drawing/2014/main" val="202006559"/>
                    </a:ext>
                  </a:extLst>
                </a:gridCol>
              </a:tblGrid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Gastro-entérologie hépatologie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128 348 €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46976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 b="1" i="1">
                          <a:effectLst/>
                        </a:rPr>
                        <a:t>Moyenne des spécialistes</a:t>
                      </a:r>
                      <a:endParaRPr lang="fr-FR" sz="1000">
                        <a:effectLst/>
                      </a:endParaRP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i="1">
                          <a:effectLst/>
                        </a:rPr>
                        <a:t>120 168 €   </a:t>
                      </a:r>
                      <a:endParaRPr lang="fr-FR" sz="1000">
                        <a:effectLst/>
                      </a:endParaRP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949560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Pathologie cardio-vasculaire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120 075 €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166942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Anatomie cytologie pathologique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117 967 €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416547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Oto-rhino-laryngologie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105 129 €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932668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Gynécologie obstétrique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104 956 €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818917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Neurologie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102 007 €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343811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Dermato-vénérologie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86 621 €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502808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Gynécologie médicale et obstétrique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85 407 €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490635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Médecine physique et de réadaptation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84 850 €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124609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Rhumatologie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82 096 €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636027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Pneumologie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81 000 €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327751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Pédiatrie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74 112 €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719013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Néphrologie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71 300 €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574257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 b="1" i="1">
                          <a:effectLst/>
                        </a:rPr>
                        <a:t>Médecine générale</a:t>
                      </a:r>
                      <a:endParaRPr lang="fr-FR" sz="1000">
                        <a:effectLst/>
                      </a:endParaRP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i="1">
                          <a:effectLst/>
                        </a:rPr>
                        <a:t>66 824 €</a:t>
                      </a:r>
                      <a:endParaRPr lang="fr-FR" sz="1000">
                        <a:effectLst/>
                      </a:endParaRP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484946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Médecine interne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66 202 €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382413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Psychiatrie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65 771 €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997260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Gynécologie médicale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62 179 €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940134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Gériatrie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61 303 €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142699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Endocrinologie et métabolisme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53 244 €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221374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E05EA5D-961D-1F4A-A994-C6CA6A8DCD2A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26062"/>
          <a:ext cx="9144000" cy="6493200"/>
        </p:xfrm>
        <a:graphic>
          <a:graphicData uri="http://schemas.openxmlformats.org/drawingml/2006/table">
            <a:tbl>
              <a:tblPr/>
              <a:tblGrid>
                <a:gridCol w="5934160">
                  <a:extLst>
                    <a:ext uri="{9D8B030D-6E8A-4147-A177-3AD203B41FA5}">
                      <a16:colId xmlns:a16="http://schemas.microsoft.com/office/drawing/2014/main" val="1845380116"/>
                    </a:ext>
                  </a:extLst>
                </a:gridCol>
                <a:gridCol w="3209840">
                  <a:extLst>
                    <a:ext uri="{9D8B030D-6E8A-4147-A177-3AD203B41FA5}">
                      <a16:colId xmlns:a16="http://schemas.microsoft.com/office/drawing/2014/main" val="664414299"/>
                    </a:ext>
                  </a:extLst>
                </a:gridCol>
              </a:tblGrid>
              <a:tr h="260519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Gastro-entérologie hépatologie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128 348 €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760714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 b="1" i="1" dirty="0">
                          <a:effectLst/>
                        </a:rPr>
                        <a:t>Moyenne des spécialistes</a:t>
                      </a:r>
                      <a:endParaRPr lang="fr-FR" sz="1600" dirty="0">
                        <a:effectLst/>
                      </a:endParaRP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 dirty="0">
                          <a:effectLst/>
                        </a:rPr>
                        <a:t>120 168 €   </a:t>
                      </a:r>
                      <a:endParaRPr lang="fr-FR" sz="1600" dirty="0">
                        <a:effectLst/>
                      </a:endParaRP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87981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Pathologie cardio-vasculaire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120 075 €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435263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Anatomie cytologie pathologique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117 967 €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099815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Oto-rhino-laryngologie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105 129 €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61183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Gynécologie obstétrique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104 956 €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71307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Neurologie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102 007 €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835564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Dermato-vénérologie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86 621 €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585428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endParaRPr lang="fr-FR" sz="1600" dirty="0">
                        <a:effectLst/>
                      </a:endParaRP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</a:endParaRP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173846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Médecine physique et de réadaptation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84 850 €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741540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Rhumatologie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82 096 €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91353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Pneumologie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81 000 €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82684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Pédiatrie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74 112 €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11868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Néphrologie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71 300 €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28261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 b="1" i="1">
                          <a:effectLst/>
                        </a:rPr>
                        <a:t>Médecine générale</a:t>
                      </a:r>
                      <a:endParaRPr lang="fr-FR" sz="1600">
                        <a:effectLst/>
                      </a:endParaRP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1">
                          <a:effectLst/>
                        </a:rPr>
                        <a:t>66 824 €</a:t>
                      </a:r>
                      <a:endParaRPr lang="fr-FR" sz="1600">
                        <a:effectLst/>
                      </a:endParaRP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537333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Médecine interne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66 202 €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18411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Psychiatrie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65 771 €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97153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Gynécologie médicale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62 179 €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411288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Gériatrie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61 303 €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221243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Endocrinologie et métabolisme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53 209 € (2018)</a:t>
                      </a:r>
                    </a:p>
                  </a:txBody>
                  <a:tcPr marL="40410" marR="40410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4751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5DF640A-1AF9-7A42-AAED-EB7F2837A3FB}"/>
              </a:ext>
            </a:extLst>
          </p:cNvPr>
          <p:cNvSpPr/>
          <p:nvPr/>
        </p:nvSpPr>
        <p:spPr>
          <a:xfrm>
            <a:off x="1524000" y="6381328"/>
            <a:ext cx="9144000" cy="360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D6E85C-F5D8-3F4A-9CC4-42EEA12D967C}"/>
              </a:ext>
            </a:extLst>
          </p:cNvPr>
          <p:cNvSpPr txBox="1"/>
          <p:nvPr/>
        </p:nvSpPr>
        <p:spPr>
          <a:xfrm>
            <a:off x="1524000" y="2922808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FF00"/>
                </a:solidFill>
              </a:rPr>
              <a:t>L’ENDOCRINOLOGIE EST AU BAS DE L’ECHELLE DES REVENUS</a:t>
            </a:r>
          </a:p>
          <a:p>
            <a:pPr algn="ctr"/>
            <a:r>
              <a:rPr lang="fr-FR" sz="2200" b="1" dirty="0">
                <a:solidFill>
                  <a:srgbClr val="FFFF00"/>
                </a:solidFill>
              </a:rPr>
              <a:t>LES EFFECTIFS SONT FAIBLES ET L’AGE EST ELEVE</a:t>
            </a:r>
          </a:p>
        </p:txBody>
      </p:sp>
    </p:spTree>
    <p:extLst>
      <p:ext uri="{BB962C8B-B14F-4D97-AF65-F5344CB8AC3E}">
        <p14:creationId xmlns:p14="http://schemas.microsoft.com/office/powerpoint/2010/main" val="378016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3FEF5-A8B9-DF4F-8987-FD2B0A20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LES ENDOCRINOLOGUES SONT PRETS ET FORMES A CETTE DEMARCHE MAIS NE LA PRATIQUENT PAS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EB990-1D1C-7D4C-8671-543B61D02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28800"/>
            <a:ext cx="11521280" cy="5069160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solidFill>
                  <a:schemeClr val="bg1"/>
                </a:solidFill>
              </a:rPr>
              <a:t>2016: </a:t>
            </a:r>
            <a:r>
              <a:rPr lang="fr-FR" dirty="0" err="1">
                <a:solidFill>
                  <a:schemeClr val="bg1"/>
                </a:solidFill>
              </a:rPr>
              <a:t>enquète</a:t>
            </a:r>
            <a:r>
              <a:rPr lang="fr-FR" dirty="0">
                <a:solidFill>
                  <a:schemeClr val="bg1"/>
                </a:solidFill>
              </a:rPr>
              <a:t> du DIU - 146 </a:t>
            </a:r>
            <a:r>
              <a:rPr lang="fr-FR" dirty="0" err="1">
                <a:solidFill>
                  <a:schemeClr val="bg1"/>
                </a:solidFill>
              </a:rPr>
              <a:t>endocrinos</a:t>
            </a:r>
            <a:r>
              <a:rPr lang="fr-FR" dirty="0">
                <a:solidFill>
                  <a:schemeClr val="bg1"/>
                </a:solidFill>
              </a:rPr>
              <a:t> pratiquent (300 formés)</a:t>
            </a:r>
          </a:p>
          <a:p>
            <a:pPr algn="just"/>
            <a:r>
              <a:rPr lang="fr-FR" dirty="0">
                <a:solidFill>
                  <a:schemeClr val="bg1"/>
                </a:solidFill>
              </a:rPr>
              <a:t>La raison est simple:</a:t>
            </a:r>
          </a:p>
          <a:p>
            <a:pPr lvl="1" algn="just"/>
            <a:r>
              <a:rPr lang="fr-FR" b="1" dirty="0">
                <a:solidFill>
                  <a:srgbClr val="FFFF00"/>
                </a:solidFill>
              </a:rPr>
              <a:t>Le couplage NGAP/CCAM n’est pas autorisé</a:t>
            </a:r>
          </a:p>
          <a:p>
            <a:pPr lvl="1" algn="just"/>
            <a:r>
              <a:rPr lang="fr-FR" dirty="0">
                <a:solidFill>
                  <a:schemeClr val="bg1"/>
                </a:solidFill>
              </a:rPr>
              <a:t>L’endocrinologue est au bas de l’échelle des revenus et un échographe de qualité a un coût conséquent</a:t>
            </a:r>
          </a:p>
          <a:p>
            <a:pPr lvl="1" algn="just"/>
            <a:r>
              <a:rPr lang="fr-FR" dirty="0">
                <a:solidFill>
                  <a:schemeClr val="bg1"/>
                </a:solidFill>
              </a:rPr>
              <a:t>Faute de faire revenir le patient ou de demander un dépassement, les endocrinologues ne s’équipent pas, ne pratiquent pas.</a:t>
            </a:r>
          </a:p>
          <a:p>
            <a:pPr lvl="1" algn="just"/>
            <a:endParaRPr lang="fr-FR" dirty="0">
              <a:solidFill>
                <a:schemeClr val="bg1"/>
              </a:solidFill>
            </a:endParaRPr>
          </a:p>
          <a:p>
            <a:pPr lvl="1" algn="just"/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199F6-AC5C-FB4D-8380-6658651EC6DD}"/>
              </a:ext>
            </a:extLst>
          </p:cNvPr>
          <p:cNvSpPr/>
          <p:nvPr/>
        </p:nvSpPr>
        <p:spPr>
          <a:xfrm>
            <a:off x="609600" y="5229200"/>
            <a:ext cx="11175032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LES ENDOCRINOLOGUES DEVELOPPERAIENT-ILS UNE VERITABLE EXPERTISE POUR LAQUELLE ILS NE SERAIENT PAS REMUNERES ?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29C31-856B-B047-9578-39C491E300CF}"/>
              </a:ext>
            </a:extLst>
          </p:cNvPr>
          <p:cNvSpPr/>
          <p:nvPr/>
        </p:nvSpPr>
        <p:spPr>
          <a:xfrm>
            <a:off x="609600" y="6087085"/>
            <a:ext cx="11175032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COTATION A TAUX PLEIN APC+ACTE TECHNIQUE existe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déja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pour tous les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médecins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(frottis, ECG) les rhumatos (radio,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ostéo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les pneumos (radio) 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8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52C26-7131-16B8-B321-FCEFB4C2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HAS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30D01A-BE9E-3A88-38B2-00CA90F62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>
                <a:solidFill>
                  <a:schemeClr val="bg1"/>
                </a:solidFill>
              </a:rPr>
              <a:t>1.6.1.1. Objectifs </a:t>
            </a:r>
          </a:p>
          <a:p>
            <a:r>
              <a:rPr lang="fr-FR" dirty="0">
                <a:solidFill>
                  <a:schemeClr val="bg1"/>
                </a:solidFill>
              </a:rPr>
              <a:t>− Réduire les échographies non pertinentes en cas de dysthyroïdies. </a:t>
            </a:r>
          </a:p>
          <a:p>
            <a:r>
              <a:rPr lang="fr-FR" dirty="0">
                <a:solidFill>
                  <a:schemeClr val="bg1"/>
                </a:solidFill>
              </a:rPr>
              <a:t>− Améliorer le recours à l’échographie lors de la découverte d’un nodule ainsi que la connaissance et le recours à un score échographique d’évaluation du risque de malignité.</a:t>
            </a:r>
          </a:p>
          <a:p>
            <a:r>
              <a:rPr lang="fr-FR" dirty="0">
                <a:solidFill>
                  <a:schemeClr val="bg1"/>
                </a:solidFill>
              </a:rPr>
              <a:t> − Augmenter le recours à une cytoponction échoguidée avant chirurgie pour nodule et réduire les cytoponctions inutiles. </a:t>
            </a:r>
          </a:p>
          <a:p>
            <a:r>
              <a:rPr lang="fr-FR" dirty="0">
                <a:solidFill>
                  <a:schemeClr val="bg1"/>
                </a:solidFill>
              </a:rPr>
              <a:t>1.6.1.2. Enjeux </a:t>
            </a:r>
          </a:p>
          <a:p>
            <a:r>
              <a:rPr lang="fr-FR" dirty="0">
                <a:solidFill>
                  <a:schemeClr val="bg1"/>
                </a:solidFill>
              </a:rPr>
              <a:t>− Éviter la surmédicalisation de nodules anodins tout en évitant une perte de chance liée à la </a:t>
            </a:r>
            <a:r>
              <a:rPr lang="fr-FR" dirty="0" err="1">
                <a:solidFill>
                  <a:schemeClr val="bg1"/>
                </a:solidFill>
              </a:rPr>
              <a:t>nondétection</a:t>
            </a:r>
            <a:r>
              <a:rPr lang="fr-FR" dirty="0">
                <a:solidFill>
                  <a:schemeClr val="bg1"/>
                </a:solidFill>
              </a:rPr>
              <a:t> d’un cancer. </a:t>
            </a:r>
          </a:p>
          <a:p>
            <a:r>
              <a:rPr lang="fr-FR" dirty="0">
                <a:solidFill>
                  <a:schemeClr val="bg1"/>
                </a:solidFill>
              </a:rPr>
              <a:t>− Réduire les thyroïdectomies non pertinentes avec comme conséquence la prise de risques inutiles liés à la chirurgie et une supplémentation à vie par hormones thyroïdiennes.</a:t>
            </a:r>
          </a:p>
          <a:p>
            <a:r>
              <a:rPr lang="fr-FR" dirty="0">
                <a:solidFill>
                  <a:schemeClr val="bg1"/>
                </a:solidFill>
              </a:rPr>
              <a:t> 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923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7687</TotalTime>
  <Words>1252</Words>
  <Application>Microsoft Macintosh PowerPoint</Application>
  <PresentationFormat>Grand écran</PresentationFormat>
  <Paragraphs>198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--unknown-26--</vt:lpstr>
      <vt:lpstr>--unknown-46--</vt:lpstr>
      <vt:lpstr>Arial</vt:lpstr>
      <vt:lpstr>Arial Narrow</vt:lpstr>
      <vt:lpstr>Calibri</vt:lpstr>
      <vt:lpstr>TimesNewRomanPSMT</vt:lpstr>
      <vt:lpstr>Tw Cen MT</vt:lpstr>
      <vt:lpstr>Thème Office</vt:lpstr>
      <vt:lpstr>IL FAUT DIMINUER LES TROP NOMBREUSES THYROIDECTOMIES INDUES </vt:lpstr>
      <vt:lpstr>INDUES, TROP NOMBREUSES ET TROP COUTEUSES CAR CA NE S’ARRETE PAS AU BLOC</vt:lpstr>
      <vt:lpstr>ON PEUT DIMINUER LES THYROIDECTOMIES INDUES PAR UNE DEMARCHE DIAGNOSTIQUE DE QUALITE</vt:lpstr>
      <vt:lpstr>C’EST PAR LA QUALITE QUE L’ON POURRA MAITRISER L’ENVELOPPE DES ECHOGRAPHIES, TROP NOMBREUSES</vt:lpstr>
      <vt:lpstr>FACILITER LA PRATIQUE DE LA THYROIDOLOGIE, C’EST REDUIRE LE COUT DES PARCOURS DE SOINS</vt:lpstr>
      <vt:lpstr>ARGUMENTAIRE ECONOMIQUE</vt:lpstr>
      <vt:lpstr>Présentation PowerPoint</vt:lpstr>
      <vt:lpstr>LES ENDOCRINOLOGUES SONT PRETS ET FORMES A CETTE DEMARCHE MAIS NE LA PRATIQUENT PAS</vt:lpstr>
      <vt:lpstr>HAS</vt:lpstr>
      <vt:lpstr>Présentation PowerPoint</vt:lpstr>
      <vt:lpstr>Présentation PowerPoint</vt:lpstr>
      <vt:lpstr>LA PROPOSITION</vt:lpstr>
      <vt:lpstr>EPIDEMIES COVID, GRIPPE,…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THYROIDE DANS TOUS SES ETATS</dc:title>
  <dc:creator>Dr GHANASSIA</dc:creator>
  <cp:lastModifiedBy>GHANASSIA Edouard</cp:lastModifiedBy>
  <cp:revision>349</cp:revision>
  <dcterms:created xsi:type="dcterms:W3CDTF">2008-06-06T07:58:35Z</dcterms:created>
  <dcterms:modified xsi:type="dcterms:W3CDTF">2022-11-24T12:44:10Z</dcterms:modified>
</cp:coreProperties>
</file>