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1728" r:id="rId2"/>
    <p:sldId id="1860" r:id="rId3"/>
    <p:sldId id="1854" r:id="rId4"/>
    <p:sldId id="1852" r:id="rId5"/>
    <p:sldId id="1861" r:id="rId6"/>
    <p:sldId id="1856" r:id="rId7"/>
    <p:sldId id="1863" r:id="rId8"/>
    <p:sldId id="1864" r:id="rId9"/>
  </p:sldIdLst>
  <p:sldSz cx="9906000" cy="6858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D5865C-47E1-4022-89D5-CA50FA651BAC}">
          <p14:sldIdLst>
            <p14:sldId id="1728"/>
            <p14:sldId id="1860"/>
            <p14:sldId id="1854"/>
            <p14:sldId id="1852"/>
            <p14:sldId id="1861"/>
            <p14:sldId id="1856"/>
            <p14:sldId id="1863"/>
            <p14:sldId id="18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B0DBDE"/>
    <a:srgbClr val="00D200"/>
    <a:srgbClr val="FFF9E5"/>
    <a:srgbClr val="CC3300"/>
    <a:srgbClr val="FFCD2F"/>
    <a:srgbClr val="FFD03B"/>
    <a:srgbClr val="FCA304"/>
    <a:srgbClr val="FFE38B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98" autoAdjust="0"/>
    <p:restoredTop sz="83453" autoAdjust="0"/>
  </p:normalViewPr>
  <p:slideViewPr>
    <p:cSldViewPr snapToGrid="0">
      <p:cViewPr>
        <p:scale>
          <a:sx n="110" d="100"/>
          <a:sy n="110" d="100"/>
        </p:scale>
        <p:origin x="-186" y="648"/>
      </p:cViewPr>
      <p:guideLst>
        <p:guide orient="horz" pos="631"/>
        <p:guide pos="464"/>
      </p:guideLst>
    </p:cSldViewPr>
  </p:slideViewPr>
  <p:outlineViewPr>
    <p:cViewPr>
      <p:scale>
        <a:sx n="20" d="100"/>
        <a:sy n="20" d="100"/>
      </p:scale>
      <p:origin x="0" y="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408" y="-90"/>
      </p:cViewPr>
      <p:guideLst>
        <p:guide orient="horz" pos="3126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51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5" tIns="46031" rIns="92055" bIns="46031" numCol="1" anchor="t" anchorCtr="0" compatLnSpc="1">
            <a:prstTxWarp prst="textNoShape">
              <a:avLst/>
            </a:prstTxWarp>
          </a:bodyPr>
          <a:lstStyle>
            <a:lvl1pPr defTabSz="92213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28" y="1"/>
            <a:ext cx="2946351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5" tIns="46031" rIns="92055" bIns="46031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374"/>
            <a:ext cx="2946351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5" tIns="46031" rIns="92055" bIns="46031" numCol="1" anchor="b" anchorCtr="0" compatLnSpc="1">
            <a:prstTxWarp prst="textNoShape">
              <a:avLst/>
            </a:prstTxWarp>
          </a:bodyPr>
          <a:lstStyle>
            <a:lvl1pPr defTabSz="92213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28" y="9427374"/>
            <a:ext cx="2946351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5" tIns="46031" rIns="92055" bIns="46031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94FF2A2D-0D3E-45AE-93F0-3F8F8E228F5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34051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51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5" tIns="46031" rIns="92055" bIns="46031" numCol="1" anchor="t" anchorCtr="0" compatLnSpc="1">
            <a:prstTxWarp prst="textNoShape">
              <a:avLst/>
            </a:prstTxWarp>
          </a:bodyPr>
          <a:lstStyle>
            <a:lvl1pPr defTabSz="92213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28" y="1"/>
            <a:ext cx="2946351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5" tIns="46031" rIns="92055" bIns="46031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2" y="4715272"/>
            <a:ext cx="5441012" cy="446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5" tIns="46031" rIns="92055" bIns="46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374"/>
            <a:ext cx="2946351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5" tIns="46031" rIns="92055" bIns="46031" numCol="1" anchor="b" anchorCtr="0" compatLnSpc="1">
            <a:prstTxWarp prst="textNoShape">
              <a:avLst/>
            </a:prstTxWarp>
          </a:bodyPr>
          <a:lstStyle>
            <a:lvl1pPr defTabSz="92213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28" y="9427374"/>
            <a:ext cx="2946351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5" tIns="46031" rIns="92055" bIns="46031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C315AC18-FAAD-4F93-AF08-B8F492C20B1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38970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vague_filetsBleu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906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13" y="6200775"/>
            <a:ext cx="11445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4286250" y="6496050"/>
            <a:ext cx="323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ED49731A-6679-4CE0-B55E-32322875DBEB}" type="slidenum">
              <a:rPr lang="fr-FR" sz="900" b="0">
                <a:solidFill>
                  <a:srgbClr val="0C419A"/>
                </a:solidFill>
              </a:rPr>
              <a:pPr/>
              <a:t>‹N°›</a:t>
            </a:fld>
            <a:endParaRPr lang="fr-FR" sz="900" dirty="0"/>
          </a:p>
        </p:txBody>
      </p:sp>
      <p:sp>
        <p:nvSpPr>
          <p:cNvPr id="6" name="Freeform 12"/>
          <p:cNvSpPr>
            <a:spLocks noChangeAspect="1"/>
          </p:cNvSpPr>
          <p:nvPr userDrawn="1"/>
        </p:nvSpPr>
        <p:spPr bwMode="auto">
          <a:xfrm rot="10800000">
            <a:off x="0" y="1587"/>
            <a:ext cx="9906000" cy="738151"/>
          </a:xfrm>
          <a:custGeom>
            <a:avLst/>
            <a:gdLst>
              <a:gd name="T0" fmla="*/ 2147483647 w 5192"/>
              <a:gd name="T1" fmla="*/ 0 h 3272"/>
              <a:gd name="T2" fmla="*/ 0 w 5192"/>
              <a:gd name="T3" fmla="*/ 2147483647 h 3272"/>
              <a:gd name="T4" fmla="*/ 2147483647 w 5192"/>
              <a:gd name="T5" fmla="*/ 2147483647 h 3272"/>
              <a:gd name="T6" fmla="*/ 2147483647 w 5192"/>
              <a:gd name="T7" fmla="*/ 0 h 3272"/>
              <a:gd name="T8" fmla="*/ 2147483647 w 5192"/>
              <a:gd name="T9" fmla="*/ 0 h 3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2"/>
              <a:gd name="T16" fmla="*/ 0 h 3272"/>
              <a:gd name="T17" fmla="*/ 5192 w 5192"/>
              <a:gd name="T18" fmla="*/ 3272 h 3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2" h="3272">
                <a:moveTo>
                  <a:pt x="632" y="0"/>
                </a:moveTo>
                <a:lnTo>
                  <a:pt x="0" y="3272"/>
                </a:lnTo>
                <a:lnTo>
                  <a:pt x="5192" y="3272"/>
                </a:lnTo>
                <a:lnTo>
                  <a:pt x="5192" y="0"/>
                </a:lnTo>
                <a:lnTo>
                  <a:pt x="632" y="0"/>
                </a:lnTo>
                <a:close/>
              </a:path>
            </a:pathLst>
          </a:custGeom>
          <a:gradFill rotWithShape="0">
            <a:gsLst>
              <a:gs pos="0">
                <a:srgbClr val="006699"/>
              </a:gs>
              <a:gs pos="17000">
                <a:srgbClr val="0078B4"/>
              </a:gs>
              <a:gs pos="100000">
                <a:srgbClr val="0066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083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vague_filetsBleu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906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logo_Diapora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13" y="6200775"/>
            <a:ext cx="11445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0" y="655638"/>
            <a:ext cx="9899650" cy="0"/>
          </a:xfrm>
          <a:prstGeom prst="line">
            <a:avLst/>
          </a:prstGeom>
          <a:noFill/>
          <a:ln w="127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sz="2000" dirty="0">
              <a:latin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904413" cy="3794125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1" tIns="45680" rIns="91361" bIns="45680" anchor="ctr"/>
          <a:lstStyle/>
          <a:p>
            <a:pPr marL="538163" algn="ctr">
              <a:spcBef>
                <a:spcPct val="50000"/>
              </a:spcBef>
              <a:tabLst>
                <a:tab pos="9231313" algn="l"/>
              </a:tabLst>
            </a:pP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9" name="Picture 4" descr="vague_filetsVert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87700"/>
            <a:ext cx="9906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854465"/>
            <a:ext cx="8420100" cy="1470025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8441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vague_filetsBleu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906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13" y="6200775"/>
            <a:ext cx="11445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4286250" y="6496050"/>
            <a:ext cx="323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ED49731A-6679-4CE0-B55E-32322875DBEB}" type="slidenum">
              <a:rPr lang="fr-FR" sz="900" b="0">
                <a:solidFill>
                  <a:srgbClr val="0C419A"/>
                </a:solidFill>
              </a:rPr>
              <a:pPr/>
              <a:t>‹N°›</a:t>
            </a:fld>
            <a:endParaRPr lang="fr-FR" sz="900" dirty="0"/>
          </a:p>
        </p:txBody>
      </p:sp>
      <p:sp>
        <p:nvSpPr>
          <p:cNvPr id="6" name="Freeform 12"/>
          <p:cNvSpPr>
            <a:spLocks noChangeAspect="1"/>
          </p:cNvSpPr>
          <p:nvPr userDrawn="1"/>
        </p:nvSpPr>
        <p:spPr bwMode="auto">
          <a:xfrm rot="10800000">
            <a:off x="0" y="1588"/>
            <a:ext cx="9906000" cy="1344612"/>
          </a:xfrm>
          <a:custGeom>
            <a:avLst/>
            <a:gdLst>
              <a:gd name="T0" fmla="*/ 2147483647 w 5192"/>
              <a:gd name="T1" fmla="*/ 0 h 3272"/>
              <a:gd name="T2" fmla="*/ 0 w 5192"/>
              <a:gd name="T3" fmla="*/ 2147483647 h 3272"/>
              <a:gd name="T4" fmla="*/ 2147483647 w 5192"/>
              <a:gd name="T5" fmla="*/ 2147483647 h 3272"/>
              <a:gd name="T6" fmla="*/ 2147483647 w 5192"/>
              <a:gd name="T7" fmla="*/ 0 h 3272"/>
              <a:gd name="T8" fmla="*/ 2147483647 w 5192"/>
              <a:gd name="T9" fmla="*/ 0 h 3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2"/>
              <a:gd name="T16" fmla="*/ 0 h 3272"/>
              <a:gd name="T17" fmla="*/ 5192 w 5192"/>
              <a:gd name="T18" fmla="*/ 3272 h 3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2" h="3272">
                <a:moveTo>
                  <a:pt x="632" y="0"/>
                </a:moveTo>
                <a:lnTo>
                  <a:pt x="0" y="3272"/>
                </a:lnTo>
                <a:lnTo>
                  <a:pt x="5192" y="3272"/>
                </a:lnTo>
                <a:lnTo>
                  <a:pt x="5192" y="0"/>
                </a:lnTo>
                <a:lnTo>
                  <a:pt x="632" y="0"/>
                </a:lnTo>
                <a:close/>
              </a:path>
            </a:pathLst>
          </a:custGeom>
          <a:gradFill rotWithShape="0">
            <a:gsLst>
              <a:gs pos="0">
                <a:srgbClr val="006699"/>
              </a:gs>
              <a:gs pos="17000">
                <a:srgbClr val="0078B4"/>
              </a:gs>
              <a:gs pos="100000">
                <a:srgbClr val="0066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128588" y="217488"/>
            <a:ext cx="8120062" cy="13906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Sommaire</a:t>
            </a: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rrowheads="1"/>
          </p:cNvPicPr>
          <p:nvPr userDrawn="1"/>
        </p:nvPicPr>
        <p:blipFill>
          <a:blip r:embed="rId4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21" y="1458940"/>
            <a:ext cx="2578814" cy="48230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1885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94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logo_Diaporam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163" y="6442075"/>
            <a:ext cx="671512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29"/>
          <p:cNvSpPr>
            <a:spLocks noChangeShapeType="1"/>
          </p:cNvSpPr>
          <p:nvPr/>
        </p:nvSpPr>
        <p:spPr bwMode="auto">
          <a:xfrm>
            <a:off x="-11113" y="6411913"/>
            <a:ext cx="9936163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ln>
                <a:solidFill>
                  <a:srgbClr val="006699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7177088" y="6532563"/>
            <a:ext cx="558800" cy="20161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 sz="5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40000"/>
              </a:spcBef>
              <a:defRPr/>
            </a:pPr>
            <a:fld id="{F747DF60-CBB1-4A5B-953E-734713C57152}" type="slidenum">
              <a:rPr lang="fr-FR" sz="1200" smtClean="0">
                <a:solidFill>
                  <a:srgbClr val="006699"/>
                </a:solidFill>
                <a:latin typeface="Century Gothic" pitchFamily="34" charset="0"/>
              </a:rPr>
              <a:pPr algn="ctr" eaLnBrk="1" hangingPunct="1">
                <a:lnSpc>
                  <a:spcPct val="60000"/>
                </a:lnSpc>
                <a:spcBef>
                  <a:spcPct val="40000"/>
                </a:spcBef>
                <a:defRPr/>
              </a:pPr>
              <a:t>‹N°›</a:t>
            </a:fld>
            <a:endParaRPr lang="fr-FR" sz="1200" dirty="0" smtClean="0">
              <a:solidFill>
                <a:srgbClr val="006699"/>
              </a:solidFill>
              <a:latin typeface="Century Gothic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906000" cy="615950"/>
          </a:xfrm>
          <a:prstGeom prst="rect">
            <a:avLst/>
          </a:prstGeom>
          <a:gradFill flip="none" rotWithShape="1">
            <a:gsLst>
              <a:gs pos="0">
                <a:srgbClr val="006699"/>
              </a:gs>
              <a:gs pos="17000">
                <a:srgbClr val="0078B4"/>
              </a:gs>
              <a:gs pos="100000">
                <a:srgbClr val="006699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375" y="22225"/>
            <a:ext cx="963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0" tIns="45674" rIns="91350" bIns="45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Le sommaire ou le titre de la partie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111000" y="685192"/>
            <a:ext cx="9684000" cy="5652000"/>
          </a:xfrm>
          <a:prstGeom prst="roundRect">
            <a:avLst>
              <a:gd name="adj" fmla="val 3846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0800" h="50800"/>
          </a:sp3d>
        </p:spPr>
        <p:txBody>
          <a:bodyPr lIns="90000" tIns="46800" rIns="90000" bIns="46800"/>
          <a:lstStyle/>
          <a:p>
            <a:pPr>
              <a:spcAft>
                <a:spcPts val="300"/>
              </a:spcAft>
              <a:buClr>
                <a:srgbClr val="0078B4"/>
              </a:buClr>
              <a:buSzPct val="80000"/>
              <a:buFont typeface="Arial" panose="020B0604020202020204" pitchFamily="34" charset="0"/>
              <a:buNone/>
              <a:defRPr/>
            </a:pPr>
            <a:endParaRPr lang="fr-FR" sz="105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4" r:id="rId1"/>
    <p:sldLayoutId id="2147485372" r:id="rId2"/>
    <p:sldLayoutId id="2147485373" r:id="rId3"/>
    <p:sldLayoutId id="2147485371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5FA7"/>
        </a:buClr>
        <a:buSzPct val="60000"/>
        <a:buFont typeface="Arial Narrow" pitchFamily="34" charset="0"/>
        <a:buChar char="►"/>
        <a:defRPr sz="1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42950" y="854075"/>
            <a:ext cx="8420100" cy="1470025"/>
          </a:xfrm>
        </p:spPr>
        <p:txBody>
          <a:bodyPr/>
          <a:lstStyle/>
          <a:p>
            <a:r>
              <a:rPr lang="fr-FR" dirty="0" smtClean="0">
                <a:latin typeface="Century Gothic" panose="020B0502020202020204" pitchFamily="34" charset="0"/>
                <a:cs typeface="Arial" charset="0"/>
              </a:rPr>
              <a:t>Présentation du dispositif de </a:t>
            </a:r>
            <a:br>
              <a:rPr lang="fr-FR" dirty="0" smtClean="0">
                <a:latin typeface="Century Gothic" panose="020B0502020202020204" pitchFamily="34" charset="0"/>
                <a:cs typeface="Arial" charset="0"/>
              </a:rPr>
            </a:br>
            <a:r>
              <a:rPr lang="fr-FR" dirty="0" smtClean="0">
                <a:latin typeface="Century Gothic" panose="020B0502020202020204" pitchFamily="34" charset="0"/>
                <a:cs typeface="Arial" charset="0"/>
              </a:rPr>
              <a:t>Tiers-Payant Intégral</a:t>
            </a:r>
            <a:br>
              <a:rPr lang="fr-FR" dirty="0" smtClean="0">
                <a:latin typeface="Century Gothic" panose="020B0502020202020204" pitchFamily="34" charset="0"/>
                <a:cs typeface="Arial" charset="0"/>
              </a:rPr>
            </a:br>
            <a:r>
              <a:rPr lang="fr-FR" dirty="0" smtClean="0">
                <a:latin typeface="Century Gothic" panose="020B0502020202020204" pitchFamily="34" charset="0"/>
                <a:cs typeface="Arial" charset="0"/>
              </a:rPr>
              <a:t>pour les bénéficiaires de l’ACS</a:t>
            </a:r>
            <a:endParaRPr lang="fr-FR" sz="2800" dirty="0" smtClean="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 bwMode="auto">
          <a:xfrm>
            <a:off x="244793" y="3794760"/>
            <a:ext cx="734377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200" dirty="0" smtClean="0">
                <a:latin typeface="Century Gothic" panose="020B0502020202020204" pitchFamily="34" charset="0"/>
                <a:cs typeface="Arial" charset="0"/>
              </a:rPr>
              <a:t>CNAMTS</a:t>
            </a:r>
          </a:p>
          <a:p>
            <a:pPr algn="l"/>
            <a:r>
              <a:rPr lang="fr-FR" sz="1200" b="0" dirty="0" smtClean="0">
                <a:latin typeface="Century Gothic" panose="020B0502020202020204" pitchFamily="34" charset="0"/>
                <a:cs typeface="Arial" charset="0"/>
              </a:rPr>
              <a:t>Date 15/05/2014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567" y="137989"/>
            <a:ext cx="87874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fr-FR" sz="2000" dirty="0" smtClean="0">
                <a:solidFill>
                  <a:schemeClr val="bg1"/>
                </a:solidFill>
              </a:rPr>
              <a:t>Introduction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046" y="1290581"/>
            <a:ext cx="9483942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►"/>
            </a:pPr>
            <a:r>
              <a:rPr lang="fr-FR" sz="2000" b="0" dirty="0"/>
              <a:t>Pour respecter l’échéance du 1er janvier 2015 pour les bénéficiaires de l’ACS et mettre en œuvre un système de tiers payant </a:t>
            </a:r>
            <a:r>
              <a:rPr lang="fr-FR" sz="2000" b="0" dirty="0" smtClean="0"/>
              <a:t>simple et sûr pour </a:t>
            </a:r>
            <a:r>
              <a:rPr lang="fr-FR" sz="2000" b="0" dirty="0"/>
              <a:t>les professionnels de santé, l’Assurance Maladie a proposé de décliner pour les bénéficiaires de l’ACS un système analogue à celui existant pour la </a:t>
            </a:r>
            <a:r>
              <a:rPr lang="fr-FR" sz="2000" b="0" dirty="0" smtClean="0"/>
              <a:t>CMU-C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►"/>
            </a:pPr>
            <a:r>
              <a:rPr lang="fr-FR" sz="2000" b="0" dirty="0" smtClean="0"/>
              <a:t>Dès </a:t>
            </a:r>
            <a:r>
              <a:rPr lang="fr-FR" sz="2000" b="0" dirty="0"/>
              <a:t>lors que le patient est bénéficiaire de l’ACS et a souscrit une assurance complémentaire spécifique auprès d’une assurance maladie complémentaire </a:t>
            </a:r>
            <a:r>
              <a:rPr lang="fr-FR" sz="2000" b="0" dirty="0" smtClean="0"/>
              <a:t>AMC</a:t>
            </a:r>
            <a:r>
              <a:rPr lang="fr-FR" sz="2000" b="0" dirty="0"/>
              <a:t>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►"/>
            </a:pPr>
            <a:r>
              <a:rPr lang="fr-FR" sz="2000" b="0" dirty="0" smtClean="0"/>
              <a:t>L’information </a:t>
            </a:r>
            <a:r>
              <a:rPr lang="fr-FR" sz="2000" b="0" dirty="0"/>
              <a:t>figure dans la carte vitale (N° spécifique indiquant existence d’un contrat </a:t>
            </a:r>
            <a:r>
              <a:rPr lang="fr-FR" sz="2000" b="0" dirty="0" smtClean="0"/>
              <a:t>ACS et la possibilité de tiers payant) </a:t>
            </a:r>
            <a:endParaRPr lang="fr-FR" sz="2000" b="0" dirty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►"/>
            </a:pPr>
            <a:r>
              <a:rPr lang="fr-FR" sz="2000" b="0" dirty="0" smtClean="0"/>
              <a:t>Le </a:t>
            </a:r>
            <a:r>
              <a:rPr lang="fr-FR" sz="2000" b="0" dirty="0"/>
              <a:t>professionnel de santé pratique le tiers payant </a:t>
            </a:r>
            <a:r>
              <a:rPr lang="fr-FR" sz="2000" b="0" dirty="0" smtClean="0"/>
              <a:t>(AMO </a:t>
            </a:r>
            <a:r>
              <a:rPr lang="fr-FR" sz="2000" b="0" dirty="0"/>
              <a:t>et </a:t>
            </a:r>
            <a:r>
              <a:rPr lang="fr-FR" sz="2000" b="0" dirty="0" smtClean="0"/>
              <a:t>AMC)</a:t>
            </a:r>
            <a:endParaRPr lang="fr-FR" sz="2000" b="0" dirty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►"/>
            </a:pPr>
            <a:r>
              <a:rPr lang="fr-FR" sz="2000" b="0" dirty="0" smtClean="0"/>
              <a:t>Il </a:t>
            </a:r>
            <a:r>
              <a:rPr lang="fr-FR" sz="2000" b="0" dirty="0"/>
              <a:t>est remboursé pour l’ensemble du tarif par l’Assurance </a:t>
            </a:r>
            <a:r>
              <a:rPr lang="fr-FR" sz="2000" b="0" dirty="0" smtClean="0"/>
              <a:t>Maladie Obligatoire</a:t>
            </a:r>
            <a:endParaRPr lang="fr-FR" sz="2000" b="0" dirty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►"/>
            </a:pPr>
            <a:r>
              <a:rPr lang="fr-FR" sz="2000" b="0" dirty="0" smtClean="0"/>
              <a:t>Celle-ci </a:t>
            </a:r>
            <a:r>
              <a:rPr lang="fr-FR" sz="2000" b="0" dirty="0"/>
              <a:t>se charge de recouvrer la part complémentaire auprès de l’AMC</a:t>
            </a:r>
          </a:p>
        </p:txBody>
      </p:sp>
    </p:spTree>
    <p:extLst>
      <p:ext uri="{BB962C8B-B14F-4D97-AF65-F5344CB8AC3E}">
        <p14:creationId xmlns:p14="http://schemas.microsoft.com/office/powerpoint/2010/main" val="13364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151"/>
          <p:cNvSpPr/>
          <p:nvPr/>
        </p:nvSpPr>
        <p:spPr bwMode="auto">
          <a:xfrm>
            <a:off x="389886" y="4686494"/>
            <a:ext cx="9288000" cy="1368000"/>
          </a:xfrm>
          <a:prstGeom prst="rect">
            <a:avLst/>
          </a:prstGeom>
          <a:solidFill>
            <a:srgbClr val="FFC00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416310" y="2793794"/>
            <a:ext cx="9288000" cy="1872000"/>
          </a:xfrm>
          <a:prstGeom prst="rect">
            <a:avLst/>
          </a:prstGeom>
          <a:solidFill>
            <a:srgbClr val="92D05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Pentagon 73"/>
          <p:cNvSpPr/>
          <p:nvPr/>
        </p:nvSpPr>
        <p:spPr bwMode="auto">
          <a:xfrm>
            <a:off x="388894" y="905634"/>
            <a:ext cx="3217905" cy="5760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1.</a:t>
            </a:r>
            <a:r>
              <a:rPr kumimoji="0" lang="fr-FR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Obtentio</a:t>
            </a:r>
            <a:r>
              <a:rPr lang="fr-FR" sz="1200" dirty="0" smtClean="0">
                <a:solidFill>
                  <a:schemeClr val="bg1"/>
                </a:solidFill>
                <a:latin typeface="Arial" pitchFamily="34" charset="0"/>
              </a:rPr>
              <a:t>n du droit </a:t>
            </a:r>
            <a:r>
              <a:rPr kumimoji="0" lang="fr-FR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à l’ACS auprès de l’AMO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10" name="Chevron 109"/>
          <p:cNvSpPr/>
          <p:nvPr/>
        </p:nvSpPr>
        <p:spPr bwMode="auto">
          <a:xfrm>
            <a:off x="3415524" y="905634"/>
            <a:ext cx="2795591" cy="576000"/>
          </a:xfrm>
          <a:prstGeom prst="chevron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" pitchFamily="34" charset="0"/>
              </a:rPr>
              <a:t>2. Souscription </a:t>
            </a:r>
            <a:r>
              <a:rPr lang="fr-FR" sz="1200" dirty="0">
                <a:solidFill>
                  <a:schemeClr val="bg1"/>
                </a:solidFill>
                <a:latin typeface="Arial" pitchFamily="34" charset="0"/>
              </a:rPr>
              <a:t>à un contrat ACS auprès de </a:t>
            </a:r>
            <a:r>
              <a:rPr lang="fr-FR" sz="1200" dirty="0" smtClean="0">
                <a:solidFill>
                  <a:schemeClr val="bg1"/>
                </a:solidFill>
                <a:latin typeface="Arial" pitchFamily="34" charset="0"/>
              </a:rPr>
              <a:t>l’AMC</a:t>
            </a:r>
            <a:endParaRPr lang="fr-FR" sz="1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1" name="Chevron 110"/>
          <p:cNvSpPr/>
          <p:nvPr/>
        </p:nvSpPr>
        <p:spPr bwMode="auto">
          <a:xfrm>
            <a:off x="6021816" y="905634"/>
            <a:ext cx="3656070" cy="576000"/>
          </a:xfrm>
          <a:prstGeom prst="chevron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3. </a:t>
            </a:r>
            <a:r>
              <a:rPr lang="fr-FR" sz="1200" dirty="0">
                <a:solidFill>
                  <a:schemeClr val="bg1"/>
                </a:solidFill>
              </a:rPr>
              <a:t>Intégration des informations </a:t>
            </a:r>
            <a:r>
              <a:rPr lang="fr-FR" sz="1200" dirty="0" smtClean="0">
                <a:solidFill>
                  <a:schemeClr val="bg1"/>
                </a:solidFill>
              </a:rPr>
              <a:t>du </a:t>
            </a:r>
            <a:r>
              <a:rPr lang="fr-FR" sz="1200" dirty="0">
                <a:solidFill>
                  <a:schemeClr val="bg1"/>
                </a:solidFill>
              </a:rPr>
              <a:t>contrat ACS par </a:t>
            </a:r>
            <a:r>
              <a:rPr lang="fr-FR" sz="1200" dirty="0" smtClean="0">
                <a:solidFill>
                  <a:schemeClr val="bg1"/>
                </a:solidFill>
              </a:rPr>
              <a:t>l’AMO</a:t>
            </a:r>
            <a:endParaRPr lang="fr-FR" sz="1200" dirty="0">
              <a:solidFill>
                <a:schemeClr val="bg1"/>
              </a:solidFill>
            </a:endParaRPr>
          </a:p>
        </p:txBody>
      </p:sp>
      <p:grpSp>
        <p:nvGrpSpPr>
          <p:cNvPr id="145" name="Group 6"/>
          <p:cNvGrpSpPr>
            <a:grpSpLocks/>
          </p:cNvGrpSpPr>
          <p:nvPr/>
        </p:nvGrpSpPr>
        <p:grpSpPr bwMode="auto">
          <a:xfrm>
            <a:off x="3818954" y="1535718"/>
            <a:ext cx="320290" cy="499271"/>
            <a:chOff x="5166904" y="2628477"/>
            <a:chExt cx="1074992" cy="1837967"/>
          </a:xfrm>
        </p:grpSpPr>
        <p:pic>
          <p:nvPicPr>
            <p:cNvPr id="146" name="Picture 3" descr="C:\Users\pporte1\Desktop\C2\CNAMTS\SNA\03 - Icônes\Icones Hommes\k348519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6" t="14870" r="41435"/>
            <a:stretch>
              <a:fillRect/>
            </a:stretch>
          </p:blipFill>
          <p:spPr bwMode="auto">
            <a:xfrm>
              <a:off x="5166904" y="2628477"/>
              <a:ext cx="1060702" cy="183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" name="Rectangle 1"/>
            <p:cNvSpPr>
              <a:spLocks noChangeArrowheads="1"/>
            </p:cNvSpPr>
            <p:nvPr/>
          </p:nvSpPr>
          <p:spPr bwMode="auto">
            <a:xfrm>
              <a:off x="5912713" y="2723681"/>
              <a:ext cx="329183" cy="6216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fr-FR" dirty="0"/>
            </a:p>
          </p:txBody>
        </p:sp>
      </p:grpSp>
      <p:grpSp>
        <p:nvGrpSpPr>
          <p:cNvPr id="99" name="Group 6"/>
          <p:cNvGrpSpPr>
            <a:grpSpLocks/>
          </p:cNvGrpSpPr>
          <p:nvPr/>
        </p:nvGrpSpPr>
        <p:grpSpPr bwMode="auto">
          <a:xfrm>
            <a:off x="886492" y="1535718"/>
            <a:ext cx="320290" cy="499271"/>
            <a:chOff x="5166904" y="2628477"/>
            <a:chExt cx="1074992" cy="1837967"/>
          </a:xfrm>
        </p:grpSpPr>
        <p:pic>
          <p:nvPicPr>
            <p:cNvPr id="100" name="Picture 3" descr="C:\Users\pporte1\Desktop\C2\CNAMTS\SNA\03 - Icônes\Icones Hommes\k348519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6" t="14870" r="41435"/>
            <a:stretch>
              <a:fillRect/>
            </a:stretch>
          </p:blipFill>
          <p:spPr bwMode="auto">
            <a:xfrm>
              <a:off x="5166904" y="2628477"/>
              <a:ext cx="1060702" cy="183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Rectangle 1"/>
            <p:cNvSpPr>
              <a:spLocks noChangeArrowheads="1"/>
            </p:cNvSpPr>
            <p:nvPr/>
          </p:nvSpPr>
          <p:spPr bwMode="auto">
            <a:xfrm>
              <a:off x="5912713" y="2723681"/>
              <a:ext cx="329183" cy="6216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fr-FR" dirty="0"/>
            </a:p>
          </p:txBody>
        </p:sp>
      </p:grpSp>
      <p:sp>
        <p:nvSpPr>
          <p:cNvPr id="137" name="Rectangle 136"/>
          <p:cNvSpPr/>
          <p:nvPr/>
        </p:nvSpPr>
        <p:spPr bwMode="auto">
          <a:xfrm>
            <a:off x="416310" y="1532134"/>
            <a:ext cx="9288000" cy="1248084"/>
          </a:xfrm>
          <a:prstGeom prst="rect">
            <a:avLst/>
          </a:prstGeom>
          <a:solidFill>
            <a:schemeClr val="accent2">
              <a:lumMod val="60000"/>
              <a:lumOff val="40000"/>
              <a:alpha val="1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566" y="-15899"/>
            <a:ext cx="907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fr-FR" sz="2000" dirty="0" smtClean="0">
                <a:solidFill>
                  <a:schemeClr val="bg1"/>
                </a:solidFill>
              </a:rPr>
              <a:t>Prérequis au TPI ACS &gt; Adhésion du bénéficiaire à l’ACS et souscription d’un contrat auprès d’une AMC accréditée 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 rot="16200000">
            <a:off x="-427026" y="2017477"/>
            <a:ext cx="1248084" cy="2519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Bénéficiaire</a:t>
            </a:r>
          </a:p>
        </p:txBody>
      </p:sp>
      <p:sp>
        <p:nvSpPr>
          <p:cNvPr id="8" name="Rounded Rectangle 7"/>
          <p:cNvSpPr/>
          <p:nvPr/>
        </p:nvSpPr>
        <p:spPr bwMode="auto">
          <a:xfrm rot="16200000">
            <a:off x="-720985" y="3592180"/>
            <a:ext cx="1836000" cy="252000"/>
          </a:xfrm>
          <a:prstGeom prst="roundRect">
            <a:avLst/>
          </a:prstGeom>
          <a:solidFill>
            <a:srgbClr val="66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AMO</a:t>
            </a:r>
          </a:p>
        </p:txBody>
      </p:sp>
      <p:sp>
        <p:nvSpPr>
          <p:cNvPr id="9" name="Rounded Rectangle 8"/>
          <p:cNvSpPr/>
          <p:nvPr/>
        </p:nvSpPr>
        <p:spPr bwMode="auto">
          <a:xfrm rot="16200000">
            <a:off x="-468985" y="5229102"/>
            <a:ext cx="1332000" cy="25200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AMC </a:t>
            </a:r>
            <a:r>
              <a:rPr kumimoji="0" lang="fr-FR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accrédité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97861" y="2034989"/>
            <a:ext cx="1074899" cy="601554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 smtClean="0">
                <a:solidFill>
                  <a:schemeClr val="bg1"/>
                </a:solidFill>
              </a:rPr>
              <a:t>Remise</a:t>
            </a:r>
            <a:endParaRPr lang="fr-FR" sz="1000" dirty="0">
              <a:solidFill>
                <a:schemeClr val="bg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du formulaire </a:t>
            </a:r>
            <a:r>
              <a:rPr lang="fr-FR" sz="1000" dirty="0" smtClean="0">
                <a:solidFill>
                  <a:schemeClr val="bg1"/>
                </a:solidFill>
              </a:rPr>
              <a:t>ACS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9605" y="1591958"/>
            <a:ext cx="52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  <a:buSzPct val="80000"/>
            </a:pPr>
            <a:r>
              <a:rPr lang="fr-FR" sz="1200" i="1" dirty="0" smtClean="0">
                <a:solidFill>
                  <a:srgbClr val="CC3300"/>
                </a:solidFill>
              </a:rPr>
              <a:t>T0</a:t>
            </a:r>
          </a:p>
        </p:txBody>
      </p:sp>
      <p:sp>
        <p:nvSpPr>
          <p:cNvPr id="12" name="Flowchart: Decision 11"/>
          <p:cNvSpPr/>
          <p:nvPr/>
        </p:nvSpPr>
        <p:spPr bwMode="auto">
          <a:xfrm>
            <a:off x="374240" y="3268545"/>
            <a:ext cx="1321751" cy="95728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900" dirty="0"/>
              <a:t>Conditions </a:t>
            </a:r>
          </a:p>
          <a:p>
            <a:pPr algn="ctr"/>
            <a:r>
              <a:rPr lang="fr-FR" sz="900" dirty="0" smtClean="0"/>
              <a:t>d’adhésion</a:t>
            </a:r>
            <a:endParaRPr lang="fr-FR" sz="900" dirty="0"/>
          </a:p>
          <a:p>
            <a:pPr algn="ctr"/>
            <a:r>
              <a:rPr lang="fr-FR" sz="900" dirty="0"/>
              <a:t> à l’ACS </a:t>
            </a:r>
            <a:endParaRPr lang="fr-FR" sz="900" dirty="0" smtClean="0"/>
          </a:p>
          <a:p>
            <a:pPr algn="ctr"/>
            <a:r>
              <a:rPr lang="fr-FR" sz="900" dirty="0" smtClean="0"/>
              <a:t>remplies</a:t>
            </a:r>
            <a:endParaRPr lang="fr-FR" sz="900" dirty="0"/>
          </a:p>
        </p:txBody>
      </p:sp>
      <p:cxnSp>
        <p:nvCxnSpPr>
          <p:cNvPr id="13" name="Elbow Connector 17"/>
          <p:cNvCxnSpPr>
            <a:stCxn id="10" idx="2"/>
            <a:endCxn id="12" idx="0"/>
          </p:cNvCxnSpPr>
          <p:nvPr/>
        </p:nvCxnSpPr>
        <p:spPr bwMode="auto">
          <a:xfrm flipH="1">
            <a:off x="1035116" y="2636543"/>
            <a:ext cx="195" cy="632002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4" name="Elbow Connector 17"/>
          <p:cNvCxnSpPr>
            <a:stCxn id="12" idx="2"/>
            <a:endCxn id="15" idx="0"/>
          </p:cNvCxnSpPr>
          <p:nvPr/>
        </p:nvCxnSpPr>
        <p:spPr bwMode="auto">
          <a:xfrm>
            <a:off x="1035116" y="4225825"/>
            <a:ext cx="195" cy="174768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945311" y="4400593"/>
            <a:ext cx="180000" cy="180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5837" y="4147060"/>
            <a:ext cx="52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  <a:buSzPct val="80000"/>
            </a:pPr>
            <a:r>
              <a:rPr lang="fr-FR" sz="1200" i="1" dirty="0" smtClean="0"/>
              <a:t>KO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24200" y="3121729"/>
            <a:ext cx="1368000" cy="576000"/>
          </a:xfrm>
          <a:prstGeom prst="roundRect">
            <a:avLst>
              <a:gd name="adj" fmla="val 0"/>
            </a:avLst>
          </a:prstGeom>
          <a:solidFill>
            <a:srgbClr val="66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Edition </a:t>
            </a:r>
            <a:r>
              <a:rPr lang="fr-FR" sz="1000" dirty="0" smtClean="0">
                <a:solidFill>
                  <a:schemeClr val="bg1"/>
                </a:solidFill>
              </a:rPr>
              <a:t>de l’attestation de </a:t>
            </a:r>
            <a:r>
              <a:rPr lang="fr-FR" sz="1000" dirty="0">
                <a:solidFill>
                  <a:schemeClr val="bg1"/>
                </a:solidFill>
              </a:rPr>
              <a:t>droits </a:t>
            </a:r>
            <a:r>
              <a:rPr lang="fr-FR" sz="1000" dirty="0" smtClean="0">
                <a:solidFill>
                  <a:schemeClr val="bg1"/>
                </a:solidFill>
              </a:rPr>
              <a:t>AMO et </a:t>
            </a:r>
            <a:r>
              <a:rPr lang="fr-FR" sz="1000" dirty="0">
                <a:solidFill>
                  <a:schemeClr val="bg1"/>
                </a:solidFill>
              </a:rPr>
              <a:t>de la </a:t>
            </a:r>
            <a:r>
              <a:rPr lang="fr-FR" sz="1000" dirty="0" smtClean="0">
                <a:solidFill>
                  <a:schemeClr val="bg1"/>
                </a:solidFill>
              </a:rPr>
              <a:t>lettre-chèque ACS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93952" y="3382845"/>
            <a:ext cx="52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  <a:buSzPct val="80000"/>
            </a:pPr>
            <a:r>
              <a:rPr lang="fr-FR" sz="1200" i="1" dirty="0" smtClean="0"/>
              <a:t>OK</a:t>
            </a:r>
          </a:p>
        </p:txBody>
      </p:sp>
      <p:cxnSp>
        <p:nvCxnSpPr>
          <p:cNvPr id="19" name="Elbow Connector 17"/>
          <p:cNvCxnSpPr>
            <a:stCxn id="12" idx="3"/>
            <a:endCxn id="17" idx="1"/>
          </p:cNvCxnSpPr>
          <p:nvPr/>
        </p:nvCxnSpPr>
        <p:spPr bwMode="auto">
          <a:xfrm flipV="1">
            <a:off x="1695991" y="3409729"/>
            <a:ext cx="228209" cy="337456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1924198" y="3841059"/>
            <a:ext cx="1368000" cy="465466"/>
          </a:xfrm>
          <a:prstGeom prst="roundRect">
            <a:avLst>
              <a:gd name="adj" fmla="val 0"/>
            </a:avLst>
          </a:prstGeom>
          <a:solidFill>
            <a:srgbClr val="66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 Attribution du Tiers-Payant Social pour 18 mois</a:t>
            </a:r>
          </a:p>
        </p:txBody>
      </p:sp>
      <p:cxnSp>
        <p:nvCxnSpPr>
          <p:cNvPr id="23" name="Elbow Connector 17"/>
          <p:cNvCxnSpPr>
            <a:stCxn id="17" idx="0"/>
          </p:cNvCxnSpPr>
          <p:nvPr/>
        </p:nvCxnSpPr>
        <p:spPr bwMode="auto">
          <a:xfrm flipH="1" flipV="1">
            <a:off x="2608198" y="2575169"/>
            <a:ext cx="2" cy="546560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098329" y="1611098"/>
            <a:ext cx="1816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CC3300"/>
                </a:solidFill>
              </a:rPr>
              <a:t>T1 </a:t>
            </a:r>
            <a:r>
              <a:rPr lang="fr-FR" sz="1200" dirty="0" smtClean="0">
                <a:solidFill>
                  <a:srgbClr val="CC3300"/>
                </a:solidFill>
              </a:rPr>
              <a:t>(&lt; </a:t>
            </a:r>
            <a:r>
              <a:rPr lang="fr-FR" sz="1200" dirty="0">
                <a:solidFill>
                  <a:srgbClr val="CC3300"/>
                </a:solidFill>
              </a:rPr>
              <a:t>T0 + 6 mois)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3441699" y="2034989"/>
            <a:ext cx="1121557" cy="601554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900" dirty="0" smtClean="0">
                <a:solidFill>
                  <a:schemeClr val="bg1"/>
                </a:solidFill>
              </a:rPr>
              <a:t>Remise </a:t>
            </a:r>
            <a:r>
              <a:rPr lang="fr-FR" sz="900" dirty="0">
                <a:solidFill>
                  <a:schemeClr val="bg1"/>
                </a:solidFill>
              </a:rPr>
              <a:t>de l’attestation </a:t>
            </a:r>
            <a:r>
              <a:rPr lang="fr-FR" sz="900" dirty="0" smtClean="0">
                <a:solidFill>
                  <a:schemeClr val="bg1"/>
                </a:solidFill>
              </a:rPr>
              <a:t>AMO </a:t>
            </a:r>
          </a:p>
          <a:p>
            <a:pPr algn="ctr">
              <a:lnSpc>
                <a:spcPts val="1000"/>
              </a:lnSpc>
            </a:pPr>
            <a:r>
              <a:rPr lang="fr-FR" sz="900" dirty="0" smtClean="0">
                <a:solidFill>
                  <a:schemeClr val="bg1"/>
                </a:solidFill>
              </a:rPr>
              <a:t>et </a:t>
            </a:r>
            <a:r>
              <a:rPr lang="fr-FR" sz="900" dirty="0">
                <a:solidFill>
                  <a:schemeClr val="bg1"/>
                </a:solidFill>
              </a:rPr>
              <a:t>de </a:t>
            </a:r>
            <a:r>
              <a:rPr lang="fr-FR" sz="900" dirty="0" smtClean="0">
                <a:solidFill>
                  <a:schemeClr val="bg1"/>
                </a:solidFill>
              </a:rPr>
              <a:t>la</a:t>
            </a:r>
          </a:p>
          <a:p>
            <a:pPr algn="ctr">
              <a:lnSpc>
                <a:spcPts val="1000"/>
              </a:lnSpc>
            </a:pPr>
            <a:r>
              <a:rPr lang="fr-FR" sz="900" dirty="0" smtClean="0">
                <a:solidFill>
                  <a:schemeClr val="bg1"/>
                </a:solidFill>
              </a:rPr>
              <a:t> </a:t>
            </a:r>
            <a:r>
              <a:rPr lang="fr-FR" sz="900" dirty="0">
                <a:solidFill>
                  <a:schemeClr val="bg1"/>
                </a:solidFill>
              </a:rPr>
              <a:t>lettre </a:t>
            </a:r>
            <a:r>
              <a:rPr lang="fr-FR" sz="900" dirty="0" smtClean="0">
                <a:solidFill>
                  <a:schemeClr val="bg1"/>
                </a:solidFill>
              </a:rPr>
              <a:t>chèque ACS</a:t>
            </a:r>
          </a:p>
        </p:txBody>
      </p:sp>
      <p:sp>
        <p:nvSpPr>
          <p:cNvPr id="28" name="Flowchart: Decision 27"/>
          <p:cNvSpPr/>
          <p:nvPr/>
        </p:nvSpPr>
        <p:spPr bwMode="auto">
          <a:xfrm>
            <a:off x="3433921" y="4792012"/>
            <a:ext cx="1094400" cy="688769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000" dirty="0" smtClean="0"/>
              <a:t>Conditions</a:t>
            </a:r>
          </a:p>
          <a:p>
            <a:pPr algn="ctr"/>
            <a:r>
              <a:rPr lang="fr-FR" sz="1000" dirty="0" smtClean="0"/>
              <a:t>remplies</a:t>
            </a:r>
            <a:endParaRPr lang="fr-FR" sz="1000" dirty="0"/>
          </a:p>
        </p:txBody>
      </p:sp>
      <p:cxnSp>
        <p:nvCxnSpPr>
          <p:cNvPr id="29" name="Elbow Connector 17"/>
          <p:cNvCxnSpPr>
            <a:stCxn id="27" idx="2"/>
            <a:endCxn id="28" idx="0"/>
          </p:cNvCxnSpPr>
          <p:nvPr/>
        </p:nvCxnSpPr>
        <p:spPr bwMode="auto">
          <a:xfrm flipH="1">
            <a:off x="3981121" y="2636543"/>
            <a:ext cx="0" cy="2155469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1" name="Elbow Connector 17"/>
          <p:cNvCxnSpPr>
            <a:stCxn id="28" idx="2"/>
            <a:endCxn id="32" idx="0"/>
          </p:cNvCxnSpPr>
          <p:nvPr/>
        </p:nvCxnSpPr>
        <p:spPr bwMode="auto">
          <a:xfrm>
            <a:off x="3981121" y="5480781"/>
            <a:ext cx="0" cy="330973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3891121" y="5811754"/>
            <a:ext cx="180000" cy="180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75695" y="5460386"/>
            <a:ext cx="52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  <a:buSzPct val="80000"/>
            </a:pPr>
            <a:r>
              <a:rPr lang="fr-FR" sz="1200" i="1" dirty="0" smtClean="0"/>
              <a:t>KO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4626704" y="4846128"/>
            <a:ext cx="1008000" cy="576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Souscription de l’individu au contrat ACS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76833" y="5203782"/>
            <a:ext cx="52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  <a:buSzPct val="80000"/>
            </a:pPr>
            <a:r>
              <a:rPr lang="fr-FR" sz="1200" i="1" dirty="0" smtClean="0"/>
              <a:t>OK</a:t>
            </a:r>
          </a:p>
        </p:txBody>
      </p:sp>
      <p:cxnSp>
        <p:nvCxnSpPr>
          <p:cNvPr id="36" name="Elbow Connector 17"/>
          <p:cNvCxnSpPr>
            <a:stCxn id="28" idx="3"/>
            <a:endCxn id="34" idx="1"/>
          </p:cNvCxnSpPr>
          <p:nvPr/>
        </p:nvCxnSpPr>
        <p:spPr bwMode="auto">
          <a:xfrm flipV="1">
            <a:off x="4528321" y="5134128"/>
            <a:ext cx="98383" cy="2269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4626703" y="5697049"/>
            <a:ext cx="1008000" cy="324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 smtClean="0">
                <a:solidFill>
                  <a:schemeClr val="bg1"/>
                </a:solidFill>
              </a:rPr>
              <a:t>Notification </a:t>
            </a:r>
            <a:r>
              <a:rPr lang="fr-FR" sz="1000" dirty="0">
                <a:solidFill>
                  <a:schemeClr val="bg1"/>
                </a:solidFill>
              </a:rPr>
              <a:t>à </a:t>
            </a:r>
            <a:r>
              <a:rPr lang="fr-FR" sz="1000" dirty="0" smtClean="0">
                <a:solidFill>
                  <a:schemeClr val="bg1"/>
                </a:solidFill>
              </a:rPr>
              <a:t>l’AMO</a:t>
            </a:r>
          </a:p>
        </p:txBody>
      </p:sp>
      <p:cxnSp>
        <p:nvCxnSpPr>
          <p:cNvPr id="38" name="Elbow Connector 17"/>
          <p:cNvCxnSpPr>
            <a:stCxn id="34" idx="2"/>
            <a:endCxn id="37" idx="0"/>
          </p:cNvCxnSpPr>
          <p:nvPr/>
        </p:nvCxnSpPr>
        <p:spPr bwMode="auto">
          <a:xfrm flipH="1">
            <a:off x="5130703" y="5422128"/>
            <a:ext cx="1" cy="274921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079566" y="5433327"/>
            <a:ext cx="775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T &lt; 48h</a:t>
            </a:r>
          </a:p>
        </p:txBody>
      </p:sp>
      <p:sp>
        <p:nvSpPr>
          <p:cNvPr id="41" name="Flowchart: Decision 40"/>
          <p:cNvSpPr/>
          <p:nvPr/>
        </p:nvSpPr>
        <p:spPr bwMode="auto">
          <a:xfrm>
            <a:off x="6080928" y="3278109"/>
            <a:ext cx="1056656" cy="770555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000" dirty="0" smtClean="0"/>
              <a:t>Contrôles </a:t>
            </a:r>
          </a:p>
          <a:p>
            <a:pPr algn="ctr"/>
            <a:r>
              <a:rPr lang="fr-FR" sz="1000" dirty="0" smtClean="0"/>
              <a:t>d’éligibilité</a:t>
            </a:r>
          </a:p>
          <a:p>
            <a:pPr algn="ctr"/>
            <a:r>
              <a:rPr lang="fr-FR" sz="1000" dirty="0" smtClean="0"/>
              <a:t> à l’ACS</a:t>
            </a:r>
            <a:endParaRPr lang="fr-FR" sz="1000" dirty="0"/>
          </a:p>
        </p:txBody>
      </p:sp>
      <p:cxnSp>
        <p:nvCxnSpPr>
          <p:cNvPr id="42" name="Elbow Connector 17"/>
          <p:cNvCxnSpPr>
            <a:stCxn id="37" idx="3"/>
            <a:endCxn id="41" idx="1"/>
          </p:cNvCxnSpPr>
          <p:nvPr/>
        </p:nvCxnSpPr>
        <p:spPr bwMode="auto">
          <a:xfrm flipV="1">
            <a:off x="5634703" y="3663387"/>
            <a:ext cx="446225" cy="219566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795808" y="4422064"/>
            <a:ext cx="7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rgbClr val="C00000"/>
                </a:solidFill>
              </a:rPr>
              <a:t>Flux NOEMIE </a:t>
            </a:r>
            <a:r>
              <a:rPr lang="fr-FR" sz="1000" dirty="0">
                <a:solidFill>
                  <a:srgbClr val="C00000"/>
                </a:solidFill>
              </a:rPr>
              <a:t>408</a:t>
            </a:r>
          </a:p>
        </p:txBody>
      </p:sp>
      <p:cxnSp>
        <p:nvCxnSpPr>
          <p:cNvPr id="48" name="Elbow Connector 17"/>
          <p:cNvCxnSpPr>
            <a:stCxn id="41" idx="3"/>
            <a:endCxn id="53" idx="1"/>
          </p:cNvCxnSpPr>
          <p:nvPr/>
        </p:nvCxnSpPr>
        <p:spPr bwMode="auto">
          <a:xfrm flipV="1">
            <a:off x="7137584" y="3073200"/>
            <a:ext cx="449733" cy="590187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841165" y="3240009"/>
            <a:ext cx="52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  <a:buSzPct val="80000"/>
            </a:pPr>
            <a:r>
              <a:rPr lang="fr-FR" sz="1200" i="1" dirty="0" smtClean="0"/>
              <a:t>OK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587317" y="4079879"/>
            <a:ext cx="1188000" cy="414624"/>
          </a:xfrm>
          <a:prstGeom prst="roundRect">
            <a:avLst>
              <a:gd name="adj" fmla="val 0"/>
            </a:avLst>
          </a:prstGeom>
          <a:solidFill>
            <a:srgbClr val="66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900" dirty="0">
                <a:solidFill>
                  <a:schemeClr val="bg1"/>
                </a:solidFill>
              </a:rPr>
              <a:t>Notification de l’acquittement</a:t>
            </a:r>
          </a:p>
          <a:p>
            <a:pPr algn="ctr">
              <a:lnSpc>
                <a:spcPts val="1000"/>
              </a:lnSpc>
            </a:pPr>
            <a:r>
              <a:rPr lang="fr-FR" sz="900" dirty="0">
                <a:solidFill>
                  <a:schemeClr val="bg1"/>
                </a:solidFill>
              </a:rPr>
              <a:t>à l’AMC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7587317" y="3407486"/>
            <a:ext cx="1188000" cy="504000"/>
          </a:xfrm>
          <a:prstGeom prst="roundRect">
            <a:avLst>
              <a:gd name="adj" fmla="val 0"/>
            </a:avLst>
          </a:prstGeom>
          <a:solidFill>
            <a:srgbClr val="66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900" dirty="0">
                <a:solidFill>
                  <a:schemeClr val="bg1"/>
                </a:solidFill>
              </a:rPr>
              <a:t>Attribution des droits à l’ACS et du TPI pour 12 mois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7587317" y="2793794"/>
            <a:ext cx="1188000" cy="558812"/>
          </a:xfrm>
          <a:prstGeom prst="roundRect">
            <a:avLst>
              <a:gd name="adj" fmla="val 0"/>
            </a:avLst>
          </a:prstGeom>
          <a:solidFill>
            <a:srgbClr val="66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900" dirty="0">
                <a:solidFill>
                  <a:schemeClr val="bg1"/>
                </a:solidFill>
              </a:rPr>
              <a:t>Edition d’une attestation de droits TPI </a:t>
            </a:r>
            <a:r>
              <a:rPr lang="fr-FR" sz="900" dirty="0" smtClean="0">
                <a:solidFill>
                  <a:schemeClr val="bg1"/>
                </a:solidFill>
              </a:rPr>
              <a:t>AMO+ </a:t>
            </a:r>
            <a:r>
              <a:rPr lang="fr-FR" sz="900" dirty="0">
                <a:solidFill>
                  <a:schemeClr val="bg1"/>
                </a:solidFill>
              </a:rPr>
              <a:t>AMC</a:t>
            </a:r>
          </a:p>
        </p:txBody>
      </p:sp>
      <p:cxnSp>
        <p:nvCxnSpPr>
          <p:cNvPr id="54" name="Elbow Connector 17"/>
          <p:cNvCxnSpPr>
            <a:stCxn id="41" idx="2"/>
            <a:endCxn id="55" idx="0"/>
          </p:cNvCxnSpPr>
          <p:nvPr/>
        </p:nvCxnSpPr>
        <p:spPr bwMode="auto">
          <a:xfrm>
            <a:off x="6609256" y="4048664"/>
            <a:ext cx="0" cy="1113115"/>
          </a:xfrm>
          <a:prstGeom prst="straightConnector1">
            <a:avLst/>
          </a:pr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6332282" y="5161779"/>
            <a:ext cx="553948" cy="180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Rejet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20356" y="3970480"/>
            <a:ext cx="52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  <a:buSzPct val="80000"/>
            </a:pPr>
            <a:r>
              <a:rPr lang="fr-FR" sz="1200" i="1" dirty="0" smtClean="0"/>
              <a:t>KO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7563876" y="5342281"/>
            <a:ext cx="1187382" cy="576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Edition d’une attestation </a:t>
            </a:r>
          </a:p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de </a:t>
            </a:r>
            <a:r>
              <a:rPr lang="fr-FR" sz="1000" dirty="0" smtClean="0">
                <a:solidFill>
                  <a:schemeClr val="bg1"/>
                </a:solidFill>
              </a:rPr>
              <a:t>contrat AMC</a:t>
            </a:r>
            <a:endParaRPr lang="fr-FR" sz="1000" dirty="0">
              <a:solidFill>
                <a:schemeClr val="bg1"/>
              </a:solidFill>
            </a:endParaRPr>
          </a:p>
        </p:txBody>
      </p:sp>
      <p:cxnSp>
        <p:nvCxnSpPr>
          <p:cNvPr id="64" name="Elbow Connector 17"/>
          <p:cNvCxnSpPr>
            <a:stCxn id="50" idx="2"/>
            <a:endCxn id="63" idx="0"/>
          </p:cNvCxnSpPr>
          <p:nvPr/>
        </p:nvCxnSpPr>
        <p:spPr bwMode="auto">
          <a:xfrm flipH="1">
            <a:off x="8157567" y="4494503"/>
            <a:ext cx="0" cy="847778"/>
          </a:xfrm>
          <a:prstGeom prst="straightConnector1">
            <a:avLst/>
          </a:pr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7" name="Elbow Connector 17"/>
          <p:cNvCxnSpPr>
            <a:stCxn id="53" idx="0"/>
          </p:cNvCxnSpPr>
          <p:nvPr/>
        </p:nvCxnSpPr>
        <p:spPr bwMode="auto">
          <a:xfrm flipV="1">
            <a:off x="8181317" y="2429806"/>
            <a:ext cx="0" cy="363988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3" name="Elbow Connector 17"/>
          <p:cNvCxnSpPr>
            <a:stCxn id="63" idx="3"/>
          </p:cNvCxnSpPr>
          <p:nvPr/>
        </p:nvCxnSpPr>
        <p:spPr bwMode="auto">
          <a:xfrm flipV="1">
            <a:off x="8751258" y="2429806"/>
            <a:ext cx="374945" cy="3200475"/>
          </a:xfrm>
          <a:prstGeom prst="bentConnector2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2135974" y="1726142"/>
            <a:ext cx="11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Attestation de </a:t>
            </a:r>
          </a:p>
          <a:p>
            <a:r>
              <a:rPr lang="fr-FR" sz="1000" i="1" dirty="0" smtClean="0"/>
              <a:t>droits AMO</a:t>
            </a:r>
            <a:endParaRPr lang="fr-FR" sz="1000" i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2137862" y="2175059"/>
            <a:ext cx="11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Lettre-chèque </a:t>
            </a:r>
          </a:p>
          <a:p>
            <a:r>
              <a:rPr lang="fr-FR" sz="1000" i="1" dirty="0" smtClean="0"/>
              <a:t>ACS</a:t>
            </a:r>
            <a:endParaRPr lang="fr-FR" sz="1000" i="1" dirty="0"/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3342998" y="1532134"/>
            <a:ext cx="0" cy="453600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Elbow Connector 17"/>
          <p:cNvCxnSpPr>
            <a:stCxn id="41" idx="3"/>
            <a:endCxn id="50" idx="1"/>
          </p:cNvCxnSpPr>
          <p:nvPr/>
        </p:nvCxnSpPr>
        <p:spPr bwMode="auto">
          <a:xfrm>
            <a:off x="7137584" y="3663387"/>
            <a:ext cx="449733" cy="623804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7786204" y="1785354"/>
            <a:ext cx="9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Attestation </a:t>
            </a:r>
          </a:p>
          <a:p>
            <a:r>
              <a:rPr lang="fr-FR" sz="1000" i="1" dirty="0" smtClean="0"/>
              <a:t>de droits </a:t>
            </a:r>
          </a:p>
          <a:p>
            <a:r>
              <a:rPr lang="fr-FR" sz="1000" i="1" dirty="0" smtClean="0"/>
              <a:t>TPI AMO + AMC</a:t>
            </a:r>
            <a:endParaRPr lang="fr-FR" sz="1000" i="1" dirty="0"/>
          </a:p>
        </p:txBody>
      </p:sp>
      <p:cxnSp>
        <p:nvCxnSpPr>
          <p:cNvPr id="127" name="Elbow Connector 17"/>
          <p:cNvCxnSpPr>
            <a:stCxn id="12" idx="3"/>
            <a:endCxn id="20" idx="1"/>
          </p:cNvCxnSpPr>
          <p:nvPr/>
        </p:nvCxnSpPr>
        <p:spPr bwMode="auto">
          <a:xfrm>
            <a:off x="1695991" y="3747185"/>
            <a:ext cx="228207" cy="326607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31" name="Elbow Connector 17"/>
          <p:cNvCxnSpPr>
            <a:stCxn id="41" idx="3"/>
            <a:endCxn id="51" idx="1"/>
          </p:cNvCxnSpPr>
          <p:nvPr/>
        </p:nvCxnSpPr>
        <p:spPr bwMode="auto">
          <a:xfrm flipV="1">
            <a:off x="7137584" y="3659486"/>
            <a:ext cx="449733" cy="3901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8912834" y="1785354"/>
            <a:ext cx="86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Attestation </a:t>
            </a:r>
          </a:p>
          <a:p>
            <a:r>
              <a:rPr lang="fr-FR" sz="1000" i="1" dirty="0" smtClean="0"/>
              <a:t>de droits</a:t>
            </a:r>
          </a:p>
          <a:p>
            <a:r>
              <a:rPr lang="fr-FR" sz="1000" i="1" dirty="0" smtClean="0"/>
              <a:t>AMC</a:t>
            </a:r>
            <a:endParaRPr lang="fr-FR" sz="1000" i="1" dirty="0"/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5921416" y="1532134"/>
            <a:ext cx="0" cy="453600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6546216" y="4423353"/>
            <a:ext cx="7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rgbClr val="C00000"/>
                </a:solidFill>
              </a:rPr>
              <a:t>Flux NOEMIE Rejet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8106246" y="4726065"/>
            <a:ext cx="10377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rgbClr val="C00000"/>
                </a:solidFill>
              </a:rPr>
              <a:t>Flux NOEMIE Acquittement</a:t>
            </a:r>
            <a:endParaRPr lang="fr-FR" sz="1000" dirty="0">
              <a:solidFill>
                <a:srgbClr val="C00000"/>
              </a:solidFill>
            </a:endParaRPr>
          </a:p>
        </p:txBody>
      </p:sp>
      <p:cxnSp>
        <p:nvCxnSpPr>
          <p:cNvPr id="160" name="Elbow Connector 17"/>
          <p:cNvCxnSpPr/>
          <p:nvPr/>
        </p:nvCxnSpPr>
        <p:spPr bwMode="auto">
          <a:xfrm>
            <a:off x="563775" y="6243981"/>
            <a:ext cx="324000" cy="0"/>
          </a:xfrm>
          <a:prstGeom prst="straightConnector1">
            <a:avLst/>
          </a:pr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62" name="TextBox 161"/>
          <p:cNvSpPr txBox="1"/>
          <p:nvPr/>
        </p:nvSpPr>
        <p:spPr>
          <a:xfrm>
            <a:off x="882715" y="6117994"/>
            <a:ext cx="3294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C00000"/>
                </a:solidFill>
              </a:rPr>
              <a:t>Echange NOEMIE OC entre la Caisse et l’AMC</a:t>
            </a:r>
            <a:endParaRPr lang="fr-FR" sz="11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Public\Documents\SametimeFileTransfer\picto_page_v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474" y="1764197"/>
            <a:ext cx="15030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2" descr="C:\Users\Public\Documents\SametimeFileTransfer\picto_page_v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523" y="1900353"/>
            <a:ext cx="15030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2" descr="C:\Users\Public\Documents\SametimeFileTransfer\picto_page_v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649" y="1893050"/>
            <a:ext cx="15030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Documents\SametimeFileTransfer\logo-cheq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58" y="2246866"/>
            <a:ext cx="551018" cy="26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Users\Public\Documents\SametimeFileTransfer\picto_page_v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801" y="2034989"/>
            <a:ext cx="15030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4" descr="C:\Users\Public\Documents\SametimeFileTransfer\logo-cheq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932" y="2382063"/>
            <a:ext cx="551018" cy="26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Connecteur droit avec flèche 76"/>
          <p:cNvCxnSpPr/>
          <p:nvPr/>
        </p:nvCxnSpPr>
        <p:spPr bwMode="auto">
          <a:xfrm flipV="1">
            <a:off x="6714489" y="1902966"/>
            <a:ext cx="244695" cy="2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2706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233"/>
          <p:cNvSpPr/>
          <p:nvPr/>
        </p:nvSpPr>
        <p:spPr>
          <a:xfrm>
            <a:off x="146461" y="1602631"/>
            <a:ext cx="3744000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Solution de Tiers-Payant Intégral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157671" y="1892300"/>
            <a:ext cx="9612000" cy="40216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9567" y="137989"/>
            <a:ext cx="93303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fr-FR" sz="2000" dirty="0" smtClean="0">
                <a:solidFill>
                  <a:schemeClr val="bg1"/>
                </a:solidFill>
              </a:rPr>
              <a:t>Représentation globale de la solution Tiers-Payant Intégral ACS</a:t>
            </a:r>
            <a:endParaRPr lang="fr-FR" sz="2000" dirty="0">
              <a:solidFill>
                <a:schemeClr val="bg1"/>
              </a:solidFill>
            </a:endParaRPr>
          </a:p>
        </p:txBody>
      </p:sp>
      <p:grpSp>
        <p:nvGrpSpPr>
          <p:cNvPr id="85" name="Group 6"/>
          <p:cNvGrpSpPr>
            <a:grpSpLocks/>
          </p:cNvGrpSpPr>
          <p:nvPr/>
        </p:nvGrpSpPr>
        <p:grpSpPr bwMode="auto">
          <a:xfrm>
            <a:off x="213851" y="3848908"/>
            <a:ext cx="320290" cy="499271"/>
            <a:chOff x="5166904" y="2628477"/>
            <a:chExt cx="1074992" cy="1837967"/>
          </a:xfrm>
        </p:grpSpPr>
        <p:pic>
          <p:nvPicPr>
            <p:cNvPr id="86" name="Picture 3" descr="C:\Users\pporte1\Desktop\C2\CNAMTS\SNA\03 - Icônes\Icones Hommes\k348519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6" t="14870" r="41435"/>
            <a:stretch>
              <a:fillRect/>
            </a:stretch>
          </p:blipFill>
          <p:spPr bwMode="auto">
            <a:xfrm>
              <a:off x="5166904" y="2628477"/>
              <a:ext cx="1060702" cy="183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Rectangle 1"/>
            <p:cNvSpPr>
              <a:spLocks noChangeArrowheads="1"/>
            </p:cNvSpPr>
            <p:nvPr/>
          </p:nvSpPr>
          <p:spPr bwMode="auto">
            <a:xfrm>
              <a:off x="5912713" y="2723681"/>
              <a:ext cx="329183" cy="6216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fr-FR" dirty="0"/>
            </a:p>
          </p:txBody>
        </p:sp>
      </p:grpSp>
      <p:sp>
        <p:nvSpPr>
          <p:cNvPr id="1028" name="Rounded Rectangle 1027"/>
          <p:cNvSpPr/>
          <p:nvPr/>
        </p:nvSpPr>
        <p:spPr bwMode="auto">
          <a:xfrm>
            <a:off x="534141" y="3746096"/>
            <a:ext cx="887670" cy="7141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Assuré</a:t>
            </a: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2466646" y="3740221"/>
            <a:ext cx="914400" cy="720003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PS</a:t>
            </a:r>
          </a:p>
        </p:txBody>
      </p:sp>
      <p:cxnSp>
        <p:nvCxnSpPr>
          <p:cNvPr id="152" name="Straight Arrow Connector 151"/>
          <p:cNvCxnSpPr>
            <a:stCxn id="148" idx="0"/>
          </p:cNvCxnSpPr>
          <p:nvPr/>
        </p:nvCxnSpPr>
        <p:spPr bwMode="auto">
          <a:xfrm flipV="1">
            <a:off x="2923846" y="3126381"/>
            <a:ext cx="0" cy="61384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9" name="Oval 158"/>
          <p:cNvSpPr/>
          <p:nvPr/>
        </p:nvSpPr>
        <p:spPr bwMode="auto">
          <a:xfrm>
            <a:off x="2808190" y="3404366"/>
            <a:ext cx="249382" cy="24079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latin typeface="Arial" pitchFamily="34" charset="0"/>
              </a:rPr>
              <a:t>2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947577" y="3330599"/>
            <a:ext cx="1196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Facturation</a:t>
            </a:r>
          </a:p>
          <a:p>
            <a:pPr algn="ctr"/>
            <a:r>
              <a:rPr lang="fr-FR" sz="1050" dirty="0"/>
              <a:t>s</a:t>
            </a:r>
            <a:r>
              <a:rPr lang="fr-FR" sz="1050" dirty="0" smtClean="0"/>
              <a:t>ur le poste PS</a:t>
            </a:r>
            <a:endParaRPr lang="fr-FR" sz="1050" dirty="0"/>
          </a:p>
        </p:txBody>
      </p:sp>
      <p:sp>
        <p:nvSpPr>
          <p:cNvPr id="169" name="TextBox 168"/>
          <p:cNvSpPr txBox="1"/>
          <p:nvPr/>
        </p:nvSpPr>
        <p:spPr>
          <a:xfrm>
            <a:off x="3115876" y="4195396"/>
            <a:ext cx="19715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Transmission de la </a:t>
            </a:r>
          </a:p>
          <a:p>
            <a:pPr algn="ctr"/>
            <a:r>
              <a:rPr lang="fr-FR" sz="1050" dirty="0" smtClean="0"/>
              <a:t>facture  AMO+AMC</a:t>
            </a:r>
            <a:endParaRPr lang="fr-FR" sz="1050" dirty="0"/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981751" y="3570616"/>
            <a:ext cx="1800000" cy="1055856"/>
          </a:xfrm>
          <a:prstGeom prst="roundRect">
            <a:avLst/>
          </a:prstGeom>
          <a:solidFill>
            <a:srgbClr val="66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AMO</a:t>
            </a: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7900988" y="3570616"/>
            <a:ext cx="1800000" cy="10558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AMC</a:t>
            </a:r>
          </a:p>
        </p:txBody>
      </p:sp>
      <p:cxnSp>
        <p:nvCxnSpPr>
          <p:cNvPr id="71" name="Elbow Connector 70"/>
          <p:cNvCxnSpPr/>
          <p:nvPr/>
        </p:nvCxnSpPr>
        <p:spPr bwMode="auto">
          <a:xfrm>
            <a:off x="6781751" y="3927418"/>
            <a:ext cx="1119239" cy="1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7203366" y="3803973"/>
            <a:ext cx="249382" cy="24079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latin typeface="Arial" pitchFamily="34" charset="0"/>
              </a:rPr>
              <a:t>5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19932" y="3397340"/>
            <a:ext cx="1440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Facture mensuelle </a:t>
            </a:r>
          </a:p>
          <a:p>
            <a:pPr algn="ctr"/>
            <a:r>
              <a:rPr lang="fr-FR" sz="1050" dirty="0" smtClean="0"/>
              <a:t>de la part AMC</a:t>
            </a:r>
            <a:endParaRPr lang="fr-FR" sz="1050" dirty="0"/>
          </a:p>
        </p:txBody>
      </p:sp>
      <p:cxnSp>
        <p:nvCxnSpPr>
          <p:cNvPr id="76" name="Elbow Connector 75"/>
          <p:cNvCxnSpPr/>
          <p:nvPr/>
        </p:nvCxnSpPr>
        <p:spPr bwMode="auto">
          <a:xfrm rot="10800000" flipV="1">
            <a:off x="6781751" y="4287027"/>
            <a:ext cx="1119240" cy="2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7225141" y="4170123"/>
            <a:ext cx="249382" cy="24079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latin typeface="Arial" pitchFamily="34" charset="0"/>
              </a:rPr>
              <a:t>6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55557" y="4387329"/>
            <a:ext cx="1440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Paiement sous</a:t>
            </a:r>
          </a:p>
          <a:p>
            <a:pPr algn="ctr"/>
            <a:r>
              <a:rPr lang="fr-FR" sz="1050" dirty="0" smtClean="0"/>
              <a:t> 10 jours de la part AMC</a:t>
            </a:r>
            <a:endParaRPr lang="fr-FR" sz="1050" dirty="0"/>
          </a:p>
        </p:txBody>
      </p:sp>
      <p:sp>
        <p:nvSpPr>
          <p:cNvPr id="50" name="AutoShape 2" descr="data:image/jpeg;base64,/9j/4AAQSkZJRgABAQAAAQABAAD/2wCEAAkGBhQSEBQUEBQUFRQUFBQUFBQUEhYUFBQUFBQVFBUQFRUXGyYfGBkjGRUUHy8gIycpLCwsFR8xNTAqNSYrLCkBCQoKDgwOFA8PGCkcHRwpKSkpKSksLDUpKSkqLzUpKSkpKSkpLCopKSwpKSkpKSkpKSksKSkpKSkpKSkpLCwpKf/AABEIALcBEwMBIgACEQEDEQH/xAAcAAACAQUBAAAAAAAAAAAAAAAAAwcBAgQFBgj/xABVEAABAwIABAwPDAgHAQEAAAABAAIDBBEFEiExBgcTQVFUYXGRk7HSFBgiJDJCcnOBkqGywdHwCBUWIzNDUlN0s8LhRGJjZIKDo9MXJTSUosPi8YT/xAAaAQEAAwEBAQAAAAAAAAAAAAAAAQIDBAYF/8QAJxEBAQABAwMEAgIDAAAAAAAAAAECAwQREjFRM0GBsRMhIvAjNJH/2gAMAwEAAhEDEQA/AJxQhUc6wucwFygrdCgzRLp4VL53Mwe1jYmkhrzGZZJLG2qABwDWm2TPcZVqv8TMLvzOlHc0wHK0oPRF0LzqdFmGH/OVQ8AZyMSpMJ4Ud2c0w7qpLeQhB6PVhlAzkcIXm0vrD2VR41W53/arm0M7s80Z/jLvSUHot+EIh2UjBvvaPSseTRBTN7KeEfzW+tQEzAEp7cnuYXu5IysiHQ3Kdep8FJKBwmEKeEcptdowox+kxeB4PIkv0dUY+eB3muPoUSs0Iy/RrD/AWcrmq8aDpDngqT3UjPTMVPTfCOqeUmS6ZNE3t3neif6lhTabVG3WmO8wDznBcF8BXH5h38UsXrKodL92tDH4Z2jkiKt+PLwj8mPl10+nZTNzQynfdE38SwZtPiIdjTk78zPQCtAzQG7XjhH8+Q8kQV/wF7yOOd+MKfw5+FLr6c92bNp+O7SlZ4Znehi182n5VdrTQjfMjvQFeNBA1zBxDzyylV+BUWuIvBTM/ESrzb6l9lLutOe7VVWnxhA9i2nb/Je7ymRa2bTwwmfn4W70Ef4iV0/wQiGZ1u5gpxyxlMZofY3t5OCJvmxhXm01Kzu90p5/44l2mzhV5yVj95kcPoYlO0xcLDqjVVI3SwBvljsu7dghv0puOePNstbhinDKaua0uxTRg2c9zxcSEY3VE5d3cUam1z08blbDS3uGpnMMZf273Sk0fPwjTSCoxdWpyA9wGKHseCWSEdqepcDrZF0sOHGvaHxvDmOGM1zTdrmnM5p1wV5boNE81LS1MMBxeixG2R47IRx4/UNtmxsc3OwFOmgx3+XUf2aHzAuV2tjhfTXoaaR0U1QA9uRzWsc+x2Dig5Vgf45YN2w/iJeavPmG23qqgnXnm1v2jliNgG5wIPRv+OWDdsP4iXmqo08cG7YdxEvNXnQU43PFV4ph+r4v5oPRzNOjBx/Srb8cg/CsiPTawec1ZEN/GHKF5rFLuN8X80uSm7nxfzQeoG6ZtAf02n40DlW3wDorp6pxbBPDKQ0utHI1zgAQCSAb26oZd0Lx/LHYa3ApF9z5LbC9vpU0rfKx34UHpdCEIBCEIBYOHHWpZzsQyngY5Zy1eih9qGpOxTzfduQeddK+mElSGOvZ3Q7DZxaS10jC5twbi4FsmyvQA0EUf1DT3Tnu85xUEaUDevWjYfTcrz+EL0jjINONB1EP0Sn3zCwnhITWYEp29jBC3eiYPQtgSrHFXkUtY3QzBmYwbzWj0IOTNkTHFKcVeKVY952TwpLymOKU5aRnSXpLk5yS9aRlSXpLk56S9axlSXJLk5yS9axlSXpTk16U5aRhkU5JcnOSXLWMMinLTYeHxFb9hd5Hlbhy0+Hfkaz7DJ5HrHdejl8fbXZevj8/SH6nsR4V6G0HP/y+j+zw+Y1eeanseFegdCDusKT7PD5gXxHokEYZ/wBVUZfn5vvHLGDd08KyMMtHRVR3+b7wrGDBsBAxrd08KY1n6x8nqS2wt2ArxA36IQNER+k7yepXw0BkdihzrncBPgGRLbTt2ArJqdux5SgyMPYB1Dt3u7qMM8HZFdFpGzYuGof1mSt/4E+hcRNEBmC6rSefbDdH3bxwxSBB6xCFQKqAQhCAWk0bvtg2sP7tN5hW7XOaY7rYIrj+7S+aUEKaUDOv2d9iHBHOfQvQuMvP2lAOvo92ceSmqj6FPmMrYxXIwuVjirS5WlyvIpaHFKcVc4pbiryKVa4pTirnFKcVeKVY9JcUxxSXLSMqW8pLimOKS4rWMqW5JcmuKS4rSMaW5JcmuSXFaRjkW5JcmuKU5axhkU5ajDY+Kq/sE3kc1bZy1eFexqN2gqPI5ix3Xo5fH212Xr4/P1UO1PY8KnvQk7rCk+zw+YFAlT2PtsKdtCbusaT7PF5gXxHo0J4Z/wBVUd/m+8csYJ+GR11UZfn5vvCsZrTsngHqQPamNSAw7PkCY1p2fIED2qyVDWH6XkVkrTs+RBh1GZdHpUuthmiP7a3C1wXNzg7PkW+0uH2wrQn96iHC63pQevEIQgEIQgFy+me+2B637O8cIsuoXIabTrYGrN2O3C4BBFWk6y9W07EzjwUs4/EpyxlCmkwPjzuPlPBAB+NTNjLXDsyzv7MxlaXK0FBar8KKFyW4q8hWEb6tFaW5yU4pxj2PKkSNIzj1cKvFKW4pTirnOSnOWkjK1Y8pTirnlKcVpGVqxxSXFMcUpxWkZUtxSnFMcUpxWsYZUtxSnFMcUly0jDJY4rWYQ+eGzQ1XLF61sXFa2t+UeNmhrPOgWW6n+HL++7fY/wCxh8/VQ5P2A9tZTnoVd1jS94i8wKDJvkxvDkU3aFndZUveIvNC+E9GhzDmSrqLn5+XzysVjxsjhWZh0dd1HfpPOWIGi2doy9te3kBQXh42RwpjZBsjhVuptHzkJ3sfmJbZRexxDsWvn8IQZTZRsjhCslkGyOFVDOqA+LGTO9wbypcrBe3xZ7hwd6EGLO4LaaCn2whQkbcp/vWrVztyZvItloRNq2kOxV05/qsQex0IQgEIQgFxenC+2B6i+uYm+NKweldouD07HWwPLuy04/rsPoQR/pMttNfZ6JPAylb6SpjA2VEmk3H1YP6tT5XUw9CljGW+HZhnf2Zje35ql0vGVC5X4U5XlyW4oxlaSp4V5Wl/tnVurEZvbwKjz7ewSnO9vb0K8ilpvUnshbdGTyJclDfsHA7+QpZPt7e2yqCUjMrSWdlbZe5MlK8dq7gukup3/RdwFbJlX4DsK2WsOyrTLLwpccfLW9ASHtbb9glS0ThsHecFnPlKS5y0mVZZY4tW8EZ0pxWxnjxhyLWyAg2K6Mby5c5wW4pTir3FKcVrHNlS3FYNS34132KsH3J9AWaViyj47/8AJVjyRrLdelk22V43GHz9IXl+TG8FNOhh3WVN3iLzQoWl+TG8FMmhp3WdN3iLzQvgvTIow+D0ZUW+ufyrFilcMwb4QDyhbvRlgZ8NTI8j4uVxe1+tlztOwQVo2vGyOFBme+UlrWi4tg8uKkuJOUtZ4LDkCo0rOEsGpRDEl1USkzuEgxHw3yRxt7V9tcqLQiGZ7TdobfdsfIWlWVNS5x6oNvuWHIAsipfGZHmIObHjHU2yODnhuw5wyErGfg15scVtpXYrOrblN7ZcvU+FSMKYm2byrP0MG1TTnYqYPvWLErYsQljrBzchAIIvbWIzp+AHWlhOxPEf6jUHs5Co05FVAIQhAKPtPN1sEO3Z6cf87+hSCo40+Xf5W0bNVD5A8+hBy+k6Opv+pN5Zmj8Kk7GUaaUA+KPe3+Wof6lI+MunTn8XLqX+RmMqFyXjKx8wC1kZ8mlypjLGdOVYZirdKnWy3rHd7ewVjaq2dXvIIyKZOEWyluPt/wDORLLvb28Cq53t+eslF3tubO96SryM7Vs77D2ze3IrWVVsh4UmR9z7cCU5y1mLK5NjjA5lY4LXtmIOQrIjwgO2Ft0ZuBR0X2R+SXuYUmenDxu6yyoy1/YuHCFc6iKTLhNx6p5c7K0gkHOkOK6GqoMcWcMus62bcduLU+9bh2WTy3XThqSuHU0cpf0wgLqyaC0ovn6HqxwsZ6lsxEGjJ+awqkfGs71U/dfkstzlzp5Ntph062PKC5R8UN4KXtDjus6fvMfmhRFJ8kN4KWNDrus6fvMfmhfDejbR9iLEAjYIBHAVjOwXCc8MR/lt9SdjIxlKGOcD0/1EXFt9Sp7y0/1EXFt9SycZGMgxxgeD6mLi2+pHvRB9RFxbfUsjGRjIEe9MH1MXFt9S5DRngyOKenkiaGY8jQ5rRZpLXNIdbWOsu2xlyGmActL371Il6WgPUt3hyJiXB2De5HImKAIQhAKMtP59sHwjZqmeSKUqTVFXug3dZ0v2knggl9aDV6UvyJ703yzTH0Lvi+y4DSwla2AlxA+JgzkC95KgrsHVYPbN8YLt0pzjHDrZcZVkvmvvJeMkauNlvCEGYbI4Qt+HPacXK0vStVGyOEK0yjZHCFPCLTC9W6oRmSzJujhVperSKWnGoSZJb+3lOyrCVYSrzFS5hzktzlVysKvIzuS1zktzlc5LddXkY5ZLXFWGQ7J4SquBS3ArSRjclzat4zPcP4ismLDJzSDGGyBZw9awLHYKMU7Cm4S+ys1Mse1bWUAgOabg6/oK1s3y0e6yoH9EqsEzm7NjnHpVJjeeAjX1cf0Hrl3GNmnk7trnMtXBBb/kv4QpTwA7rSn7zH5oUWH5P+Ecik/ALutYO8x+aF8R6FtMdGOk46MdSg7HRjpOOjHQOx0Y6TjquOgpJXsaSHPYCM4LgCN/KuU0a1rJDTYj2utML4rgbZs9l0GC5pKeKSPUWTFznux3TBvZOLr4picQcts+trZhxWHqF7JY3yMazHmbYNcHZt2w2US9Z0/YN7kciYl0/YN7kciYoAhCEAom90M7rWkH7d54IX+tSyog90Vfoek77J905BD8GiqVrGsGKWsGK3GYx1hntctvrlNGjCX6MXFR81c5qiNUQdKNGMn0IuKj5quGjJ/1UXFM5q5jVEaog6kaNHfUw8Wzmq74a/sIeLZ6lymqI1ROR1o0cfu8XFs9SuGjlu1ovEZ6lyGqI1ROR2Q0dM2rH4rVX4dx7VZ4rVxmqLoIdDsBliYa6BrZIDK6QtOLE+1+h3ZeyUZZzHuNkdHTNqx+K31qw6OG7Wj8UetaCegY2limE8bpJHua6nAOqRhuaRx2D6Vr9UUzLnsjiOuOjgbXj8Uc5WHRt+wj8T/0uUx0aop5pxHUnRqfqYvE/wDasdozfrRQ8WeeuZ1RGqJ1Xyjpx8Ol+Gcv1cHFu/uI+Gcv1cHFv/uLmtURqinqvk6MfDpfhnL9XD4kn9xMp9Hk8bg5jIA4AgHEkNsYFpIBkIzErltURqijqvkmOM7RkE9Q4DWHoUl4Cd1rB3qPzQoxjPUu3lJOBHdbQ96Z5oULNnjIxknGRjKUHYyMZJxkYyB2MjGScZGMgdjLmNGxy03ffSF0OMub0ZHLTd99IQeoqfsG9yORMS6fsG9yORMUJCEIQC0mi3QlDhGnMM9wAcZj25HxvAID2+AkWOQ3W7QghmT3Owv1NWNzGpwT4bPCUfc7nWqovDSn+6pqRdBCvS8O2zB/tnD/ALEdL076+DiHj/sU1XRcIIV6Xs/WwH+XIPxqh9z4fpwcEo/EpruFh4TwxDTMx6iWOJl7Y0j2sF9i510EPH3Ph2YfHlHpR0v3euMlUgz6a+C2Z6yI9yS7kCsi018HPBMc+PrWa034HWQeeKqOgjkfG+OUOje5jrOcRdji02N81wrC7B30Jh43rWvwzTSvqZ3tilxXzSuHxbsznkjW3VhGil+rk8RyDdO979YS/wDJZ2h/Q1T11Q2npQ8yuDnAOcWizRjHKRsBcr0JJ9B/iOXYaVWEug8KRzzskEbWStJDDkLmEDPbXQdE/SFqdaMce31JD9Ier1ov67FMlHpnYOkNjVRxuydTK4RnLv5CugpMKQyi8Usbxsska7kKDznJpGVwzQk/z4vWsaTSSwgM1M870sPOXp64RcIPK79J3CQ/Q5uMgPJIlnShwltObxouevVl0XQeSq7Sxr4Y3SS0s7WNF3Osx1hs2a4nyLnugh9LIvakjQRa+dR3oy0nqasxnxdbzm5x4mjU3k/WR6++LFB5ueA1pAy3zlSJgV3W0PemeaFzWi3QJWYPPXMXUHNNHd8JzZMawxTlzOAW7wTUWp4u9s80INvjIxlh9Eo6JUoZmMjGWH0SjolBmYyMZYfRKOiUGZjLndFx6qm76OULbdFLRaJpbup++jlCD1ZT9g3uRyJiXT9g3uRyJihIQhCAVHOtnVHvABJIAGUk5gBnKgPTV02zVF1Jg9xEGVsszTlnOUGNh+r/AFh2W9nDJ00dOZ5eabBby0NNpKhudxBysiOsMmV2vrKLpcPVJ7OoqHOOuaiTnLDyMzWv7ZAqvmyZQ26DIOGKjNq85Ozq7+cg4YqL2E8+/q7+Hslh5hrXOt6EEWGtc58vkCDM9+Kgn5efj385JqKuSU/GvkeG5g+Rzx4MYmyScgtkJ39fYVXNsLCx9ZQUa3ObHYzq0RCxJG5nVz2ZLAX/ADzqskeSwG4gA8hud3jkIe92KMrr92VSVutYbCJBcjMgrISLZXa3bn1qkgu4A3tuuJ5VR5BcM2fZVXdkM2dBaIhjZtlXQdS+7btIzFriCN0EI7YZlQdlrIM2PDNRlGrz7nx8nOV5wpUAfLzHdE7+csNrG3uHC+wgTAnFIbbZCB0eGKgg9cVFxras/wBaG4YqCP8AUVFxras/1rGAAdkIy7qpeztw5Dl4CgyvfiotcVFRujVn+tXDDtS0XZVVI3ppB4MhWHfFduHd4Ci+KbHMd3NuoOy0Kaa1VBM0VcjqmlccWaKa0nUHIXtJBNxntmObdWRhl0baiUQYuol5dDidhqTuqjxdzFI5NZcE5tjvrvNLXRW2GRtNUU9PPHI60bpyG6k53a45a6zHG2Q5ATuoMPV0aup4oqWhc8RzUcVPM4kNjmhjGqEAn4qRt2SZATYG4GcBbf4IUm1afiW+pSPOGro1dTRovwvgjBo65ipzJa7YI4WOlOexxe1BscrrBRDhvTLNQ4so6SlpmO6kO1Fj5d8vIxW+AIMbVSjVStlgDQC6pyvqsuwwNPKsrDOgCppW48T4qhoy4ro8SSw1g5psSg0WrrW1xMtRTxM6p5lYABlyuc0Ab67XQZpjUuqCPCFNBiEhuqOhYJIjcjGcQAHszXyBzbE5Rmm+g0N0sbxJDBAx1sj2RtBsdhwGuoG0hbZoB1gB5FeqBVQCEIQQBpq6Z7qtz6SjcW0zSWyyZWunIuHRjXEQIy/S3s8bMpthzBw+pTFoh9z6yWZz6aqfE1xLiySMyAE5epcHA2vsrUdLlLt5nEP56CNRg8Zy+Pwk8OZVGDW3vqsV90nmqSulyl28ziH89HS5S7eZxD+egjgYKbe+rweFx5qr7ztvfoin8L3cxSN0uUu3mcQ/nqnS4y7eZxD+egjv3mZn6KpfC93D2CvGBW7cpPDI/wDtqQelxl28ziH89HS4y7eZxD+eg4EYFG3aLwyyf2lX3m/faHjZP7a73pcZNvM4h/PR0uMu3mcQ/noI/dgMbdo+Mk/tpTsAN25R+O/mKRelxk28ziHc9HS4SbeZxDuegjhuAGA3FXSX7t/MVTgZt79FUvjO5qkbpcJNus/27ueq9LlLt5nEP56CNjght79FU1+6dzVQ4Mbe/RNP4C7mqSulyl28ziH89U6XKXbzOIfz0EaOwc29+iIOF3qVrqBt79EQZN0+pSb0uMu3mcQ/no6XGTbzOIdz0EYOoW3vq8XgJ9SJKVpzyxcP5KT+lxl28ziH89HS4ybeZxDuegi59M0i2qs4fyVr4GkW1Rh9t5Sn0uMu3mcQ/no6XGTbzOIdz0EVmIWsXjIjFbaxcD4VKfS3ybdZ/t3c9Og9zebjHrcmuG0xv4CZLINzpU6M46+D3vrsWWSNoMeq9UJo2ZQbn51lgb57AHPdd+3Qzi5I6itjGXIKjVALm9gZg823NZaPQTpS0mDpWzRh8kzQ4NllOVuMCDisGQGxtfPYnZXeWQeXMLyyNqaqnmELpBUTB0s9O11U5uqODXiRxBsW4tiBaxFknBuhKHty925ew8gXpPCuhmnqf9RDFKP2sbX2z5iRfXWqOlrQ2s2mY3vbnx+a5BBFVgSOPLFjRuGUOY9wcDs3BWYzTMmZHqNY3VMXI2VnZkfrjXO6LbyljCGlJTPBEb54jsh+qDgkvyrh8N6RFU6+ozwSjWD2OhcNjKC4IIl0QYQZNMXxtIBAvfISR21t6w8C9KaSmG3VOB4cc3dC58BOyGWLP+DmjwKK4fc+V5d1b6Zo2dVc7yBgU0aXWg33sohT4+qOL3yPeG4oLnWFgCSbANaMueyDqEIQgEIQgEIQgEIQgEIQgEIQgEIQgEIQgEIQgEIQgEIQgEIQgEIQgEIQgEIQgEIQgFQhVQgpiqqEIBCEIBCEIP/Z"/>
          <p:cNvSpPr>
            <a:spLocks noChangeAspect="1" noChangeArrowheads="1"/>
          </p:cNvSpPr>
          <p:nvPr/>
        </p:nvSpPr>
        <p:spPr bwMode="auto">
          <a:xfrm>
            <a:off x="1127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 descr="http://i-cms.journaldunet.com/image_cms/original/1499878-les-ventes-de-pc-ont-vire-au-cauchemar-en-2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74" y="2535275"/>
            <a:ext cx="617903" cy="41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2" name="Elbow Connector 111"/>
          <p:cNvCxnSpPr>
            <a:stCxn id="148" idx="3"/>
            <a:endCxn id="170" idx="1"/>
          </p:cNvCxnSpPr>
          <p:nvPr/>
        </p:nvCxnSpPr>
        <p:spPr bwMode="auto">
          <a:xfrm flipV="1">
            <a:off x="3381046" y="4098544"/>
            <a:ext cx="1600705" cy="1679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Oval 167"/>
          <p:cNvSpPr/>
          <p:nvPr/>
        </p:nvSpPr>
        <p:spPr bwMode="auto">
          <a:xfrm>
            <a:off x="3967892" y="3979255"/>
            <a:ext cx="249382" cy="24079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latin typeface="Arial" pitchFamily="34" charset="0"/>
              </a:rPr>
              <a:t>3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04" name="Elbow Connector 203"/>
          <p:cNvCxnSpPr>
            <a:stCxn id="170" idx="2"/>
            <a:endCxn id="148" idx="2"/>
          </p:cNvCxnSpPr>
          <p:nvPr/>
        </p:nvCxnSpPr>
        <p:spPr bwMode="auto">
          <a:xfrm rot="5400000" flipH="1">
            <a:off x="4319675" y="3064396"/>
            <a:ext cx="166248" cy="2957905"/>
          </a:xfrm>
          <a:prstGeom prst="bentConnector3">
            <a:avLst>
              <a:gd name="adj1" fmla="val -137505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2890122" y="4928022"/>
            <a:ext cx="29010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Paiement sous 5 jours maximum  </a:t>
            </a:r>
          </a:p>
          <a:p>
            <a:pPr algn="ctr"/>
            <a:r>
              <a:rPr lang="fr-FR" sz="1050" dirty="0" smtClean="0"/>
              <a:t>des parts AMO+AMC</a:t>
            </a:r>
            <a:endParaRPr lang="fr-FR" sz="1050" dirty="0"/>
          </a:p>
        </p:txBody>
      </p:sp>
      <p:sp>
        <p:nvSpPr>
          <p:cNvPr id="66" name="Oval 65"/>
          <p:cNvSpPr/>
          <p:nvPr/>
        </p:nvSpPr>
        <p:spPr bwMode="auto">
          <a:xfrm>
            <a:off x="4233732" y="4721857"/>
            <a:ext cx="249382" cy="24079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latin typeface="Arial" pitchFamily="34" charset="0"/>
              </a:rPr>
              <a:t>4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007778" y="5605551"/>
            <a:ext cx="32534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Décompte</a:t>
            </a:r>
            <a:r>
              <a:rPr lang="fr-FR" sz="1050" dirty="0"/>
              <a:t> </a:t>
            </a:r>
            <a:r>
              <a:rPr lang="fr-FR" sz="1050" dirty="0" smtClean="0"/>
              <a:t>des parts AMO+AMC</a:t>
            </a:r>
            <a:endParaRPr lang="fr-FR" sz="1050" dirty="0"/>
          </a:p>
        </p:txBody>
      </p:sp>
      <p:sp>
        <p:nvSpPr>
          <p:cNvPr id="194" name="TextBox 193"/>
          <p:cNvSpPr txBox="1"/>
          <p:nvPr/>
        </p:nvSpPr>
        <p:spPr>
          <a:xfrm>
            <a:off x="217046" y="807525"/>
            <a:ext cx="948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SzPct val="80000"/>
              <a:buFont typeface="Arial" pitchFamily="34" charset="0"/>
              <a:buChar char="►"/>
            </a:pPr>
            <a:r>
              <a:rPr lang="fr-FR" sz="1400" b="0" dirty="0" smtClean="0"/>
              <a:t>La solution de Tiers-Payant Intégral adoptée pour les bénéficiaires de l’ACS est présentée ci-après d</a:t>
            </a:r>
            <a:r>
              <a:rPr lang="fr-FR" sz="1400" b="0" dirty="0"/>
              <a:t>epuis la </a:t>
            </a:r>
            <a:r>
              <a:rPr lang="fr-FR" sz="1400" b="0" dirty="0" smtClean="0"/>
              <a:t>consultation </a:t>
            </a:r>
            <a:r>
              <a:rPr lang="fr-FR" sz="1400" b="0" dirty="0"/>
              <a:t>avec l'assuré jusqu'au paiement du </a:t>
            </a:r>
            <a:r>
              <a:rPr lang="fr-FR" sz="1400" b="0" dirty="0" smtClean="0"/>
              <a:t>professionnel de santé </a:t>
            </a:r>
            <a:endParaRPr lang="fr-FR" sz="1400" b="0" dirty="0"/>
          </a:p>
        </p:txBody>
      </p:sp>
      <p:sp>
        <p:nvSpPr>
          <p:cNvPr id="195" name="TextBox 194"/>
          <p:cNvSpPr txBox="1"/>
          <p:nvPr/>
        </p:nvSpPr>
        <p:spPr>
          <a:xfrm>
            <a:off x="153546" y="1917159"/>
            <a:ext cx="75426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/>
              <a:t>Prérequis : L’assuré a souscrit à un contrat ACS auprès </a:t>
            </a:r>
            <a:r>
              <a:rPr lang="fr-FR" sz="1100" i="1" dirty="0" smtClean="0"/>
              <a:t>d’une AMC accréditée au dispositif </a:t>
            </a:r>
            <a:endParaRPr lang="fr-FR" sz="1100" i="1" dirty="0"/>
          </a:p>
        </p:txBody>
      </p:sp>
      <p:sp>
        <p:nvSpPr>
          <p:cNvPr id="196" name="Rounded Rectangle 195"/>
          <p:cNvSpPr/>
          <p:nvPr/>
        </p:nvSpPr>
        <p:spPr bwMode="auto">
          <a:xfrm>
            <a:off x="5138198" y="3979255"/>
            <a:ext cx="1499704" cy="480969"/>
          </a:xfrm>
          <a:prstGeom prst="roundRect">
            <a:avLst/>
          </a:prstGeom>
          <a:solidFill>
            <a:srgbClr val="6699FF">
              <a:alpha val="56000"/>
            </a:srgb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Tarification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parts AMO+AMC</a:t>
            </a:r>
          </a:p>
        </p:txBody>
      </p:sp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412" y="2472532"/>
            <a:ext cx="348348" cy="252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8" name="Elbow Connector 47"/>
          <p:cNvCxnSpPr>
            <a:stCxn id="148" idx="1"/>
            <a:endCxn id="1028" idx="3"/>
          </p:cNvCxnSpPr>
          <p:nvPr/>
        </p:nvCxnSpPr>
        <p:spPr bwMode="auto">
          <a:xfrm rot="10800000" flipV="1">
            <a:off x="1421812" y="4100222"/>
            <a:ext cx="1044835" cy="2937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1" name="Oval 1030"/>
          <p:cNvSpPr/>
          <p:nvPr/>
        </p:nvSpPr>
        <p:spPr bwMode="auto">
          <a:xfrm>
            <a:off x="1783749" y="3974362"/>
            <a:ext cx="249382" cy="24079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1037" name="TextBox 1036"/>
          <p:cNvSpPr txBox="1"/>
          <p:nvPr/>
        </p:nvSpPr>
        <p:spPr>
          <a:xfrm>
            <a:off x="1488075" y="4234620"/>
            <a:ext cx="86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Prestation</a:t>
            </a:r>
            <a:endParaRPr lang="fr-FR" sz="1050" dirty="0"/>
          </a:p>
        </p:txBody>
      </p:sp>
      <p:sp>
        <p:nvSpPr>
          <p:cNvPr id="51" name="TextBox 50"/>
          <p:cNvSpPr txBox="1"/>
          <p:nvPr/>
        </p:nvSpPr>
        <p:spPr>
          <a:xfrm>
            <a:off x="3349260" y="2477197"/>
            <a:ext cx="133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Carte Vitale à jour</a:t>
            </a:r>
            <a:endParaRPr lang="fr-FR" sz="1000" dirty="0"/>
          </a:p>
        </p:txBody>
      </p:sp>
      <p:cxnSp>
        <p:nvCxnSpPr>
          <p:cNvPr id="55" name="Elbow Connector 54"/>
          <p:cNvCxnSpPr/>
          <p:nvPr/>
        </p:nvCxnSpPr>
        <p:spPr bwMode="auto">
          <a:xfrm rot="5400000" flipH="1">
            <a:off x="3493427" y="1933348"/>
            <a:ext cx="166249" cy="5220000"/>
          </a:xfrm>
          <a:prstGeom prst="bentConnector3">
            <a:avLst>
              <a:gd name="adj1" fmla="val -557659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9" name="Oval 218"/>
          <p:cNvSpPr/>
          <p:nvPr/>
        </p:nvSpPr>
        <p:spPr bwMode="auto">
          <a:xfrm>
            <a:off x="3482560" y="5417443"/>
            <a:ext cx="249382" cy="24079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latin typeface="Arial" pitchFamily="34" charset="0"/>
              </a:rPr>
              <a:t>7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" name="Picture 2" descr="C:\Users\Public\Documents\SametimeFileTransfer\picto_page_v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131" y="2704963"/>
            <a:ext cx="15030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3231292" y="2766030"/>
            <a:ext cx="20299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Attestation de droits TPI ACS</a:t>
            </a:r>
            <a:endParaRPr lang="fr-FR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3370992" y="2624822"/>
            <a:ext cx="1296000" cy="22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ou</a:t>
            </a:r>
            <a:endParaRPr lang="fr-FR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2237475" y="2919944"/>
            <a:ext cx="792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Poste PS</a:t>
            </a:r>
            <a:endParaRPr lang="fr-FR" sz="10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17046" y="2178769"/>
            <a:ext cx="948394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6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 bwMode="auto">
          <a:xfrm>
            <a:off x="390910" y="1469043"/>
            <a:ext cx="9288000" cy="1248084"/>
          </a:xfrm>
          <a:prstGeom prst="rect">
            <a:avLst/>
          </a:prstGeom>
          <a:solidFill>
            <a:schemeClr val="accent2">
              <a:lumMod val="60000"/>
              <a:lumOff val="40000"/>
              <a:alpha val="1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416310" y="3495870"/>
            <a:ext cx="9288000" cy="3099580"/>
          </a:xfrm>
          <a:prstGeom prst="rect">
            <a:avLst/>
          </a:prstGeom>
          <a:solidFill>
            <a:srgbClr val="FFC00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416310" y="2793795"/>
            <a:ext cx="9288000" cy="723214"/>
          </a:xfrm>
          <a:prstGeom prst="rect">
            <a:avLst/>
          </a:prstGeom>
          <a:solidFill>
            <a:srgbClr val="92D05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Pentagon 73"/>
          <p:cNvSpPr/>
          <p:nvPr/>
        </p:nvSpPr>
        <p:spPr bwMode="auto">
          <a:xfrm>
            <a:off x="388894" y="905634"/>
            <a:ext cx="4399006" cy="5760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1.</a:t>
            </a:r>
            <a:r>
              <a:rPr kumimoji="0" lang="fr-FR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Acquisition situation</a:t>
            </a:r>
            <a:r>
              <a:rPr kumimoji="0" lang="fr-FR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du bénéficiaire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11" name="Chevron 110"/>
          <p:cNvSpPr/>
          <p:nvPr/>
        </p:nvSpPr>
        <p:spPr bwMode="auto">
          <a:xfrm>
            <a:off x="5181600" y="905634"/>
            <a:ext cx="4461420" cy="576000"/>
          </a:xfrm>
          <a:prstGeom prst="chevron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2. Valorisation de la FSE</a:t>
            </a:r>
            <a:endParaRPr lang="fr-FR" sz="1200" dirty="0">
              <a:solidFill>
                <a:schemeClr val="bg1"/>
              </a:solidFill>
            </a:endParaRPr>
          </a:p>
        </p:txBody>
      </p:sp>
      <p:grpSp>
        <p:nvGrpSpPr>
          <p:cNvPr id="99" name="Group 6"/>
          <p:cNvGrpSpPr>
            <a:grpSpLocks/>
          </p:cNvGrpSpPr>
          <p:nvPr/>
        </p:nvGrpSpPr>
        <p:grpSpPr bwMode="auto">
          <a:xfrm>
            <a:off x="886492" y="1535718"/>
            <a:ext cx="320290" cy="499271"/>
            <a:chOff x="5166904" y="2628477"/>
            <a:chExt cx="1074992" cy="1837967"/>
          </a:xfrm>
        </p:grpSpPr>
        <p:pic>
          <p:nvPicPr>
            <p:cNvPr id="100" name="Picture 3" descr="C:\Users\pporte1\Desktop\C2\CNAMTS\SNA\03 - Icônes\Icones Hommes\k348519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6" t="14870" r="41435"/>
            <a:stretch>
              <a:fillRect/>
            </a:stretch>
          </p:blipFill>
          <p:spPr bwMode="auto">
            <a:xfrm>
              <a:off x="5166904" y="2628477"/>
              <a:ext cx="1060702" cy="183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Rectangle 1"/>
            <p:cNvSpPr>
              <a:spLocks noChangeArrowheads="1"/>
            </p:cNvSpPr>
            <p:nvPr/>
          </p:nvSpPr>
          <p:spPr bwMode="auto">
            <a:xfrm>
              <a:off x="5912713" y="2723681"/>
              <a:ext cx="329183" cy="6216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fr-FR" dirty="0"/>
            </a:p>
          </p:txBody>
        </p:sp>
      </p:grp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566" y="137989"/>
            <a:ext cx="90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fr-FR" sz="2000" dirty="0">
                <a:solidFill>
                  <a:schemeClr val="bg1"/>
                </a:solidFill>
              </a:rPr>
              <a:t>Focus sur la phase de facturation par le </a:t>
            </a:r>
            <a:r>
              <a:rPr lang="fr-FR" sz="2000" dirty="0" smtClean="0">
                <a:solidFill>
                  <a:schemeClr val="bg1"/>
                </a:solidFill>
              </a:rPr>
              <a:t>PS TPI AMO+AMC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 rot="16200000">
            <a:off x="-427026" y="2017477"/>
            <a:ext cx="1248084" cy="2519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Bénéficiaire</a:t>
            </a:r>
          </a:p>
        </p:txBody>
      </p:sp>
      <p:sp>
        <p:nvSpPr>
          <p:cNvPr id="8" name="Rounded Rectangle 7"/>
          <p:cNvSpPr/>
          <p:nvPr/>
        </p:nvSpPr>
        <p:spPr bwMode="auto">
          <a:xfrm rot="16200000">
            <a:off x="-161399" y="3032591"/>
            <a:ext cx="716829" cy="252003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  <a:latin typeface="Arial" pitchFamily="34" charset="0"/>
              </a:rPr>
              <a:t>PS</a:t>
            </a:r>
          </a:p>
        </p:txBody>
      </p:sp>
      <p:sp>
        <p:nvSpPr>
          <p:cNvPr id="9" name="Rounded Rectangle 8"/>
          <p:cNvSpPr/>
          <p:nvPr/>
        </p:nvSpPr>
        <p:spPr bwMode="auto">
          <a:xfrm rot="16200000">
            <a:off x="-1172156" y="4760182"/>
            <a:ext cx="2738346" cy="251998"/>
          </a:xfrm>
          <a:prstGeom prst="roundRect">
            <a:avLst/>
          </a:prstGeom>
          <a:solidFill>
            <a:srgbClr val="00D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LPS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97861" y="2034989"/>
            <a:ext cx="1074899" cy="601554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 smtClean="0">
                <a:solidFill>
                  <a:schemeClr val="bg1"/>
                </a:solidFill>
              </a:rPr>
              <a:t>Remise</a:t>
            </a:r>
            <a:endParaRPr lang="fr-FR" sz="1000" dirty="0">
              <a:solidFill>
                <a:schemeClr val="bg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fr-FR" sz="1000" dirty="0" smtClean="0">
                <a:solidFill>
                  <a:schemeClr val="bg1"/>
                </a:solidFill>
              </a:rPr>
              <a:t>Supports de droits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8575" y="1779097"/>
            <a:ext cx="432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  <a:buSzPct val="80000"/>
            </a:pPr>
            <a:r>
              <a:rPr lang="fr-FR" sz="1200" i="1" dirty="0" smtClean="0"/>
              <a:t>KO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951591" y="2434212"/>
            <a:ext cx="270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/>
              <a:t>Attestation </a:t>
            </a:r>
            <a:r>
              <a:rPr lang="fr-FR" sz="1000" i="1" dirty="0" smtClean="0"/>
              <a:t>de </a:t>
            </a:r>
            <a:r>
              <a:rPr lang="fr-FR" sz="1000" i="1" dirty="0"/>
              <a:t>droits </a:t>
            </a:r>
            <a:r>
              <a:rPr lang="fr-FR" sz="1000" i="1" dirty="0" smtClean="0"/>
              <a:t>TPI AMO </a:t>
            </a:r>
            <a:r>
              <a:rPr lang="fr-FR" sz="1000" i="1" dirty="0"/>
              <a:t>+ </a:t>
            </a:r>
            <a:r>
              <a:rPr lang="fr-FR" sz="1000" i="1" dirty="0" smtClean="0"/>
              <a:t>AMC</a:t>
            </a:r>
            <a:endParaRPr lang="fr-FR" sz="1000" i="1" dirty="0"/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4896410" y="1519434"/>
            <a:ext cx="0" cy="4868666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 descr="C:\Users\Public\Documents\SametimeFileTransfer\picto_page_v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766" y="2377884"/>
            <a:ext cx="15030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74" y="2026498"/>
            <a:ext cx="348348" cy="252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" name="TextBox 104"/>
          <p:cNvSpPr txBox="1"/>
          <p:nvPr/>
        </p:nvSpPr>
        <p:spPr>
          <a:xfrm>
            <a:off x="2048773" y="1988761"/>
            <a:ext cx="2611009" cy="400110"/>
          </a:xfrm>
          <a:prstGeom prst="rect">
            <a:avLst/>
          </a:prstGeom>
          <a:solidFill>
            <a:srgbClr val="00D200"/>
          </a:solidFill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chemeClr val="bg1"/>
                </a:solidFill>
              </a:rPr>
              <a:t>Carte Vitale mise à jour avec contrat ACS </a:t>
            </a:r>
            <a:r>
              <a:rPr lang="fr-FR" sz="1000" dirty="0" smtClean="0">
                <a:solidFill>
                  <a:schemeClr val="bg1"/>
                </a:solidFill>
                <a:latin typeface="Arial" pitchFamily="34" charset="0"/>
              </a:rPr>
              <a:t>TPI AMO+AMC</a:t>
            </a:r>
            <a:endParaRPr lang="fr-FR" sz="1000" dirty="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79" name="Group 6"/>
          <p:cNvGrpSpPr>
            <a:grpSpLocks/>
          </p:cNvGrpSpPr>
          <p:nvPr/>
        </p:nvGrpSpPr>
        <p:grpSpPr bwMode="auto">
          <a:xfrm>
            <a:off x="887775" y="2879237"/>
            <a:ext cx="320290" cy="499271"/>
            <a:chOff x="5166904" y="2628477"/>
            <a:chExt cx="1074992" cy="1837967"/>
          </a:xfrm>
        </p:grpSpPr>
        <p:pic>
          <p:nvPicPr>
            <p:cNvPr id="80" name="Picture 3" descr="C:\Users\pporte1\Desktop\C2\CNAMTS\SNA\03 - Icônes\Icones Hommes\k348519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6" t="14870" r="41435"/>
            <a:stretch>
              <a:fillRect/>
            </a:stretch>
          </p:blipFill>
          <p:spPr bwMode="auto">
            <a:xfrm>
              <a:off x="5166904" y="2628477"/>
              <a:ext cx="1060702" cy="183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" name="Rectangle 1"/>
            <p:cNvSpPr>
              <a:spLocks noChangeArrowheads="1"/>
            </p:cNvSpPr>
            <p:nvPr/>
          </p:nvSpPr>
          <p:spPr bwMode="auto">
            <a:xfrm>
              <a:off x="5912713" y="2723681"/>
              <a:ext cx="329183" cy="6216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fr-FR" dirty="0"/>
            </a:p>
          </p:txBody>
        </p:sp>
      </p:grpSp>
      <p:sp>
        <p:nvSpPr>
          <p:cNvPr id="86" name="Rounded Rectangle 52"/>
          <p:cNvSpPr/>
          <p:nvPr/>
        </p:nvSpPr>
        <p:spPr bwMode="auto">
          <a:xfrm>
            <a:off x="451986" y="3598039"/>
            <a:ext cx="1426089" cy="823146"/>
          </a:xfrm>
          <a:prstGeom prst="roundRect">
            <a:avLst>
              <a:gd name="adj" fmla="val 0"/>
            </a:avLst>
          </a:prstGeom>
          <a:solidFill>
            <a:srgbClr val="00D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 smtClean="0">
                <a:solidFill>
                  <a:schemeClr val="bg1"/>
                </a:solidFill>
              </a:rPr>
              <a:t>Lecture carte</a:t>
            </a:r>
          </a:p>
          <a:p>
            <a:pPr algn="ctr">
              <a:lnSpc>
                <a:spcPts val="1000"/>
              </a:lnSpc>
            </a:pPr>
            <a:r>
              <a:rPr lang="fr-FR" sz="1000" i="1" dirty="0">
                <a:solidFill>
                  <a:schemeClr val="bg1"/>
                </a:solidFill>
              </a:rPr>
              <a:t>Vitale </a:t>
            </a:r>
            <a:r>
              <a:rPr lang="fr-FR" sz="1000" i="1" dirty="0" smtClean="0">
                <a:solidFill>
                  <a:schemeClr val="bg1"/>
                </a:solidFill>
              </a:rPr>
              <a:t>mise </a:t>
            </a:r>
            <a:r>
              <a:rPr lang="fr-FR" sz="1000" i="1" dirty="0">
                <a:solidFill>
                  <a:schemeClr val="bg1"/>
                </a:solidFill>
              </a:rPr>
              <a:t>à jour avec contrat ACS </a:t>
            </a:r>
            <a:r>
              <a:rPr lang="fr-FR" sz="1000" dirty="0">
                <a:solidFill>
                  <a:schemeClr val="bg1"/>
                </a:solidFill>
                <a:latin typeface="Arial" pitchFamily="34" charset="0"/>
              </a:rPr>
              <a:t>TPI </a:t>
            </a:r>
            <a:r>
              <a:rPr lang="fr-FR" sz="1000" dirty="0" smtClean="0">
                <a:solidFill>
                  <a:schemeClr val="bg1"/>
                </a:solidFill>
                <a:latin typeface="Arial" pitchFamily="34" charset="0"/>
              </a:rPr>
              <a:t>AMO+AMC</a:t>
            </a:r>
            <a:endParaRPr lang="fr-FR" sz="1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7" name="Rounded Rectangle 52"/>
          <p:cNvSpPr/>
          <p:nvPr/>
        </p:nvSpPr>
        <p:spPr bwMode="auto">
          <a:xfrm>
            <a:off x="1967801" y="3598042"/>
            <a:ext cx="1750184" cy="82314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Arial" pitchFamily="34" charset="0"/>
              </a:rPr>
              <a:t>PS saisit dans LPS </a:t>
            </a:r>
            <a:endParaRPr lang="fr-FR" sz="105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itchFamily="34" charset="0"/>
              </a:rPr>
              <a:t>N</a:t>
            </a:r>
            <a:r>
              <a:rPr lang="fr-FR" sz="1050" dirty="0">
                <a:solidFill>
                  <a:schemeClr val="bg1"/>
                </a:solidFill>
                <a:latin typeface="Arial" pitchFamily="34" charset="0"/>
              </a:rPr>
              <a:t>° contrat ACS</a:t>
            </a:r>
          </a:p>
          <a:p>
            <a:pPr algn="ctr"/>
            <a:r>
              <a:rPr lang="fr-FR" sz="1050" dirty="0">
                <a:solidFill>
                  <a:schemeClr val="bg1"/>
                </a:solidFill>
                <a:latin typeface="Arial" pitchFamily="34" charset="0"/>
              </a:rPr>
              <a:t>contenu sur attestation ACS</a:t>
            </a:r>
          </a:p>
          <a:p>
            <a:pPr algn="ctr"/>
            <a:r>
              <a:rPr lang="fr-FR" sz="1050" dirty="0">
                <a:solidFill>
                  <a:schemeClr val="bg1"/>
                </a:solidFill>
                <a:latin typeface="Arial" pitchFamily="34" charset="0"/>
              </a:rPr>
              <a:t>TPI </a:t>
            </a:r>
            <a:r>
              <a:rPr lang="fr-FR" sz="1050" dirty="0" smtClean="0">
                <a:solidFill>
                  <a:schemeClr val="bg1"/>
                </a:solidFill>
                <a:latin typeface="Arial" pitchFamily="34" charset="0"/>
              </a:rPr>
              <a:t>AMO+AMC</a:t>
            </a:r>
            <a:endParaRPr lang="fr-FR" sz="105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8" name="Rounded Rectangle 19"/>
          <p:cNvSpPr/>
          <p:nvPr/>
        </p:nvSpPr>
        <p:spPr bwMode="auto">
          <a:xfrm>
            <a:off x="451985" y="4813968"/>
            <a:ext cx="3266000" cy="523560"/>
          </a:xfrm>
          <a:prstGeom prst="roundRect">
            <a:avLst>
              <a:gd name="adj" fmla="val 0"/>
            </a:avLst>
          </a:prstGeom>
          <a:solidFill>
            <a:srgbClr val="00D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Arial" pitchFamily="34" charset="0"/>
              </a:rPr>
              <a:t>Identification </a:t>
            </a:r>
            <a:r>
              <a:rPr lang="fr-FR" sz="1000" dirty="0" smtClean="0">
                <a:solidFill>
                  <a:schemeClr val="bg1"/>
                </a:solidFill>
                <a:latin typeface="Arial" pitchFamily="34" charset="0"/>
              </a:rPr>
              <a:t>contrat ACS  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itchFamily="34" charset="0"/>
              </a:rPr>
              <a:t>TPI AMO+AMC</a:t>
            </a:r>
            <a:endParaRPr lang="fr-FR" sz="1000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46" name="Connecteur en angle 45"/>
          <p:cNvCxnSpPr>
            <a:stCxn id="80" idx="3"/>
            <a:endCxn id="87" idx="0"/>
          </p:cNvCxnSpPr>
          <p:nvPr/>
        </p:nvCxnSpPr>
        <p:spPr bwMode="auto">
          <a:xfrm>
            <a:off x="1203807" y="3128873"/>
            <a:ext cx="1639086" cy="469169"/>
          </a:xfrm>
          <a:prstGeom prst="bentConnector2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Connecteur droit avec flèche 60"/>
          <p:cNvCxnSpPr/>
          <p:nvPr/>
        </p:nvCxnSpPr>
        <p:spPr bwMode="auto">
          <a:xfrm>
            <a:off x="2042092" y="5359473"/>
            <a:ext cx="0" cy="317854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lg" len="med"/>
            <a:tailEnd type="arrow"/>
          </a:ln>
          <a:effectLst/>
        </p:spPr>
      </p:cxnSp>
      <p:sp>
        <p:nvSpPr>
          <p:cNvPr id="114" name="Flowchart: Decision 40"/>
          <p:cNvSpPr/>
          <p:nvPr/>
        </p:nvSpPr>
        <p:spPr bwMode="auto">
          <a:xfrm>
            <a:off x="5518025" y="1508559"/>
            <a:ext cx="1319842" cy="818076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000" dirty="0" smtClean="0"/>
              <a:t>Autorise </a:t>
            </a:r>
          </a:p>
          <a:p>
            <a:pPr algn="ctr"/>
            <a:r>
              <a:rPr lang="fr-FR" sz="1000" dirty="0" smtClean="0"/>
              <a:t>TPI AMO+AMC</a:t>
            </a:r>
            <a:endParaRPr lang="fr-FR" sz="1000" dirty="0"/>
          </a:p>
        </p:txBody>
      </p:sp>
      <p:cxnSp>
        <p:nvCxnSpPr>
          <p:cNvPr id="68" name="Connecteur droit avec flèche 67"/>
          <p:cNvCxnSpPr>
            <a:stCxn id="75" idx="2"/>
          </p:cNvCxnSpPr>
          <p:nvPr/>
        </p:nvCxnSpPr>
        <p:spPr bwMode="auto">
          <a:xfrm>
            <a:off x="6189244" y="2874804"/>
            <a:ext cx="10818" cy="1078963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Connecteur droit avec flèche 71"/>
          <p:cNvCxnSpPr>
            <a:stCxn id="114" idx="3"/>
            <a:endCxn id="16" idx="1"/>
          </p:cNvCxnSpPr>
          <p:nvPr/>
        </p:nvCxnSpPr>
        <p:spPr bwMode="auto">
          <a:xfrm>
            <a:off x="6837867" y="1917597"/>
            <a:ext cx="250708" cy="0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onnecteur droit avec flèche 77"/>
          <p:cNvCxnSpPr>
            <a:endCxn id="114" idx="1"/>
          </p:cNvCxnSpPr>
          <p:nvPr/>
        </p:nvCxnSpPr>
        <p:spPr bwMode="auto">
          <a:xfrm>
            <a:off x="1236403" y="1902398"/>
            <a:ext cx="4281622" cy="15199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Rounded Rectangle 19"/>
          <p:cNvSpPr/>
          <p:nvPr/>
        </p:nvSpPr>
        <p:spPr bwMode="auto">
          <a:xfrm>
            <a:off x="1052713" y="5684441"/>
            <a:ext cx="1917244" cy="542858"/>
          </a:xfrm>
          <a:prstGeom prst="roundRect">
            <a:avLst>
              <a:gd name="adj" fmla="val 0"/>
            </a:avLst>
          </a:prstGeom>
          <a:solidFill>
            <a:srgbClr val="00D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Arial" pitchFamily="34" charset="0"/>
              </a:rPr>
              <a:t>Détermination automatique du </a:t>
            </a:r>
            <a:r>
              <a:rPr lang="fr-FR" sz="1000" dirty="0" smtClean="0">
                <a:solidFill>
                  <a:schemeClr val="bg1"/>
                </a:solidFill>
                <a:latin typeface="Arial" pitchFamily="34" charset="0"/>
              </a:rPr>
              <a:t>TPI ACS AMO+AMC gérée par  l’AMO</a:t>
            </a:r>
            <a:endParaRPr lang="fr-FR" sz="1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4" name="Rounded Rectangle 19"/>
          <p:cNvSpPr/>
          <p:nvPr/>
        </p:nvSpPr>
        <p:spPr bwMode="auto">
          <a:xfrm>
            <a:off x="5278482" y="5364129"/>
            <a:ext cx="1864796" cy="465466"/>
          </a:xfrm>
          <a:prstGeom prst="roundRect">
            <a:avLst>
              <a:gd name="adj" fmla="val 0"/>
            </a:avLst>
          </a:prstGeom>
          <a:solidFill>
            <a:srgbClr val="00D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smtClean="0">
                <a:solidFill>
                  <a:schemeClr val="bg1"/>
                </a:solidFill>
              </a:rPr>
              <a:t>FSE TPI AMO+AMC en gestion unique transmise à l’AMO 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50" name="Rounded Rectangle 19"/>
          <p:cNvSpPr/>
          <p:nvPr/>
        </p:nvSpPr>
        <p:spPr bwMode="auto">
          <a:xfrm>
            <a:off x="7909694" y="5356814"/>
            <a:ext cx="1738249" cy="465466"/>
          </a:xfrm>
          <a:prstGeom prst="roundRect">
            <a:avLst>
              <a:gd name="adj" fmla="val 0"/>
            </a:avLst>
          </a:prstGeom>
          <a:solidFill>
            <a:srgbClr val="00D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smtClean="0">
                <a:solidFill>
                  <a:schemeClr val="bg1"/>
                </a:solidFill>
              </a:rPr>
              <a:t>FSE transmise à l’AMO  sans tiers-payant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51" name="Rounded Rectangle 52"/>
          <p:cNvSpPr/>
          <p:nvPr/>
        </p:nvSpPr>
        <p:spPr bwMode="auto">
          <a:xfrm>
            <a:off x="7904771" y="1686394"/>
            <a:ext cx="1738249" cy="432000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 smtClean="0">
                <a:solidFill>
                  <a:schemeClr val="bg1"/>
                </a:solidFill>
              </a:rPr>
              <a:t>Règle la prestation au PS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54" name="Rounded Rectangle 52"/>
          <p:cNvSpPr/>
          <p:nvPr/>
        </p:nvSpPr>
        <p:spPr bwMode="auto">
          <a:xfrm>
            <a:off x="7909695" y="4205185"/>
            <a:ext cx="1738249" cy="4320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  <a:latin typeface="Arial" pitchFamily="34" charset="0"/>
              </a:rPr>
              <a:t>Décoche le TP</a:t>
            </a:r>
          </a:p>
        </p:txBody>
      </p:sp>
      <p:cxnSp>
        <p:nvCxnSpPr>
          <p:cNvPr id="157" name="Connecteur droit avec flèche 156"/>
          <p:cNvCxnSpPr>
            <a:stCxn id="154" idx="2"/>
            <a:endCxn id="150" idx="0"/>
          </p:cNvCxnSpPr>
          <p:nvPr/>
        </p:nvCxnSpPr>
        <p:spPr bwMode="auto">
          <a:xfrm flipH="1">
            <a:off x="8778819" y="4637185"/>
            <a:ext cx="1" cy="719629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9" name="Connecteur en angle 1038"/>
          <p:cNvCxnSpPr>
            <a:stCxn id="130" idx="2"/>
            <a:endCxn id="188" idx="0"/>
          </p:cNvCxnSpPr>
          <p:nvPr/>
        </p:nvCxnSpPr>
        <p:spPr bwMode="auto">
          <a:xfrm rot="5400000" flipH="1" flipV="1">
            <a:off x="3086550" y="3107353"/>
            <a:ext cx="2044730" cy="4195161"/>
          </a:xfrm>
          <a:prstGeom prst="bentConnector5">
            <a:avLst>
              <a:gd name="adj1" fmla="val -11180"/>
              <a:gd name="adj2" fmla="val 50527"/>
              <a:gd name="adj3" fmla="val 111180"/>
            </a:avLst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Connecteur droit avec flèche 185"/>
          <p:cNvCxnSpPr/>
          <p:nvPr/>
        </p:nvCxnSpPr>
        <p:spPr bwMode="auto">
          <a:xfrm>
            <a:off x="6223610" y="4819436"/>
            <a:ext cx="0" cy="535660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8" name="Rounded Rectangle 19"/>
          <p:cNvSpPr/>
          <p:nvPr/>
        </p:nvSpPr>
        <p:spPr bwMode="auto">
          <a:xfrm>
            <a:off x="5292052" y="4182569"/>
            <a:ext cx="1828888" cy="620583"/>
          </a:xfrm>
          <a:prstGeom prst="roundRect">
            <a:avLst>
              <a:gd name="adj" fmla="val 0"/>
            </a:avLst>
          </a:prstGeom>
          <a:solidFill>
            <a:srgbClr val="00D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000"/>
              </a:lnSpc>
            </a:pPr>
            <a:r>
              <a:rPr lang="fr-FR" sz="1000" dirty="0" smtClean="0">
                <a:solidFill>
                  <a:schemeClr val="bg1"/>
                </a:solidFill>
              </a:rPr>
              <a:t>Parts AMO </a:t>
            </a:r>
            <a:r>
              <a:rPr lang="fr-FR" sz="1000" dirty="0">
                <a:solidFill>
                  <a:schemeClr val="bg1"/>
                </a:solidFill>
              </a:rPr>
              <a:t>+ </a:t>
            </a:r>
            <a:r>
              <a:rPr lang="fr-FR" sz="1000" dirty="0" smtClean="0">
                <a:solidFill>
                  <a:schemeClr val="bg1"/>
                </a:solidFill>
              </a:rPr>
              <a:t>AMC </a:t>
            </a:r>
            <a:r>
              <a:rPr lang="fr-FR" sz="1000" dirty="0">
                <a:solidFill>
                  <a:schemeClr val="bg1"/>
                </a:solidFill>
              </a:rPr>
              <a:t>calculées </a:t>
            </a:r>
            <a:r>
              <a:rPr lang="fr-FR" sz="1000" dirty="0" smtClean="0">
                <a:solidFill>
                  <a:schemeClr val="bg1"/>
                </a:solidFill>
              </a:rPr>
              <a:t>automatiquement</a:t>
            </a:r>
          </a:p>
          <a:p>
            <a:pPr algn="ctr">
              <a:lnSpc>
                <a:spcPts val="1000"/>
              </a:lnSpc>
            </a:pPr>
            <a:r>
              <a:rPr lang="fr-FR" sz="1000" dirty="0">
                <a:solidFill>
                  <a:schemeClr val="bg1"/>
                </a:solidFill>
              </a:rPr>
              <a:t>par le LPS </a:t>
            </a:r>
          </a:p>
        </p:txBody>
      </p:sp>
      <p:cxnSp>
        <p:nvCxnSpPr>
          <p:cNvPr id="97" name="Connecteur droit avec flèche 96"/>
          <p:cNvCxnSpPr>
            <a:endCxn id="151" idx="1"/>
          </p:cNvCxnSpPr>
          <p:nvPr/>
        </p:nvCxnSpPr>
        <p:spPr bwMode="auto">
          <a:xfrm>
            <a:off x="7509708" y="1902394"/>
            <a:ext cx="395063" cy="0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Connecteur droit avec flèche 132"/>
          <p:cNvCxnSpPr/>
          <p:nvPr/>
        </p:nvCxnSpPr>
        <p:spPr bwMode="auto">
          <a:xfrm flipH="1">
            <a:off x="1034703" y="3378508"/>
            <a:ext cx="607" cy="234724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5" name="Connecteur droit avec flèche 134"/>
          <p:cNvCxnSpPr/>
          <p:nvPr/>
        </p:nvCxnSpPr>
        <p:spPr bwMode="auto">
          <a:xfrm flipH="1">
            <a:off x="1045791" y="2640080"/>
            <a:ext cx="607" cy="234724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Connecteur droit avec flèche 159"/>
          <p:cNvCxnSpPr>
            <a:stCxn id="86" idx="2"/>
          </p:cNvCxnSpPr>
          <p:nvPr/>
        </p:nvCxnSpPr>
        <p:spPr bwMode="auto">
          <a:xfrm flipH="1">
            <a:off x="1159025" y="4421185"/>
            <a:ext cx="6006" cy="396597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Connecteur droit avec flèche 162"/>
          <p:cNvCxnSpPr/>
          <p:nvPr/>
        </p:nvCxnSpPr>
        <p:spPr bwMode="auto">
          <a:xfrm>
            <a:off x="2842893" y="4421185"/>
            <a:ext cx="0" cy="398251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Connecteur droit avec flèche 68"/>
          <p:cNvCxnSpPr>
            <a:stCxn id="151" idx="2"/>
          </p:cNvCxnSpPr>
          <p:nvPr/>
        </p:nvCxnSpPr>
        <p:spPr bwMode="auto">
          <a:xfrm>
            <a:off x="8773896" y="2118394"/>
            <a:ext cx="39426" cy="2073192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TextBox 15"/>
          <p:cNvSpPr txBox="1"/>
          <p:nvPr/>
        </p:nvSpPr>
        <p:spPr>
          <a:xfrm>
            <a:off x="5972981" y="2597805"/>
            <a:ext cx="432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  <a:buSzPct val="80000"/>
            </a:pPr>
            <a:r>
              <a:rPr lang="fr-FR" sz="1200" i="1" dirty="0" smtClean="0"/>
              <a:t>OK</a:t>
            </a:r>
          </a:p>
        </p:txBody>
      </p:sp>
      <p:cxnSp>
        <p:nvCxnSpPr>
          <p:cNvPr id="76" name="Connecteur droit avec flèche 75"/>
          <p:cNvCxnSpPr>
            <a:endCxn id="75" idx="0"/>
          </p:cNvCxnSpPr>
          <p:nvPr/>
        </p:nvCxnSpPr>
        <p:spPr bwMode="auto">
          <a:xfrm>
            <a:off x="6189244" y="2335766"/>
            <a:ext cx="0" cy="262039"/>
          </a:xfrm>
          <a:prstGeom prst="straightConnector1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2624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 bwMode="auto">
          <a:xfrm>
            <a:off x="132271" y="1358899"/>
            <a:ext cx="9612000" cy="32131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567" y="137989"/>
            <a:ext cx="87874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fr-FR" sz="2000" dirty="0" smtClean="0">
                <a:solidFill>
                  <a:schemeClr val="bg1"/>
                </a:solidFill>
              </a:rPr>
              <a:t>Focus sur la phase de traitement de la facture par l’AMO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134024" y="1848170"/>
            <a:ext cx="1800000" cy="148679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AMC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9002" y="1791819"/>
            <a:ext cx="230459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Mise à disposition</a:t>
            </a:r>
          </a:p>
          <a:p>
            <a:pPr algn="ctr"/>
            <a:r>
              <a:rPr lang="fr-FR" sz="1050" dirty="0"/>
              <a:t>d</a:t>
            </a:r>
            <a:r>
              <a:rPr lang="fr-FR" sz="1050" dirty="0" smtClean="0"/>
              <a:t>u flux </a:t>
            </a:r>
            <a:r>
              <a:rPr lang="fr-FR" sz="1050" dirty="0"/>
              <a:t>NOEMIE</a:t>
            </a:r>
          </a:p>
          <a:p>
            <a:pPr algn="ctr"/>
            <a:r>
              <a:rPr lang="fr-FR" sz="1050" dirty="0"/>
              <a:t> « Retour prestations  </a:t>
            </a:r>
            <a:r>
              <a:rPr lang="fr-FR" sz="1050" dirty="0" smtClean="0"/>
              <a:t>»</a:t>
            </a:r>
            <a:endParaRPr lang="fr-FR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918035" y="3159276"/>
            <a:ext cx="212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Recouvrement sous 10 jours</a:t>
            </a:r>
          </a:p>
          <a:p>
            <a:pPr algn="ctr"/>
            <a:r>
              <a:rPr lang="fr-FR" sz="1050" dirty="0" smtClean="0"/>
              <a:t> de la part AMC</a:t>
            </a:r>
            <a:endParaRPr lang="fr-FR" sz="1050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3140002" y="1848170"/>
            <a:ext cx="1800000" cy="1480448"/>
          </a:xfrm>
          <a:prstGeom prst="roundRect">
            <a:avLst/>
          </a:prstGeom>
          <a:solidFill>
            <a:srgbClr val="66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AMO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94377" y="2383860"/>
            <a:ext cx="1499704" cy="432000"/>
          </a:xfrm>
          <a:prstGeom prst="roundRect">
            <a:avLst/>
          </a:prstGeom>
          <a:solidFill>
            <a:srgbClr val="6699FF">
              <a:alpha val="47000"/>
            </a:srgb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Tarification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part AMO+AMC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418754" y="2228643"/>
            <a:ext cx="1274417" cy="720003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Médecin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30512" y="1884691"/>
            <a:ext cx="1350049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050" dirty="0"/>
              <a:t>Transmission </a:t>
            </a:r>
            <a:endParaRPr lang="fr-FR" sz="1050" dirty="0" smtClean="0"/>
          </a:p>
          <a:p>
            <a:pPr algn="ctr"/>
            <a:r>
              <a:rPr lang="fr-FR" sz="1050" dirty="0" smtClean="0"/>
              <a:t>de FSE </a:t>
            </a:r>
          </a:p>
          <a:p>
            <a:pPr algn="ctr"/>
            <a:r>
              <a:rPr lang="fr-FR" sz="1050" dirty="0" smtClean="0"/>
              <a:t>(Parts AMO+AMC)</a:t>
            </a:r>
            <a:endParaRPr lang="fr-FR" sz="1050" dirty="0"/>
          </a:p>
        </p:txBody>
      </p:sp>
      <p:cxnSp>
        <p:nvCxnSpPr>
          <p:cNvPr id="41" name="Straight Arrow Connector 40"/>
          <p:cNvCxnSpPr>
            <a:stCxn id="32" idx="3"/>
            <a:endCxn id="18" idx="1"/>
          </p:cNvCxnSpPr>
          <p:nvPr/>
        </p:nvCxnSpPr>
        <p:spPr bwMode="auto">
          <a:xfrm flipV="1">
            <a:off x="1693171" y="2588394"/>
            <a:ext cx="1446831" cy="251"/>
          </a:xfrm>
          <a:prstGeom prst="straightConnector1">
            <a:avLst/>
          </a:prstGeom>
          <a:noFill/>
          <a:ln w="38100" cap="flat" cmpd="sng" algn="ctr">
            <a:solidFill>
              <a:srgbClr val="66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Elbow Connector 42"/>
          <p:cNvCxnSpPr/>
          <p:nvPr/>
        </p:nvCxnSpPr>
        <p:spPr bwMode="auto">
          <a:xfrm>
            <a:off x="4949902" y="2432001"/>
            <a:ext cx="2184122" cy="0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Elbow Connector 47"/>
          <p:cNvCxnSpPr/>
          <p:nvPr/>
        </p:nvCxnSpPr>
        <p:spPr bwMode="auto">
          <a:xfrm rot="5400000" flipH="1">
            <a:off x="2276591" y="1737807"/>
            <a:ext cx="386322" cy="2808000"/>
          </a:xfrm>
          <a:prstGeom prst="bentConnector3">
            <a:avLst>
              <a:gd name="adj1" fmla="val -86838"/>
            </a:avLst>
          </a:prstGeom>
          <a:noFill/>
          <a:ln w="38100" cap="flat" cmpd="sng" algn="ctr">
            <a:solidFill>
              <a:srgbClr val="6699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229153" y="3774436"/>
            <a:ext cx="24098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Paiement sous 5 jours maximum des parts AMO+AMC</a:t>
            </a:r>
            <a:endParaRPr lang="fr-FR" sz="1050" dirty="0"/>
          </a:p>
        </p:txBody>
      </p:sp>
      <p:cxnSp>
        <p:nvCxnSpPr>
          <p:cNvPr id="61" name="Elbow Connector 60"/>
          <p:cNvCxnSpPr/>
          <p:nvPr/>
        </p:nvCxnSpPr>
        <p:spPr bwMode="auto">
          <a:xfrm flipV="1">
            <a:off x="4972502" y="3049607"/>
            <a:ext cx="2160000" cy="0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5010024" y="2546903"/>
            <a:ext cx="212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 smtClean="0"/>
              <a:t>Facturation mensuelle </a:t>
            </a:r>
          </a:p>
          <a:p>
            <a:pPr algn="ctr"/>
            <a:r>
              <a:rPr lang="fr-FR" sz="1050" dirty="0"/>
              <a:t>d</a:t>
            </a:r>
            <a:r>
              <a:rPr lang="fr-FR" sz="1050" dirty="0" smtClean="0"/>
              <a:t>e la part AMC</a:t>
            </a:r>
            <a:endParaRPr lang="fr-FR" sz="1050" dirty="0">
              <a:solidFill>
                <a:srgbClr val="FF0000"/>
              </a:solidFill>
            </a:endParaRPr>
          </a:p>
        </p:txBody>
      </p:sp>
      <p:cxnSp>
        <p:nvCxnSpPr>
          <p:cNvPr id="64" name="Elbow Connector 63"/>
          <p:cNvCxnSpPr/>
          <p:nvPr/>
        </p:nvCxnSpPr>
        <p:spPr bwMode="auto">
          <a:xfrm rot="5400000">
            <a:off x="5946674" y="1768968"/>
            <a:ext cx="12700" cy="3132000"/>
          </a:xfrm>
          <a:prstGeom prst="bentConnector3">
            <a:avLst>
              <a:gd name="adj1" fmla="val 2641559"/>
            </a:avLst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/>
          <p:nvPr/>
        </p:nvCxnSpPr>
        <p:spPr bwMode="auto">
          <a:xfrm>
            <a:off x="8193625" y="4325459"/>
            <a:ext cx="324000" cy="0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/>
          <p:nvPr/>
        </p:nvCxnSpPr>
        <p:spPr bwMode="auto">
          <a:xfrm>
            <a:off x="8193886" y="4108901"/>
            <a:ext cx="324000" cy="0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6699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8469079" y="3978070"/>
            <a:ext cx="115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AMC+AMO</a:t>
            </a:r>
            <a:endParaRPr lang="fr-FR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8478979" y="4189845"/>
            <a:ext cx="115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AMC</a:t>
            </a:r>
            <a:endParaRPr lang="fr-FR" sz="105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106886" y="3978070"/>
            <a:ext cx="1476000" cy="473385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903225" y="2943276"/>
            <a:ext cx="216000" cy="216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dirty="0">
                <a:solidFill>
                  <a:schemeClr val="bg1"/>
                </a:solidFill>
                <a:latin typeface="Arial" pitchFamily="34" charset="0"/>
              </a:rPr>
              <a:t>4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928279" y="3556926"/>
            <a:ext cx="216000" cy="216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dirty="0">
                <a:solidFill>
                  <a:schemeClr val="bg1"/>
                </a:solidFill>
                <a:latin typeface="Arial" pitchFamily="34" charset="0"/>
              </a:rPr>
              <a:t>5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320277" y="3564400"/>
            <a:ext cx="216000" cy="216000"/>
          </a:xfrm>
          <a:prstGeom prst="ellipse">
            <a:avLst/>
          </a:prstGeom>
          <a:solidFill>
            <a:srgbClr val="6699FF"/>
          </a:solidFill>
          <a:ln w="28575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dirty="0">
                <a:solidFill>
                  <a:schemeClr val="bg1"/>
                </a:solidFill>
                <a:latin typeface="Arial" pitchFamily="34" charset="0"/>
              </a:rPr>
              <a:t>2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1061" y="1081900"/>
            <a:ext cx="5764088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Cas d’une consultation chez un </a:t>
            </a:r>
            <a:r>
              <a:rPr lang="fr-FR" sz="1200" dirty="0">
                <a:solidFill>
                  <a:schemeClr val="bg1"/>
                </a:solidFill>
              </a:rPr>
              <a:t>médecin –</a:t>
            </a:r>
            <a:r>
              <a:rPr lang="fr-FR" sz="1200" dirty="0" smtClean="0">
                <a:solidFill>
                  <a:schemeClr val="bg1"/>
                </a:solidFill>
              </a:rPr>
              <a:t> Tiers Payant Intégral ACS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5903225" y="2324001"/>
            <a:ext cx="216000" cy="216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dirty="0">
                <a:solidFill>
                  <a:schemeClr val="bg1"/>
                </a:solidFill>
                <a:latin typeface="Arial" pitchFamily="34" charset="0"/>
              </a:rPr>
              <a:t>3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 48"/>
          <p:cNvSpPr/>
          <p:nvPr/>
        </p:nvSpPr>
        <p:spPr bwMode="auto">
          <a:xfrm>
            <a:off x="2256677" y="2491860"/>
            <a:ext cx="216000" cy="216000"/>
          </a:xfrm>
          <a:prstGeom prst="ellipse">
            <a:avLst/>
          </a:prstGeom>
          <a:solidFill>
            <a:srgbClr val="6699FF"/>
          </a:solidFill>
          <a:ln w="28575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27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566" y="137989"/>
            <a:ext cx="90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fr-FR" sz="2000" dirty="0" smtClean="0">
                <a:solidFill>
                  <a:schemeClr val="bg1"/>
                </a:solidFill>
              </a:rPr>
              <a:t>Mise à jour des logiciels professionnels de santé « LPS »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48" name="Chevron 100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2830983" y="1865422"/>
            <a:ext cx="1455724" cy="1344149"/>
          </a:xfrm>
          <a:prstGeom prst="chevron">
            <a:avLst>
              <a:gd name="adj" fmla="val 12519"/>
            </a:avLst>
          </a:prstGeom>
          <a:solidFill>
            <a:srgbClr val="0070C0"/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</a:rPr>
              <a:t>Editeurs</a:t>
            </a:r>
          </a:p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fr-FR" sz="900" dirty="0">
                <a:solidFill>
                  <a:schemeClr val="bg1"/>
                </a:solidFill>
                <a:latin typeface="+mj-lt"/>
              </a:rPr>
              <a:t>développement</a:t>
            </a:r>
            <a:endParaRPr lang="fr-FR" sz="9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  <p:sp>
        <p:nvSpPr>
          <p:cNvPr id="50" name="Chevron 100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4067943" y="1865422"/>
            <a:ext cx="1096587" cy="1344149"/>
          </a:xfrm>
          <a:prstGeom prst="chevron">
            <a:avLst>
              <a:gd name="adj" fmla="val 12519"/>
            </a:avLst>
          </a:prstGeom>
          <a:solidFill>
            <a:srgbClr val="0070C0"/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CNDA </a:t>
            </a:r>
            <a:endParaRPr lang="fr-FR" sz="900" dirty="0" smtClean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endParaRPr lang="fr-FR" sz="900" dirty="0" smtClean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procédure agrément</a:t>
            </a:r>
          </a:p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Allégée</a:t>
            </a:r>
          </a:p>
          <a:p>
            <a:pPr algn="ctr" defTabSz="895350">
              <a:buClr>
                <a:schemeClr val="tx2"/>
              </a:buClr>
            </a:pPr>
            <a:endParaRPr lang="fr-FR" sz="9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  <p:sp>
        <p:nvSpPr>
          <p:cNvPr id="51" name="Chevron 100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329184" y="1865422"/>
            <a:ext cx="1506512" cy="1344149"/>
          </a:xfrm>
          <a:prstGeom prst="chevron">
            <a:avLst>
              <a:gd name="adj" fmla="val 12519"/>
            </a:avLst>
          </a:prstGeom>
          <a:solidFill>
            <a:srgbClr val="0070C0"/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GIE SESAM</a:t>
            </a:r>
          </a:p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Vitale </a:t>
            </a:r>
          </a:p>
          <a:p>
            <a:pPr algn="ctr" defTabSz="895350">
              <a:buClr>
                <a:schemeClr val="tx2"/>
              </a:buClr>
            </a:pPr>
            <a:endParaRPr lang="fr-FR" sz="900" dirty="0" smtClean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publication du complément de cahier des charges </a:t>
            </a:r>
          </a:p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(versions 1.40 2bis à 6)</a:t>
            </a:r>
            <a:endParaRPr lang="fr-FR" sz="9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  <p:sp>
        <p:nvSpPr>
          <p:cNvPr id="52" name="Chevron 100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auto">
          <a:xfrm>
            <a:off x="4860032" y="1865422"/>
            <a:ext cx="1445670" cy="1344149"/>
          </a:xfrm>
          <a:prstGeom prst="chevron">
            <a:avLst>
              <a:gd name="adj" fmla="val 12519"/>
            </a:avLst>
          </a:prstGeom>
          <a:solidFill>
            <a:srgbClr val="0070C0"/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Editeurs </a:t>
            </a:r>
            <a:endParaRPr lang="fr-FR" sz="900" dirty="0" smtClean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endParaRPr lang="fr-FR" sz="900" dirty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 </a:t>
            </a: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intégration dans une offre commerciale (version)</a:t>
            </a:r>
          </a:p>
        </p:txBody>
      </p:sp>
      <p:sp>
        <p:nvSpPr>
          <p:cNvPr id="53" name="Chevron 100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056987" y="1865422"/>
            <a:ext cx="1397202" cy="1344149"/>
          </a:xfrm>
          <a:prstGeom prst="chevron">
            <a:avLst>
              <a:gd name="adj" fmla="val 12519"/>
            </a:avLst>
          </a:prstGeom>
          <a:solidFill>
            <a:srgbClr val="0070C0"/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Editeurs et </a:t>
            </a: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PS</a:t>
            </a:r>
          </a:p>
          <a:p>
            <a:pPr algn="ctr" defTabSz="895350">
              <a:buClr>
                <a:schemeClr val="tx2"/>
              </a:buClr>
            </a:pPr>
            <a:endParaRPr lang="fr-FR" sz="900" dirty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 </a:t>
            </a: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déploiement</a:t>
            </a:r>
          </a:p>
          <a:p>
            <a:pPr algn="ctr" defTabSz="895350">
              <a:buClr>
                <a:schemeClr val="tx2"/>
              </a:buClr>
            </a:pP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Mise à jour </a:t>
            </a:r>
          </a:p>
          <a:p>
            <a:pPr algn="ctr" defTabSz="895350">
              <a:buClr>
                <a:schemeClr val="tx2"/>
              </a:buClr>
            </a:pP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installation</a:t>
            </a:r>
          </a:p>
        </p:txBody>
      </p:sp>
      <p:sp>
        <p:nvSpPr>
          <p:cNvPr id="54" name="Chevron 100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7164288" y="1865422"/>
            <a:ext cx="1709050" cy="1344149"/>
          </a:xfrm>
          <a:prstGeom prst="chevron">
            <a:avLst>
              <a:gd name="adj" fmla="val 12519"/>
            </a:avLst>
          </a:prstGeom>
          <a:solidFill>
            <a:srgbClr val="0070C0"/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AMO </a:t>
            </a:r>
            <a:endParaRPr lang="fr-FR" sz="900" dirty="0" smtClean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endParaRPr lang="fr-FR" sz="900" dirty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(conseillers informatiques) assistance et accompagnement</a:t>
            </a:r>
          </a:p>
        </p:txBody>
      </p:sp>
      <p:sp>
        <p:nvSpPr>
          <p:cNvPr id="55" name="Chevron 100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1621766" y="1865422"/>
            <a:ext cx="1397479" cy="1344149"/>
          </a:xfrm>
          <a:prstGeom prst="chevron">
            <a:avLst>
              <a:gd name="adj" fmla="val 12519"/>
            </a:avLst>
          </a:prstGeom>
          <a:solidFill>
            <a:srgbClr val="0070C0"/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GIE SESAM Vitale et CNDA </a:t>
            </a:r>
            <a:endParaRPr lang="fr-FR" sz="900" dirty="0" smtClean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endParaRPr lang="fr-FR" sz="900" dirty="0">
              <a:solidFill>
                <a:schemeClr val="bg1"/>
              </a:solidFill>
              <a:latin typeface="+mj-lt"/>
              <a:sym typeface="Arial" charset="0"/>
            </a:endParaRPr>
          </a:p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diffusion </a:t>
            </a:r>
            <a:r>
              <a:rPr lang="fr-FR" sz="900" dirty="0">
                <a:solidFill>
                  <a:schemeClr val="bg1"/>
                </a:solidFill>
                <a:latin typeface="+mj-lt"/>
                <a:sym typeface="Arial" charset="0"/>
              </a:rPr>
              <a:t>aux éditeurs des éléments nécessaires au développement</a:t>
            </a:r>
          </a:p>
        </p:txBody>
      </p:sp>
      <p:sp>
        <p:nvSpPr>
          <p:cNvPr id="56" name="Chevron 10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2830983" y="3344991"/>
            <a:ext cx="1455723" cy="743943"/>
          </a:xfrm>
          <a:prstGeom prst="chevron">
            <a:avLst>
              <a:gd name="adj" fmla="val 12519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1000" dirty="0" smtClean="0">
                <a:solidFill>
                  <a:schemeClr val="bg1"/>
                </a:solidFill>
                <a:latin typeface="+mj-lt"/>
                <a:sym typeface="Arial" charset="0"/>
              </a:rPr>
              <a:t>Juin à Décembre</a:t>
            </a:r>
            <a:endParaRPr lang="fr-FR" sz="10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  <p:sp>
        <p:nvSpPr>
          <p:cNvPr id="57" name="Chevron 100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4067944" y="3344991"/>
            <a:ext cx="936000" cy="743944"/>
          </a:xfrm>
          <a:prstGeom prst="chevron">
            <a:avLst>
              <a:gd name="adj" fmla="val 12519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1000" dirty="0" smtClean="0">
                <a:solidFill>
                  <a:schemeClr val="bg1"/>
                </a:solidFill>
                <a:latin typeface="+mj-lt"/>
                <a:sym typeface="Arial" charset="0"/>
              </a:rPr>
              <a:t>A partir de juillet 2014</a:t>
            </a:r>
            <a:endParaRPr lang="fr-FR" sz="10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  <p:sp>
        <p:nvSpPr>
          <p:cNvPr id="58" name="Chevron 100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329184" y="3344991"/>
            <a:ext cx="1506512" cy="743944"/>
          </a:xfrm>
          <a:prstGeom prst="chevron">
            <a:avLst>
              <a:gd name="adj" fmla="val 12519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900" dirty="0" smtClean="0">
                <a:solidFill>
                  <a:schemeClr val="bg1"/>
                </a:solidFill>
                <a:latin typeface="+mj-lt"/>
                <a:sym typeface="Arial" charset="0"/>
              </a:rPr>
              <a:t>Juin</a:t>
            </a:r>
            <a:endParaRPr lang="fr-FR" sz="9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  <p:sp>
        <p:nvSpPr>
          <p:cNvPr id="60" name="Chevron 100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4860032" y="3344991"/>
            <a:ext cx="1357888" cy="743944"/>
          </a:xfrm>
          <a:prstGeom prst="chevron">
            <a:avLst>
              <a:gd name="adj" fmla="val 12519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1000" dirty="0" smtClean="0">
                <a:solidFill>
                  <a:schemeClr val="bg1"/>
                </a:solidFill>
                <a:latin typeface="+mj-lt"/>
                <a:sym typeface="Arial" charset="0"/>
              </a:rPr>
              <a:t>A partir de fin 2014</a:t>
            </a:r>
            <a:endParaRPr lang="fr-FR" sz="10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  <p:sp>
        <p:nvSpPr>
          <p:cNvPr id="61" name="Chevron 100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6056986" y="3344991"/>
            <a:ext cx="1316735" cy="743944"/>
          </a:xfrm>
          <a:prstGeom prst="chevron">
            <a:avLst>
              <a:gd name="adj" fmla="val 12519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1000" dirty="0">
                <a:solidFill>
                  <a:schemeClr val="bg1"/>
                </a:solidFill>
                <a:latin typeface="+mj-lt"/>
                <a:sym typeface="Arial" charset="0"/>
              </a:rPr>
              <a:t>A partir de </a:t>
            </a:r>
            <a:r>
              <a:rPr lang="fr-FR" sz="1000" dirty="0" smtClean="0">
                <a:solidFill>
                  <a:schemeClr val="bg1"/>
                </a:solidFill>
                <a:latin typeface="+mj-lt"/>
                <a:sym typeface="Arial" charset="0"/>
              </a:rPr>
              <a:t>fin 2014</a:t>
            </a:r>
            <a:endParaRPr lang="fr-FR" sz="10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  <p:sp>
        <p:nvSpPr>
          <p:cNvPr id="62" name="Chevron 100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7164288" y="3344991"/>
            <a:ext cx="1709050" cy="743944"/>
          </a:xfrm>
          <a:prstGeom prst="chevron">
            <a:avLst>
              <a:gd name="adj" fmla="val 12519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1000" dirty="0">
                <a:solidFill>
                  <a:schemeClr val="bg1"/>
                </a:solidFill>
                <a:latin typeface="+mj-lt"/>
                <a:sym typeface="Arial" charset="0"/>
              </a:rPr>
              <a:t>A partir de </a:t>
            </a:r>
            <a:r>
              <a:rPr lang="fr-FR" sz="1000" dirty="0" smtClean="0">
                <a:solidFill>
                  <a:schemeClr val="bg1"/>
                </a:solidFill>
                <a:latin typeface="+mj-lt"/>
                <a:sym typeface="Arial" charset="0"/>
              </a:rPr>
              <a:t>fin 2014</a:t>
            </a:r>
            <a:endParaRPr lang="fr-FR" sz="10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  <p:sp>
        <p:nvSpPr>
          <p:cNvPr id="63" name="Chevron 100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1621766" y="3344990"/>
            <a:ext cx="1397479" cy="743944"/>
          </a:xfrm>
          <a:prstGeom prst="chevron">
            <a:avLst>
              <a:gd name="adj" fmla="val 12519"/>
            </a:avLst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488" tIns="46038" rIns="90488" bIns="46038" anchor="ctr"/>
          <a:lstStyle/>
          <a:p>
            <a:pPr algn="ctr" defTabSz="895350">
              <a:buClr>
                <a:schemeClr val="tx2"/>
              </a:buClr>
            </a:pPr>
            <a:r>
              <a:rPr lang="fr-FR" sz="1000" dirty="0">
                <a:solidFill>
                  <a:schemeClr val="bg1"/>
                </a:solidFill>
                <a:latin typeface="+mj-lt"/>
                <a:sym typeface="Arial" charset="0"/>
              </a:rPr>
              <a:t>J</a:t>
            </a:r>
            <a:r>
              <a:rPr lang="fr-FR" sz="1000" dirty="0" smtClean="0">
                <a:solidFill>
                  <a:schemeClr val="bg1"/>
                </a:solidFill>
                <a:latin typeface="+mj-lt"/>
                <a:sym typeface="Arial" charset="0"/>
              </a:rPr>
              <a:t>uin</a:t>
            </a:r>
            <a:endParaRPr lang="fr-FR" sz="1000" dirty="0">
              <a:solidFill>
                <a:schemeClr val="bg1"/>
              </a:solidFill>
              <a:latin typeface="+mj-lt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7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4"/>
          <p:cNvSpPr txBox="1"/>
          <p:nvPr/>
        </p:nvSpPr>
        <p:spPr>
          <a:xfrm>
            <a:off x="217046" y="1290581"/>
            <a:ext cx="9483942" cy="258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►"/>
            </a:pPr>
            <a:r>
              <a:rPr lang="fr-FR" sz="2000" b="0" dirty="0" smtClean="0"/>
              <a:t>Un système </a:t>
            </a:r>
            <a:r>
              <a:rPr lang="fr-FR" sz="2000" b="0" dirty="0"/>
              <a:t>analogue à celui existant pour la </a:t>
            </a:r>
            <a:r>
              <a:rPr lang="fr-FR" sz="2000" b="0" dirty="0" smtClean="0"/>
              <a:t>CMU-C à mettre en œuvre ne pose pas de difficulté pour les éditeurs en terme d’évolution: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 sz="2000" b="0" dirty="0"/>
              <a:t>d</a:t>
            </a:r>
            <a:r>
              <a:rPr lang="fr-FR" sz="2000" b="0" dirty="0" smtClean="0"/>
              <a:t>es informations analogues à celles de la CMU C renseignées en carte Vitale permettront d’activer automatiquement par défaut le tiers-payant AMO + AMC gérée par l’AMO</a:t>
            </a:r>
            <a:endParaRPr lang="fr-FR" sz="2000" b="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 sz="2000" b="0" dirty="0" smtClean="0"/>
              <a:t>Les parts AMO et AMC sont ensuite automatiquement calculées par </a:t>
            </a:r>
            <a:r>
              <a:rPr lang="fr-FR" sz="2000" b="0" smtClean="0"/>
              <a:t>le progiciel.</a:t>
            </a:r>
            <a:endParaRPr lang="fr-FR" sz="2000" b="0" dirty="0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9566" y="137989"/>
            <a:ext cx="90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5000"/>
              <a:buFont typeface="Arial" charset="0"/>
              <a:buChar char="►"/>
              <a:defRPr sz="1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fr-FR" sz="2000" dirty="0" smtClean="0">
                <a:solidFill>
                  <a:schemeClr val="bg1"/>
                </a:solidFill>
              </a:rPr>
              <a:t>Retour d’éditeurs consultés sur la solution– 14 mai 2014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uOSeiUE0iMlb_mlVHnfA"/>
</p:tagLst>
</file>

<file path=ppt/theme/theme1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158070</TotalTime>
  <Words>817</Words>
  <Application>Microsoft Office PowerPoint</Application>
  <PresentationFormat>Format A4 (210 x 297 mm)</PresentationFormat>
  <Paragraphs>189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2_Conception personnalisée</vt:lpstr>
      <vt:lpstr>Présentation du dispositif de  Tiers-Payant Intégral pour les bénéficiaires de l’ACS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Weave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des ateliers</dc:title>
  <dc:subject>Séminaire SNA</dc:subject>
  <dc:creator>EY;SMOI/DR</dc:creator>
  <cp:lastModifiedBy>FRANGEUL-65209</cp:lastModifiedBy>
  <cp:revision>3864</cp:revision>
  <cp:lastPrinted>2014-05-15T07:56:29Z</cp:lastPrinted>
  <dcterms:created xsi:type="dcterms:W3CDTF">2009-10-30T10:42:13Z</dcterms:created>
  <dcterms:modified xsi:type="dcterms:W3CDTF">2014-05-15T08:11:08Z</dcterms:modified>
</cp:coreProperties>
</file>